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81210" autoAdjust="0"/>
  </p:normalViewPr>
  <p:slideViewPr>
    <p:cSldViewPr snapToGrid="0" snapToObjects="1">
      <p:cViewPr varScale="1">
        <p:scale>
          <a:sx n="115" d="100"/>
          <a:sy n="115" d="100"/>
        </p:scale>
        <p:origin x="441" y="5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344264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Welcome and thank you for joining this presentation. My name is [Your Name], and I am a GCU NRS-465 nursing student completing my Professional Capstone and Practicum. Today I will be presenting my Capstone Change Proposal, which addresses a critical patient safety concern in our Medical Intensive Care Unit: the prevention of Central Line-Associated Bloodstream Infections, or CLABSIs. This presentation outlines the clinical problem, the evidence supporting my proposed intervention, a detailed implementation plan, the roles of our interprofessional team, the resources required, and how we will evaluate success. I appreciate your time and look forward to your feedback.</a:t>
            </a:r>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implementation plan is complete without an honest assessment of the barriers we are likely to encounter. The first barrier is staff resistance from nurses with long tenure who may feel that current practice is adequate. The mitigation here is data specificity: presenting our own unit's CLABSI numbers, not national averages, makes the problem locally real and personally relevant. The peer-led nurse champion model also helps because behavior change driven by colleagues is more effective than change perceived as management-imposed. The second barrier is physician resistance to nurse insertion observation authority. We address this proactively by securing medical director endorsement before launch and formalizing nurse authority in a written protocol. The third barrier is the reality of ICU nursing: high-acuity patient loads leave limited time for additional documentation. Our mitigation is design simplicity — the bundle checklist must be completable in under three minutes and integrated into existing documentation workflows. The fourth barrier is staff turnover, which is endemic in ICU nursing. We address this through permanent curriculum integration, ensuring that every new nurse hired into the MICU receives bundle training as part of orientation, regardless of when they are hired.</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evaluation plan uses a pre-post comparison design. The twelve months of CLABSI data preceding the implementation launch serve as our baseline comparator. We will measure four outcomes on a continuous basis throughout the six-month implementation period. The infection control nurse compiles monthly CLABSI surveillance reports using NHSN definitions and methodology — this ensures our data is comparable to national benchmarks and defensible to administration. The rotating nurse bundle champion conducts weekly compliance audits and presents results at unit huddles, creating a real-time feedback loop that allows us to identify and address compliance gaps quickly. The charge nurse reviews central line dwell time data during daily patient safety huddles, using the EHR to flag any lines that have exceeded expected duration. At the end of the six-month period, the full CLABSI task force will compile a formal evaluation report for presentation to unit leadership and the hospital quality improvement committee. If our targets are not met, we are committed to a root cause analysis process to identify where the protocol is failing — whether that is an education gap, a workflow barrier, or a compliance issue — before designing any protocol revisions.</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closing, I want to summarize the core ask of this presentation. We have a patient safety problem in our MICU that is measurable, evidence-addressable, and low-cost to fix. The evidence across five peer-reviewed studies is unambiguous: nurse-led CLABSI bundles reduce infection rates by 31 to 67 percent. Our implementation plan is four phases, six months, and approximately $200 in direct materials cost. The ROI of preventing a single CLABSI episode exceeds $46,000. The two things I need from this group today are: first, formal leadership endorsement of nurse authority to observe central line insertions and halt non-compliant procedures — without this, the bundle's most effective component cannot be implemented safely. Second, approval to proceed with Phase 1 task force formation so we can begin collecting baseline data and building the education curriculum. I am grateful for your time and expertise, and I look forward to your feedback on how we can strengthen this proposal before implementation. I am happy to take questions.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Central line-associated bloodstream infections are among the most serious and preventable patient safety events in acute care. The CDC estimates approximately 30,000 CLABSIs occur in U.S. ICUs each year, with a mortality rate of up to 25 percent and average costs of $46,000 to $68,000 per episode. The problem at our practicum site is a specific one: nursing practice currently relies on individual nurse judgment rather than a structured, evidence-based bundle protocol. This means that insertion safety checks, daily assessments of whether the line is still necessary, and dressing change procedures vary from nurse to nurse and shift to shift. This variability is the root cause of our above-benchmark CLABSI rates, and it is entirely addressable through a nurse-led bundle intervention.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purpose of this change proposal is threefold. First, patient safety: we aim to reduce our MICU CLABSI rate from the current baseline of 2.1 per 1,000 catheter days to below 1.0 per 1,000 catheter days within six months. Second, practice alignment: the intervention brings our nursing practice into alignment with evidence-based standards endorsed by the CDC, The Joint Commission, and national Healthy People 2030 targets. Third, and critically important for this audience, nurse empowerment: this proposal positions bedside nurses as the primary line of defense in infection prevention, granting them structured authority to enforce compliance regardless of the seniority of the inserting physician. The value-based care environment provides the financial justification: CMS does not reimburse hospitals for CLABSI episodes, making this intervention both a patient safety and a revenue protection strategy.</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evidence base for this proposal is strong and consistent. I conducted a systematic search of CINAHL and PubMed using Boolean search terms including CLABSI, nurse-led bundle, and ICU infection prevention, limiting results to peer-reviewed articles published between 2019 and 2024. Five studies form the core evidence base. Ista and colleagues found that the single most important factor in sustained CLABSI reduction was nurse authority to halt non-compliant insertions, regardless of the physician's seniority — a finding that directly shapes our implementation plan. Buetti and colleagues and O'Grady and colleagues both confirm that bundle comprehensiveness, meaning insertion plus daily assessment plus dressing change, produces better results than any single component alone. Fakih and colleagues provide a critical caution: facilities that stopped auditing after initial success saw their infection rates return to baseline, which is why our evaluation plan includes permanent monthly surveillance. Hussain and colleagues validate our choice of Lewin's change model as the implementation framework.</a:t>
            </a:r>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PICOT question drives every other element of this proposal. Let me walk through each component. The population is adult ICU patients with central venous catheters — the specific group at highest risk in our setting. The intervention is a nurse-led CLABSI bundle that includes three components: a structured insertion checklist to be completed at the time of every central line placement, a daily line necessity assessment to evaluate whether the catheter is still clinically required, and a standardized dressing change protocol. The comparison is our current state: standard care without a formal bundle. The outcome is a measurable reduction in our CLABSI rate per 1,000 catheter days, targeting below the national benchmark of 1.0. The time frame is six months from implementation, which is consistent with the time frames used in the studies reviewed. Every subsequent element of this proposal traces back to this PICOT question.</a:t>
            </a:r>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implementation plan is structured across four phases spanning six months. In Phase One, during weeks one and two, we will form a multidisciplinary CLABSI task force that includes two staff nurses, the MICU charge nurse, the infection control nurse, and the unit medical director. We will collect twelve months of baseline CLABSI data and present it to the full nursing staff. In Phase Two, during weeks three through six, we will deliver three structured in-service education sessions covering all three bundle components. Every nurse on the unit will complete a competency return demonstration before the bundle goes live. Phase Three, weeks seven through twenty, is the active implementation period. A rotating nurse bundle champion will conduct daily compliance audits using a structured checklist and report results at weekly unit huddles. Phase Four focuses on sustainability: monthly infection surveillance, quarterly competency refreshers, and permanent integration of bundle training into the orientation curriculum for all new MICU hires. This plan maps directly onto Lewin's Three-Stage Change Theory, which I will describe on the next slide.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established four SMART outcome measures — Specific, Measurable, Achievable, Relevant, and Time-bound — to evaluate the success of this intervention. The primary outcome is the CLABSI rate: we are targeting a reduction from our current baseline of 2.1 per 1,000 catheter days to below 1.0, which is the national benchmark, within six months. This will be measured through the National Healthcare Safety Network surveillance methodology. Our second outcome is nurse compliance with the bundle checklist — we are targeting 90 percent or higher compliance within four weeks of launch, measured by weekly audits. Third, we are targeting a reduction in mean central line dwell time from 6.8 to 5.5 days or less, which reflects the success of our daily necessity assessment process. Fourth, our aspirational target is zero insertion-related CLABSIs in the six-month implementation period. Each of these outcomes has a specific data source, a responsible data collector, and a defined time frame.</a:t>
            </a:r>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Successful implementation of the CLABSI bundle requires coordinated effort across four distinct stakeholder groups. MICU staff nurses are the central actors — they complete the daily compliance checklists, rotate into the nurse champion role, and are the primary recipients of the in-service education program. The charge nurse plays a supervisory coordination role, monitoring dwell time data during daily safety huddles and presenting audit results to the nursing team. The infection control nurse owns the data: she compiles monthly CLABSI surveillance reports using NHSN methodology and is responsible for conducting root cause analysis if our infection targets are not met. The medical director is critical for a specific reason highlighted in the literature: nurse authority to halt non-compliant central line insertions, regardless of physician seniority, is the single strongest predictor of bundle effectiveness according to Ista and colleagues. Without explicit medical director endorsement, this authority is difficult to exercise in practice. His formal communication to the medical staff is therefore a required implementation step, not an optional one.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Resource needs for this implementation fall into four categories. Personnel and time: the primary time investment is from the rotating nurse bundle champion, who will spend approximately 30 minutes per day on audit completion during the active implementation phase. In-service education requires three 45-minute sessions, which can be delivered at shift change to minimize disruption. Education materials are low-cost: we estimate approximately $200 for printed checklists, laminated quick-reference cards for each nursing station, and return demonstration guides. Equipment and supply requirements are minimal because the intervention standardizes existing supply items rather than introducing new ones. The budget case for this project is straightforward: if we prevent even one CLABSI episode, we avoid more than $46,000 in non-reimbursable costs. The ROI of a $200 education investment is exceptional. The one area requiring coordination rather than budget is an EHR module build to integrate the daily necessity assessment into the nursing documentation workflow, which will require IT department collaboration.</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1D36"/>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D9488"/>
          </a:solidFill>
          <a:ln w="12700">
            <a:solidFill>
              <a:srgbClr val="0D9488"/>
            </a:solidFill>
            <a:prstDash val="solid"/>
          </a:ln>
        </p:spPr>
      </p:sp>
      <p:sp>
        <p:nvSpPr>
          <p:cNvPr id="3" name="Shape 1"/>
          <p:cNvSpPr/>
          <p:nvPr/>
        </p:nvSpPr>
        <p:spPr>
          <a:xfrm>
            <a:off x="6583680" y="2560320"/>
            <a:ext cx="3200400" cy="3200400"/>
          </a:xfrm>
          <a:prstGeom prst="ellipse">
            <a:avLst/>
          </a:prstGeom>
          <a:solidFill>
            <a:srgbClr val="0D9488">
              <a:alpha val="12000"/>
            </a:srgbClr>
          </a:solidFill>
          <a:ln w="12700">
            <a:solidFill>
              <a:srgbClr val="0D9488">
                <a:alpha val="30000"/>
              </a:srgbClr>
            </a:solidFill>
            <a:prstDash val="solid"/>
          </a:ln>
        </p:spPr>
      </p:sp>
      <p:sp>
        <p:nvSpPr>
          <p:cNvPr id="4" name="Shape 2"/>
          <p:cNvSpPr/>
          <p:nvPr/>
        </p:nvSpPr>
        <p:spPr>
          <a:xfrm>
            <a:off x="7132320" y="2926080"/>
            <a:ext cx="2194560" cy="2194560"/>
          </a:xfrm>
          <a:prstGeom prst="ellipse">
            <a:avLst/>
          </a:prstGeom>
          <a:solidFill>
            <a:srgbClr val="0D9488">
              <a:alpha val="20000"/>
            </a:srgbClr>
          </a:solidFill>
          <a:ln w="12700">
            <a:solidFill>
              <a:srgbClr val="0D9488">
                <a:alpha val="40000"/>
              </a:srgbClr>
            </a:solidFill>
            <a:prstDash val="solid"/>
          </a:ln>
        </p:spPr>
      </p:sp>
      <p:sp>
        <p:nvSpPr>
          <p:cNvPr id="5" name="Text 3"/>
          <p:cNvSpPr/>
          <p:nvPr/>
        </p:nvSpPr>
        <p:spPr>
          <a:xfrm>
            <a:off x="457200" y="201168"/>
            <a:ext cx="8229600" cy="329184"/>
          </a:xfrm>
          <a:prstGeom prst="rect">
            <a:avLst/>
          </a:prstGeom>
          <a:noFill/>
          <a:ln/>
        </p:spPr>
        <p:txBody>
          <a:bodyPr wrap="square" lIns="0" tIns="0" rIns="0" bIns="0" rtlCol="0" anchor="ctr"/>
          <a:lstStyle/>
          <a:p>
            <a:pPr marL="0" indent="0">
              <a:buNone/>
            </a:pPr>
            <a:r>
              <a:rPr lang="en-US" sz="1000" kern="0" spc="150" dirty="0">
                <a:solidFill>
                  <a:srgbClr val="14B8A6"/>
                </a:solidFill>
                <a:latin typeface="Arial" pitchFamily="34" charset="0"/>
                <a:ea typeface="Arial" pitchFamily="34" charset="-122"/>
                <a:cs typeface="Arial" pitchFamily="34" charset="-120"/>
              </a:rPr>
              <a:t>NRS-465 | Professional Capstone and Practicum | Grand Canyon University</a:t>
            </a:r>
            <a:endParaRPr lang="en-US" sz="1000" dirty="0"/>
          </a:p>
        </p:txBody>
      </p:sp>
      <p:sp>
        <p:nvSpPr>
          <p:cNvPr id="6" name="Text 4"/>
          <p:cNvSpPr/>
          <p:nvPr/>
        </p:nvSpPr>
        <p:spPr>
          <a:xfrm>
            <a:off x="457200" y="658368"/>
            <a:ext cx="6583680" cy="1005840"/>
          </a:xfrm>
          <a:prstGeom prst="rect">
            <a:avLst/>
          </a:prstGeom>
          <a:noFill/>
          <a:ln/>
        </p:spPr>
        <p:txBody>
          <a:bodyPr wrap="square" lIns="0" tIns="0" rIns="0" bIns="0" rtlCol="0" anchor="ctr"/>
          <a:lstStyle/>
          <a:p>
            <a:pPr marL="0" indent="0">
              <a:buNone/>
            </a:pPr>
            <a:r>
              <a:rPr lang="en-US" sz="3800" b="1" dirty="0">
                <a:solidFill>
                  <a:srgbClr val="FFFFFF"/>
                </a:solidFill>
                <a:latin typeface="Arial" pitchFamily="34" charset="0"/>
                <a:ea typeface="Arial" pitchFamily="34" charset="-122"/>
                <a:cs typeface="Arial" pitchFamily="34" charset="-120"/>
              </a:rPr>
              <a:t>Capstone Change Proposal</a:t>
            </a:r>
            <a:endParaRPr lang="en-US" sz="3800" dirty="0"/>
          </a:p>
        </p:txBody>
      </p:sp>
      <p:sp>
        <p:nvSpPr>
          <p:cNvPr id="7" name="Text 5"/>
          <p:cNvSpPr/>
          <p:nvPr/>
        </p:nvSpPr>
        <p:spPr>
          <a:xfrm>
            <a:off x="457200" y="1664208"/>
            <a:ext cx="6400800" cy="822960"/>
          </a:xfrm>
          <a:prstGeom prst="rect">
            <a:avLst/>
          </a:prstGeom>
          <a:noFill/>
          <a:ln/>
        </p:spPr>
        <p:txBody>
          <a:bodyPr wrap="square" lIns="0" tIns="0" rIns="0" bIns="0" rtlCol="0" anchor="ctr"/>
          <a:lstStyle/>
          <a:p>
            <a:pPr marL="0" indent="0">
              <a:buNone/>
            </a:pPr>
            <a:r>
              <a:rPr lang="en-US" sz="1700" dirty="0">
                <a:solidFill>
                  <a:srgbClr val="E2E8F0"/>
                </a:solidFill>
                <a:latin typeface="Arial" pitchFamily="34" charset="0"/>
                <a:ea typeface="Arial" pitchFamily="34" charset="-122"/>
                <a:cs typeface="Arial" pitchFamily="34" charset="-120"/>
              </a:rPr>
              <a:t>Reducing Central Line-Associated Bloodstream Infections</a:t>
            </a:r>
            <a:endParaRPr lang="en-US" sz="1700" dirty="0"/>
          </a:p>
          <a:p>
            <a:pPr marL="0" indent="0">
              <a:buNone/>
            </a:pPr>
            <a:r>
              <a:rPr lang="en-US" sz="1700" dirty="0">
                <a:solidFill>
                  <a:srgbClr val="E2E8F0"/>
                </a:solidFill>
                <a:latin typeface="Arial" pitchFamily="34" charset="0"/>
                <a:ea typeface="Arial" pitchFamily="34" charset="-122"/>
                <a:cs typeface="Arial" pitchFamily="34" charset="-120"/>
              </a:rPr>
              <a:t>in the Medical Intensive Care Unit</a:t>
            </a:r>
            <a:endParaRPr lang="en-US" sz="1700" dirty="0"/>
          </a:p>
        </p:txBody>
      </p:sp>
      <p:sp>
        <p:nvSpPr>
          <p:cNvPr id="8" name="Shape 6"/>
          <p:cNvSpPr/>
          <p:nvPr/>
        </p:nvSpPr>
        <p:spPr>
          <a:xfrm>
            <a:off x="457200" y="2633472"/>
            <a:ext cx="5669280" cy="0"/>
          </a:xfrm>
          <a:prstGeom prst="line">
            <a:avLst/>
          </a:prstGeom>
          <a:noFill/>
          <a:ln w="25400">
            <a:solidFill>
              <a:srgbClr val="0D9488"/>
            </a:solidFill>
            <a:prstDash val="solid"/>
          </a:ln>
        </p:spPr>
      </p:sp>
      <p:sp>
        <p:nvSpPr>
          <p:cNvPr id="9" name="Text 7"/>
          <p:cNvSpPr/>
          <p:nvPr/>
        </p:nvSpPr>
        <p:spPr>
          <a:xfrm>
            <a:off x="457200" y="2816352"/>
            <a:ext cx="6400800" cy="329184"/>
          </a:xfrm>
          <a:prstGeom prst="rect">
            <a:avLst/>
          </a:prstGeom>
          <a:noFill/>
          <a:ln/>
        </p:spPr>
        <p:txBody>
          <a:bodyPr wrap="square" lIns="0" tIns="0" rIns="0" bIns="0" rtlCol="0" anchor="ctr"/>
          <a:lstStyle/>
          <a:p>
            <a:pPr marL="0" indent="0">
              <a:buNone/>
            </a:pPr>
            <a:r>
              <a:rPr lang="en-US" sz="1200" b="1" dirty="0">
                <a:solidFill>
                  <a:srgbClr val="14B8A6"/>
                </a:solidFill>
                <a:latin typeface="Arial" pitchFamily="34" charset="0"/>
                <a:ea typeface="Arial" pitchFamily="34" charset="-122"/>
                <a:cs typeface="Arial" pitchFamily="34" charset="-120"/>
              </a:rPr>
              <a:t>Presented to: </a:t>
            </a:r>
            <a:r>
              <a:rPr lang="en-US" sz="1200" dirty="0">
                <a:solidFill>
                  <a:srgbClr val="E2E8F0"/>
                </a:solidFill>
                <a:latin typeface="Arial" pitchFamily="34" charset="0"/>
                <a:ea typeface="Arial" pitchFamily="34" charset="-122"/>
                <a:cs typeface="Arial" pitchFamily="34" charset="-120"/>
              </a:rPr>
              <a:t>Interprofessional Faculty, Leaders &amp; Stakeholders</a:t>
            </a:r>
            <a:endParaRPr lang="en-US" sz="1200" dirty="0"/>
          </a:p>
        </p:txBody>
      </p:sp>
      <p:sp>
        <p:nvSpPr>
          <p:cNvPr id="10" name="Text 8"/>
          <p:cNvSpPr/>
          <p:nvPr/>
        </p:nvSpPr>
        <p:spPr>
          <a:xfrm>
            <a:off x="457200" y="3145536"/>
            <a:ext cx="6400800" cy="329184"/>
          </a:xfrm>
          <a:prstGeom prst="rect">
            <a:avLst/>
          </a:prstGeom>
          <a:noFill/>
          <a:ln/>
        </p:spPr>
        <p:txBody>
          <a:bodyPr wrap="square" lIns="0" tIns="0" rIns="0" bIns="0" rtlCol="0" anchor="ctr"/>
          <a:lstStyle/>
          <a:p>
            <a:pPr marL="0" indent="0">
              <a:buNone/>
            </a:pPr>
            <a:r>
              <a:rPr lang="en-US" sz="1200" b="1" dirty="0">
                <a:solidFill>
                  <a:srgbClr val="14B8A6"/>
                </a:solidFill>
                <a:latin typeface="Arial" pitchFamily="34" charset="0"/>
                <a:ea typeface="Arial" pitchFamily="34" charset="-122"/>
                <a:cs typeface="Arial" pitchFamily="34" charset="-120"/>
              </a:rPr>
              <a:t>Practicum Site: </a:t>
            </a:r>
            <a:r>
              <a:rPr lang="en-US" sz="1200" dirty="0">
                <a:solidFill>
                  <a:srgbClr val="E2E8F0"/>
                </a:solidFill>
                <a:latin typeface="Arial" pitchFamily="34" charset="0"/>
                <a:ea typeface="Arial" pitchFamily="34" charset="-122"/>
                <a:cs typeface="Arial" pitchFamily="34" charset="-120"/>
              </a:rPr>
              <a:t>Regional Community Hospital – Medical ICU</a:t>
            </a:r>
            <a:endParaRPr lang="en-US" sz="1200" dirty="0"/>
          </a:p>
        </p:txBody>
      </p:sp>
      <p:sp>
        <p:nvSpPr>
          <p:cNvPr id="11" name="Text 9"/>
          <p:cNvSpPr/>
          <p:nvPr/>
        </p:nvSpPr>
        <p:spPr>
          <a:xfrm>
            <a:off x="457200" y="3474720"/>
            <a:ext cx="6400800" cy="329184"/>
          </a:xfrm>
          <a:prstGeom prst="rect">
            <a:avLst/>
          </a:prstGeom>
          <a:noFill/>
          <a:ln/>
        </p:spPr>
        <p:txBody>
          <a:bodyPr wrap="square" lIns="0" tIns="0" rIns="0" bIns="0" rtlCol="0" anchor="ctr"/>
          <a:lstStyle/>
          <a:p>
            <a:pPr marL="0" indent="0">
              <a:buNone/>
            </a:pPr>
            <a:r>
              <a:rPr lang="en-US" sz="1200" b="1" dirty="0">
                <a:solidFill>
                  <a:srgbClr val="14B8A6"/>
                </a:solidFill>
                <a:latin typeface="Arial" pitchFamily="34" charset="0"/>
                <a:ea typeface="Arial" pitchFamily="34" charset="-122"/>
                <a:cs typeface="Arial" pitchFamily="34" charset="-120"/>
              </a:rPr>
              <a:t>Presented by: </a:t>
            </a:r>
            <a:r>
              <a:rPr lang="en-US" sz="1200" dirty="0">
                <a:solidFill>
                  <a:srgbClr val="E2E8F0"/>
                </a:solidFill>
                <a:latin typeface="Arial" pitchFamily="34" charset="0"/>
                <a:ea typeface="Arial" pitchFamily="34" charset="-122"/>
                <a:cs typeface="Arial" pitchFamily="34" charset="-120"/>
              </a:rPr>
              <a:t>GCU NRS-465 Student, 2024</a:t>
            </a:r>
            <a:endParaRPr lang="en-US" sz="1200" dirty="0"/>
          </a:p>
        </p:txBody>
      </p:sp>
      <p:sp>
        <p:nvSpPr>
          <p:cNvPr id="12" name="Text 10"/>
          <p:cNvSpPr/>
          <p:nvPr/>
        </p:nvSpPr>
        <p:spPr>
          <a:xfrm>
            <a:off x="457200" y="4754880"/>
            <a:ext cx="8229600" cy="256032"/>
          </a:xfrm>
          <a:prstGeom prst="rect">
            <a:avLst/>
          </a:prstGeom>
          <a:noFill/>
          <a:ln/>
        </p:spPr>
        <p:txBody>
          <a:bodyPr wrap="square" lIns="0" tIns="0" rIns="0" bIns="0" rtlCol="0" anchor="ctr"/>
          <a:lstStyle/>
          <a:p>
            <a:pPr marL="0" indent="0" algn="ctr">
              <a:buNone/>
            </a:pPr>
            <a:r>
              <a:rPr lang="en-US" sz="900" dirty="0">
                <a:solidFill>
                  <a:srgbClr val="334155"/>
                </a:solidFill>
                <a:latin typeface="Arial" pitchFamily="34" charset="0"/>
                <a:ea typeface="Arial" pitchFamily="34" charset="-122"/>
                <a:cs typeface="Arial" pitchFamily="34" charset="-120"/>
              </a:rPr>
              <a:t>Reference sample | gradevia.com | +1 564-544-6924</a:t>
            </a:r>
            <a:endParaRPr lang="en-US" sz="9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F1D36"/>
          </a:solidFill>
          <a:ln w="12700">
            <a:solidFill>
              <a:srgbClr val="0F1D36"/>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400" b="1" dirty="0">
                <a:solidFill>
                  <a:srgbClr val="FFFFFF"/>
                </a:solidFill>
                <a:latin typeface="Arial" pitchFamily="34" charset="0"/>
                <a:ea typeface="Arial" pitchFamily="34" charset="-122"/>
                <a:cs typeface="Arial" pitchFamily="34" charset="-120"/>
              </a:rPr>
              <a:t>Anticipated Barriers &amp; Mitigation Strategies</a:t>
            </a:r>
            <a:endParaRPr lang="en-US" sz="2400" dirty="0"/>
          </a:p>
        </p:txBody>
      </p:sp>
      <p:sp>
        <p:nvSpPr>
          <p:cNvPr id="4" name="Shape 2"/>
          <p:cNvSpPr/>
          <p:nvPr/>
        </p:nvSpPr>
        <p:spPr>
          <a:xfrm>
            <a:off x="365760" y="969264"/>
            <a:ext cx="3931920" cy="347472"/>
          </a:xfrm>
          <a:prstGeom prst="rect">
            <a:avLst/>
          </a:prstGeom>
          <a:solidFill>
            <a:srgbClr val="E2E8F0"/>
          </a:solidFill>
          <a:ln w="12700">
            <a:solidFill>
              <a:srgbClr val="E2E8F0"/>
            </a:solidFill>
            <a:prstDash val="solid"/>
          </a:ln>
        </p:spPr>
      </p:sp>
      <p:sp>
        <p:nvSpPr>
          <p:cNvPr id="5" name="Text 3"/>
          <p:cNvSpPr/>
          <p:nvPr/>
        </p:nvSpPr>
        <p:spPr>
          <a:xfrm>
            <a:off x="475488" y="969264"/>
            <a:ext cx="3822192" cy="347472"/>
          </a:xfrm>
          <a:prstGeom prst="rect">
            <a:avLst/>
          </a:prstGeom>
          <a:noFill/>
          <a:ln/>
        </p:spPr>
        <p:txBody>
          <a:bodyPr wrap="square" lIns="0" tIns="0" rIns="0" bIns="0" rtlCol="0" anchor="ctr"/>
          <a:lstStyle/>
          <a:p>
            <a:pPr marL="0" indent="0">
              <a:buNone/>
            </a:pPr>
            <a:r>
              <a:rPr lang="en-US" sz="1200" b="1" dirty="0">
                <a:solidFill>
                  <a:srgbClr val="0F1D36"/>
                </a:solidFill>
                <a:latin typeface="Arial" pitchFamily="34" charset="0"/>
                <a:ea typeface="Arial" pitchFamily="34" charset="-122"/>
                <a:cs typeface="Arial" pitchFamily="34" charset="-120"/>
              </a:rPr>
              <a:t>Barrier</a:t>
            </a:r>
            <a:endParaRPr lang="en-US" sz="1200" dirty="0"/>
          </a:p>
        </p:txBody>
      </p:sp>
      <p:sp>
        <p:nvSpPr>
          <p:cNvPr id="6" name="Shape 4"/>
          <p:cNvSpPr/>
          <p:nvPr/>
        </p:nvSpPr>
        <p:spPr>
          <a:xfrm>
            <a:off x="4315968" y="969264"/>
            <a:ext cx="4480560" cy="347472"/>
          </a:xfrm>
          <a:prstGeom prst="rect">
            <a:avLst/>
          </a:prstGeom>
          <a:solidFill>
            <a:srgbClr val="E2E8F0"/>
          </a:solidFill>
          <a:ln w="12700">
            <a:solidFill>
              <a:srgbClr val="E2E8F0"/>
            </a:solidFill>
            <a:prstDash val="solid"/>
          </a:ln>
        </p:spPr>
      </p:sp>
      <p:sp>
        <p:nvSpPr>
          <p:cNvPr id="7" name="Text 5"/>
          <p:cNvSpPr/>
          <p:nvPr/>
        </p:nvSpPr>
        <p:spPr>
          <a:xfrm>
            <a:off x="4425696" y="969264"/>
            <a:ext cx="4370832" cy="347472"/>
          </a:xfrm>
          <a:prstGeom prst="rect">
            <a:avLst/>
          </a:prstGeom>
          <a:noFill/>
          <a:ln/>
        </p:spPr>
        <p:txBody>
          <a:bodyPr wrap="square" lIns="0" tIns="0" rIns="0" bIns="0" rtlCol="0" anchor="ctr"/>
          <a:lstStyle/>
          <a:p>
            <a:pPr marL="0" indent="0">
              <a:buNone/>
            </a:pPr>
            <a:r>
              <a:rPr lang="en-US" sz="1200" b="1" dirty="0">
                <a:solidFill>
                  <a:srgbClr val="0F1D36"/>
                </a:solidFill>
                <a:latin typeface="Arial" pitchFamily="34" charset="0"/>
                <a:ea typeface="Arial" pitchFamily="34" charset="-122"/>
                <a:cs typeface="Arial" pitchFamily="34" charset="-120"/>
              </a:rPr>
              <a:t>Mitigation Strategy</a:t>
            </a:r>
            <a:endParaRPr lang="en-US" sz="1200" dirty="0"/>
          </a:p>
        </p:txBody>
      </p:sp>
      <p:sp>
        <p:nvSpPr>
          <p:cNvPr id="8" name="Shape 6"/>
          <p:cNvSpPr/>
          <p:nvPr/>
        </p:nvSpPr>
        <p:spPr>
          <a:xfrm>
            <a:off x="365760" y="1371600"/>
            <a:ext cx="3931920" cy="804672"/>
          </a:xfrm>
          <a:prstGeom prst="rect">
            <a:avLst/>
          </a:prstGeom>
          <a:solidFill>
            <a:srgbClr val="F8FFFE"/>
          </a:solidFill>
          <a:ln w="12700">
            <a:solidFill>
              <a:srgbClr val="E2E8F0"/>
            </a:solidFill>
            <a:prstDash val="solid"/>
          </a:ln>
        </p:spPr>
      </p:sp>
      <p:sp>
        <p:nvSpPr>
          <p:cNvPr id="9" name="Text 7"/>
          <p:cNvSpPr/>
          <p:nvPr/>
        </p:nvSpPr>
        <p:spPr>
          <a:xfrm>
            <a:off x="475488" y="1426464"/>
            <a:ext cx="3712464" cy="69494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Staff resistance from tenured nurses who view current practice as adequate</a:t>
            </a:r>
            <a:endParaRPr lang="en-US" sz="1100" dirty="0"/>
          </a:p>
        </p:txBody>
      </p:sp>
      <p:sp>
        <p:nvSpPr>
          <p:cNvPr id="10" name="Shape 8"/>
          <p:cNvSpPr/>
          <p:nvPr/>
        </p:nvSpPr>
        <p:spPr>
          <a:xfrm>
            <a:off x="4315968" y="1371600"/>
            <a:ext cx="4480560" cy="804672"/>
          </a:xfrm>
          <a:prstGeom prst="rect">
            <a:avLst/>
          </a:prstGeom>
          <a:solidFill>
            <a:srgbClr val="F8FFFE"/>
          </a:solidFill>
          <a:ln w="12700">
            <a:solidFill>
              <a:srgbClr val="E2E8F0"/>
            </a:solidFill>
            <a:prstDash val="solid"/>
          </a:ln>
        </p:spPr>
      </p:sp>
      <p:sp>
        <p:nvSpPr>
          <p:cNvPr id="11" name="Text 9"/>
          <p:cNvSpPr/>
          <p:nvPr/>
        </p:nvSpPr>
        <p:spPr>
          <a:xfrm>
            <a:off x="4425696" y="1426464"/>
            <a:ext cx="4261104" cy="69494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Present unit-specific CLABSI data at the first staff meeting. Peer-led nurse champion model reduces perception of management imposition.</a:t>
            </a:r>
            <a:endParaRPr lang="en-US" sz="1100" dirty="0"/>
          </a:p>
        </p:txBody>
      </p:sp>
      <p:sp>
        <p:nvSpPr>
          <p:cNvPr id="12" name="Shape 10"/>
          <p:cNvSpPr/>
          <p:nvPr/>
        </p:nvSpPr>
        <p:spPr>
          <a:xfrm>
            <a:off x="365760" y="2286000"/>
            <a:ext cx="3931920" cy="804672"/>
          </a:xfrm>
          <a:prstGeom prst="rect">
            <a:avLst/>
          </a:prstGeom>
          <a:solidFill>
            <a:srgbClr val="FFFFFF"/>
          </a:solidFill>
          <a:ln w="12700">
            <a:solidFill>
              <a:srgbClr val="E2E8F0"/>
            </a:solidFill>
            <a:prstDash val="solid"/>
          </a:ln>
        </p:spPr>
      </p:sp>
      <p:sp>
        <p:nvSpPr>
          <p:cNvPr id="13" name="Text 11"/>
          <p:cNvSpPr/>
          <p:nvPr/>
        </p:nvSpPr>
        <p:spPr>
          <a:xfrm>
            <a:off x="475488" y="2340864"/>
            <a:ext cx="3712464" cy="69494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Physician resistance to nurse authority to halt non-compliant insertions</a:t>
            </a:r>
            <a:endParaRPr lang="en-US" sz="1100" dirty="0"/>
          </a:p>
        </p:txBody>
      </p:sp>
      <p:sp>
        <p:nvSpPr>
          <p:cNvPr id="14" name="Shape 12"/>
          <p:cNvSpPr/>
          <p:nvPr/>
        </p:nvSpPr>
        <p:spPr>
          <a:xfrm>
            <a:off x="4315968" y="2286000"/>
            <a:ext cx="4480560" cy="804672"/>
          </a:xfrm>
          <a:prstGeom prst="rect">
            <a:avLst/>
          </a:prstGeom>
          <a:solidFill>
            <a:srgbClr val="FFFFFF"/>
          </a:solidFill>
          <a:ln w="12700">
            <a:solidFill>
              <a:srgbClr val="E2E8F0"/>
            </a:solidFill>
            <a:prstDash val="solid"/>
          </a:ln>
        </p:spPr>
      </p:sp>
      <p:sp>
        <p:nvSpPr>
          <p:cNvPr id="15" name="Text 13"/>
          <p:cNvSpPr/>
          <p:nvPr/>
        </p:nvSpPr>
        <p:spPr>
          <a:xfrm>
            <a:off x="4425696" y="2340864"/>
            <a:ext cx="4261104" cy="69494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Pre-implementation meeting with medical director to establish formal protocol granting nurses this authority, with written endorsement to all medical staff.</a:t>
            </a:r>
            <a:endParaRPr lang="en-US" sz="1100" dirty="0"/>
          </a:p>
        </p:txBody>
      </p:sp>
      <p:sp>
        <p:nvSpPr>
          <p:cNvPr id="16" name="Shape 14"/>
          <p:cNvSpPr/>
          <p:nvPr/>
        </p:nvSpPr>
        <p:spPr>
          <a:xfrm>
            <a:off x="365760" y="3200400"/>
            <a:ext cx="3931920" cy="804672"/>
          </a:xfrm>
          <a:prstGeom prst="rect">
            <a:avLst/>
          </a:prstGeom>
          <a:solidFill>
            <a:srgbClr val="F8FFFE"/>
          </a:solidFill>
          <a:ln w="12700">
            <a:solidFill>
              <a:srgbClr val="E2E8F0"/>
            </a:solidFill>
            <a:prstDash val="solid"/>
          </a:ln>
        </p:spPr>
      </p:sp>
      <p:sp>
        <p:nvSpPr>
          <p:cNvPr id="17" name="Text 15"/>
          <p:cNvSpPr/>
          <p:nvPr/>
        </p:nvSpPr>
        <p:spPr>
          <a:xfrm>
            <a:off x="475488" y="3255264"/>
            <a:ext cx="3712464" cy="69494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High-acuity ICU census limiting time for daily audit checklist completion</a:t>
            </a:r>
            <a:endParaRPr lang="en-US" sz="1100" dirty="0"/>
          </a:p>
        </p:txBody>
      </p:sp>
      <p:sp>
        <p:nvSpPr>
          <p:cNvPr id="18" name="Shape 16"/>
          <p:cNvSpPr/>
          <p:nvPr/>
        </p:nvSpPr>
        <p:spPr>
          <a:xfrm>
            <a:off x="4315968" y="3200400"/>
            <a:ext cx="4480560" cy="804672"/>
          </a:xfrm>
          <a:prstGeom prst="rect">
            <a:avLst/>
          </a:prstGeom>
          <a:solidFill>
            <a:srgbClr val="F8FFFE"/>
          </a:solidFill>
          <a:ln w="12700">
            <a:solidFill>
              <a:srgbClr val="E2E8F0"/>
            </a:solidFill>
            <a:prstDash val="solid"/>
          </a:ln>
        </p:spPr>
      </p:sp>
      <p:sp>
        <p:nvSpPr>
          <p:cNvPr id="19" name="Text 17"/>
          <p:cNvSpPr/>
          <p:nvPr/>
        </p:nvSpPr>
        <p:spPr>
          <a:xfrm>
            <a:off x="4425696" y="3255264"/>
            <a:ext cx="4261104" cy="69494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Checklist designed for completion in under 3 minutes. Integrated into existing nursing documentation workflows rather than added as a separate task.</a:t>
            </a:r>
            <a:endParaRPr lang="en-US" sz="1100" dirty="0"/>
          </a:p>
        </p:txBody>
      </p:sp>
      <p:sp>
        <p:nvSpPr>
          <p:cNvPr id="20" name="Shape 18"/>
          <p:cNvSpPr/>
          <p:nvPr/>
        </p:nvSpPr>
        <p:spPr>
          <a:xfrm>
            <a:off x="365760" y="4114800"/>
            <a:ext cx="3931920" cy="804672"/>
          </a:xfrm>
          <a:prstGeom prst="rect">
            <a:avLst/>
          </a:prstGeom>
          <a:solidFill>
            <a:srgbClr val="FFFFFF"/>
          </a:solidFill>
          <a:ln w="12700">
            <a:solidFill>
              <a:srgbClr val="E2E8F0"/>
            </a:solidFill>
            <a:prstDash val="solid"/>
          </a:ln>
        </p:spPr>
      </p:sp>
      <p:sp>
        <p:nvSpPr>
          <p:cNvPr id="21" name="Text 19"/>
          <p:cNvSpPr/>
          <p:nvPr/>
        </p:nvSpPr>
        <p:spPr>
          <a:xfrm>
            <a:off x="475488" y="4169664"/>
            <a:ext cx="3712464" cy="69494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Staff turnover eroding bundle competency over time</a:t>
            </a:r>
            <a:endParaRPr lang="en-US" sz="1100" dirty="0"/>
          </a:p>
        </p:txBody>
      </p:sp>
      <p:sp>
        <p:nvSpPr>
          <p:cNvPr id="22" name="Shape 20"/>
          <p:cNvSpPr/>
          <p:nvPr/>
        </p:nvSpPr>
        <p:spPr>
          <a:xfrm>
            <a:off x="4315968" y="4114800"/>
            <a:ext cx="4480560" cy="804672"/>
          </a:xfrm>
          <a:prstGeom prst="rect">
            <a:avLst/>
          </a:prstGeom>
          <a:solidFill>
            <a:srgbClr val="FFFFFF"/>
          </a:solidFill>
          <a:ln w="12700">
            <a:solidFill>
              <a:srgbClr val="E2E8F0"/>
            </a:solidFill>
            <a:prstDash val="solid"/>
          </a:ln>
        </p:spPr>
      </p:sp>
      <p:sp>
        <p:nvSpPr>
          <p:cNvPr id="23" name="Text 21"/>
          <p:cNvSpPr/>
          <p:nvPr/>
        </p:nvSpPr>
        <p:spPr>
          <a:xfrm>
            <a:off x="4425696" y="4169664"/>
            <a:ext cx="4261104" cy="69494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Bundle training permanently embedded in new nurse orientation curriculum. Quarterly competency refreshers for all staff regardless of tenure.</a:t>
            </a:r>
            <a:endParaRPr lang="en-US" sz="11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0FD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9488"/>
          </a:solidFill>
          <a:ln w="12700">
            <a:solidFill>
              <a:srgbClr val="0D9488"/>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Evaluation Plan</a:t>
            </a:r>
            <a:endParaRPr lang="en-US" sz="2600" dirty="0"/>
          </a:p>
        </p:txBody>
      </p:sp>
      <p:sp>
        <p:nvSpPr>
          <p:cNvPr id="4" name="Shape 2"/>
          <p:cNvSpPr/>
          <p:nvPr/>
        </p:nvSpPr>
        <p:spPr>
          <a:xfrm>
            <a:off x="365760" y="987552"/>
            <a:ext cx="8412480" cy="512064"/>
          </a:xfrm>
          <a:prstGeom prst="roundRect">
            <a:avLst>
              <a:gd name="adj" fmla="val 14286"/>
            </a:avLst>
          </a:prstGeom>
          <a:solidFill>
            <a:srgbClr val="0F1D36"/>
          </a:solidFill>
          <a:ln w="12700">
            <a:solidFill>
              <a:srgbClr val="0F1D36"/>
            </a:solidFill>
            <a:prstDash val="solid"/>
          </a:ln>
        </p:spPr>
      </p:sp>
      <p:sp>
        <p:nvSpPr>
          <p:cNvPr id="5" name="Text 3"/>
          <p:cNvSpPr/>
          <p:nvPr/>
        </p:nvSpPr>
        <p:spPr>
          <a:xfrm>
            <a:off x="475488" y="1005840"/>
            <a:ext cx="8229600" cy="475488"/>
          </a:xfrm>
          <a:prstGeom prst="rect">
            <a:avLst/>
          </a:prstGeom>
          <a:noFill/>
          <a:ln/>
        </p:spPr>
        <p:txBody>
          <a:bodyPr wrap="square" lIns="0" tIns="0" rIns="0" bIns="0" rtlCol="0" anchor="ctr"/>
          <a:lstStyle/>
          <a:p>
            <a:pPr marL="0" indent="0">
              <a:buNone/>
            </a:pPr>
            <a:r>
              <a:rPr lang="en-US" sz="1150" b="1" dirty="0">
                <a:solidFill>
                  <a:srgbClr val="14B8A6"/>
                </a:solidFill>
                <a:latin typeface="Arial" pitchFamily="34" charset="0"/>
                <a:ea typeface="Arial" pitchFamily="34" charset="-122"/>
                <a:cs typeface="Arial" pitchFamily="34" charset="-120"/>
              </a:rPr>
              <a:t>Design: Pre-Post Comparison | Baseline: 12-month pre-implementation CLABSI rate | Benchmark: NHSN definitions</a:t>
            </a:r>
            <a:endParaRPr lang="en-US" sz="1150" dirty="0"/>
          </a:p>
        </p:txBody>
      </p:sp>
      <p:sp>
        <p:nvSpPr>
          <p:cNvPr id="6" name="Shape 4"/>
          <p:cNvSpPr/>
          <p:nvPr/>
        </p:nvSpPr>
        <p:spPr>
          <a:xfrm>
            <a:off x="320040" y="1609344"/>
            <a:ext cx="2743200" cy="3200400"/>
          </a:xfrm>
          <a:prstGeom prst="roundRect">
            <a:avLst>
              <a:gd name="adj" fmla="val 3333"/>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7" name="Shape 5"/>
          <p:cNvSpPr/>
          <p:nvPr/>
        </p:nvSpPr>
        <p:spPr>
          <a:xfrm>
            <a:off x="320040" y="1609344"/>
            <a:ext cx="2743200" cy="402336"/>
          </a:xfrm>
          <a:prstGeom prst="roundRect">
            <a:avLst>
              <a:gd name="adj" fmla="val 22727"/>
            </a:avLst>
          </a:prstGeom>
          <a:solidFill>
            <a:srgbClr val="0D9488"/>
          </a:solidFill>
          <a:ln w="12700">
            <a:solidFill>
              <a:srgbClr val="0D9488"/>
            </a:solidFill>
            <a:prstDash val="solid"/>
          </a:ln>
        </p:spPr>
      </p:sp>
      <p:sp>
        <p:nvSpPr>
          <p:cNvPr id="8" name="Shape 6"/>
          <p:cNvSpPr/>
          <p:nvPr/>
        </p:nvSpPr>
        <p:spPr>
          <a:xfrm>
            <a:off x="320040" y="1792224"/>
            <a:ext cx="2743200" cy="219456"/>
          </a:xfrm>
          <a:prstGeom prst="rect">
            <a:avLst/>
          </a:prstGeom>
          <a:solidFill>
            <a:srgbClr val="0D9488"/>
          </a:solidFill>
          <a:ln w="12700">
            <a:solidFill>
              <a:srgbClr val="0D9488"/>
            </a:solidFill>
            <a:prstDash val="solid"/>
          </a:ln>
        </p:spPr>
      </p:sp>
      <p:sp>
        <p:nvSpPr>
          <p:cNvPr id="9" name="Text 7"/>
          <p:cNvSpPr/>
          <p:nvPr/>
        </p:nvSpPr>
        <p:spPr>
          <a:xfrm>
            <a:off x="411480" y="1609344"/>
            <a:ext cx="2560320" cy="402336"/>
          </a:xfrm>
          <a:prstGeom prst="rect">
            <a:avLst/>
          </a:prstGeom>
          <a:noFill/>
          <a:ln/>
        </p:spPr>
        <p:txBody>
          <a:bodyPr wrap="square" lIns="0" tIns="0" rIns="0" bIns="0" rtlCol="0" anchor="ctr"/>
          <a:lstStyle/>
          <a:p>
            <a:pPr marL="0" indent="0">
              <a:buNone/>
            </a:pPr>
            <a:r>
              <a:rPr lang="en-US" sz="1200" b="1" dirty="0">
                <a:solidFill>
                  <a:srgbClr val="FFFFFF"/>
                </a:solidFill>
                <a:latin typeface="Arial" pitchFamily="34" charset="0"/>
                <a:ea typeface="Arial" pitchFamily="34" charset="-122"/>
                <a:cs typeface="Arial" pitchFamily="34" charset="-120"/>
              </a:rPr>
              <a:t>What We Measure</a:t>
            </a:r>
            <a:endParaRPr lang="en-US" sz="1200" dirty="0"/>
          </a:p>
        </p:txBody>
      </p:sp>
      <p:sp>
        <p:nvSpPr>
          <p:cNvPr id="10" name="Text 8"/>
          <p:cNvSpPr/>
          <p:nvPr/>
        </p:nvSpPr>
        <p:spPr>
          <a:xfrm>
            <a:off x="411480" y="2084832"/>
            <a:ext cx="2578608" cy="2560320"/>
          </a:xfrm>
          <a:prstGeom prst="rect">
            <a:avLst/>
          </a:prstGeom>
          <a:noFill/>
          <a:ln/>
        </p:spPr>
        <p:txBody>
          <a:bodyPr wrap="square" lIns="0" tIns="0" rIns="0" bIns="0" rtlCol="0" anchor="ctr"/>
          <a:lstStyle/>
          <a:p>
            <a:pPr marL="342900" indent="-342900">
              <a:buSzPct val="100000"/>
              <a:buChar char="•"/>
            </a:pPr>
            <a:r>
              <a:rPr lang="en-US" sz="1100" dirty="0">
                <a:solidFill>
                  <a:srgbClr val="1E293B"/>
                </a:solidFill>
                <a:latin typeface="Arial" pitchFamily="34" charset="0"/>
                <a:ea typeface="Arial" pitchFamily="34" charset="-122"/>
                <a:cs typeface="Arial" pitchFamily="34" charset="-120"/>
              </a:rPr>
              <a:t>CLABSI rate per 1,000 catheter days</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Bundle checklist compliance rate</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Central line mean dwell time</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Insertion-related CLABSI events</a:t>
            </a:r>
            <a:endParaRPr lang="en-US" sz="1100" dirty="0"/>
          </a:p>
        </p:txBody>
      </p:sp>
      <p:sp>
        <p:nvSpPr>
          <p:cNvPr id="11" name="Shape 9"/>
          <p:cNvSpPr/>
          <p:nvPr/>
        </p:nvSpPr>
        <p:spPr>
          <a:xfrm>
            <a:off x="3172968" y="1609344"/>
            <a:ext cx="2743200" cy="3200400"/>
          </a:xfrm>
          <a:prstGeom prst="roundRect">
            <a:avLst>
              <a:gd name="adj" fmla="val 3333"/>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2" name="Shape 10"/>
          <p:cNvSpPr/>
          <p:nvPr/>
        </p:nvSpPr>
        <p:spPr>
          <a:xfrm>
            <a:off x="3172968" y="1609344"/>
            <a:ext cx="2743200" cy="402336"/>
          </a:xfrm>
          <a:prstGeom prst="roundRect">
            <a:avLst>
              <a:gd name="adj" fmla="val 22727"/>
            </a:avLst>
          </a:prstGeom>
          <a:solidFill>
            <a:srgbClr val="0891B2"/>
          </a:solidFill>
          <a:ln w="12700">
            <a:solidFill>
              <a:srgbClr val="0891B2"/>
            </a:solidFill>
            <a:prstDash val="solid"/>
          </a:ln>
        </p:spPr>
      </p:sp>
      <p:sp>
        <p:nvSpPr>
          <p:cNvPr id="13" name="Shape 11"/>
          <p:cNvSpPr/>
          <p:nvPr/>
        </p:nvSpPr>
        <p:spPr>
          <a:xfrm>
            <a:off x="3172968" y="1792224"/>
            <a:ext cx="2743200" cy="219456"/>
          </a:xfrm>
          <a:prstGeom prst="rect">
            <a:avLst/>
          </a:prstGeom>
          <a:solidFill>
            <a:srgbClr val="0891B2"/>
          </a:solidFill>
          <a:ln w="12700">
            <a:solidFill>
              <a:srgbClr val="0891B2"/>
            </a:solidFill>
            <a:prstDash val="solid"/>
          </a:ln>
        </p:spPr>
      </p:sp>
      <p:sp>
        <p:nvSpPr>
          <p:cNvPr id="14" name="Text 12"/>
          <p:cNvSpPr/>
          <p:nvPr/>
        </p:nvSpPr>
        <p:spPr>
          <a:xfrm>
            <a:off x="3264408" y="1609344"/>
            <a:ext cx="2560320" cy="402336"/>
          </a:xfrm>
          <a:prstGeom prst="rect">
            <a:avLst/>
          </a:prstGeom>
          <a:noFill/>
          <a:ln/>
        </p:spPr>
        <p:txBody>
          <a:bodyPr wrap="square" lIns="0" tIns="0" rIns="0" bIns="0" rtlCol="0" anchor="ctr"/>
          <a:lstStyle/>
          <a:p>
            <a:pPr marL="0" indent="0">
              <a:buNone/>
            </a:pPr>
            <a:r>
              <a:rPr lang="en-US" sz="1200" b="1" dirty="0">
                <a:solidFill>
                  <a:srgbClr val="FFFFFF"/>
                </a:solidFill>
                <a:latin typeface="Arial" pitchFamily="34" charset="0"/>
                <a:ea typeface="Arial" pitchFamily="34" charset="-122"/>
                <a:cs typeface="Arial" pitchFamily="34" charset="-120"/>
              </a:rPr>
              <a:t>How We Measure</a:t>
            </a:r>
            <a:endParaRPr lang="en-US" sz="1200" dirty="0"/>
          </a:p>
        </p:txBody>
      </p:sp>
      <p:sp>
        <p:nvSpPr>
          <p:cNvPr id="15" name="Text 13"/>
          <p:cNvSpPr/>
          <p:nvPr/>
        </p:nvSpPr>
        <p:spPr>
          <a:xfrm>
            <a:off x="3264408" y="2084832"/>
            <a:ext cx="2578608" cy="2560320"/>
          </a:xfrm>
          <a:prstGeom prst="rect">
            <a:avLst/>
          </a:prstGeom>
          <a:noFill/>
          <a:ln/>
        </p:spPr>
        <p:txBody>
          <a:bodyPr wrap="square" lIns="0" tIns="0" rIns="0" bIns="0" rtlCol="0" anchor="ctr"/>
          <a:lstStyle/>
          <a:p>
            <a:pPr marL="342900" indent="-342900">
              <a:buSzPct val="100000"/>
              <a:buChar char="•"/>
            </a:pPr>
            <a:r>
              <a:rPr lang="en-US" sz="1100" dirty="0">
                <a:solidFill>
                  <a:srgbClr val="1E293B"/>
                </a:solidFill>
                <a:latin typeface="Arial" pitchFamily="34" charset="0"/>
                <a:ea typeface="Arial" pitchFamily="34" charset="-122"/>
                <a:cs typeface="Arial" pitchFamily="34" charset="-120"/>
              </a:rPr>
              <a:t>Monthly NHSN infection surveillance reports</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Weekly nurse champion audit scores</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Daily EHR central line dwell time review</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Infection control event reporting system</a:t>
            </a:r>
            <a:endParaRPr lang="en-US" sz="1100" dirty="0"/>
          </a:p>
        </p:txBody>
      </p:sp>
      <p:sp>
        <p:nvSpPr>
          <p:cNvPr id="16" name="Shape 14"/>
          <p:cNvSpPr/>
          <p:nvPr/>
        </p:nvSpPr>
        <p:spPr>
          <a:xfrm>
            <a:off x="6025896" y="1609344"/>
            <a:ext cx="2743200" cy="3200400"/>
          </a:xfrm>
          <a:prstGeom prst="roundRect">
            <a:avLst>
              <a:gd name="adj" fmla="val 3333"/>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7" name="Shape 15"/>
          <p:cNvSpPr/>
          <p:nvPr/>
        </p:nvSpPr>
        <p:spPr>
          <a:xfrm>
            <a:off x="6025896" y="1609344"/>
            <a:ext cx="2743200" cy="402336"/>
          </a:xfrm>
          <a:prstGeom prst="roundRect">
            <a:avLst>
              <a:gd name="adj" fmla="val 22727"/>
            </a:avLst>
          </a:prstGeom>
          <a:solidFill>
            <a:srgbClr val="0F1D36"/>
          </a:solidFill>
          <a:ln w="12700">
            <a:solidFill>
              <a:srgbClr val="0F1D36"/>
            </a:solidFill>
            <a:prstDash val="solid"/>
          </a:ln>
        </p:spPr>
      </p:sp>
      <p:sp>
        <p:nvSpPr>
          <p:cNvPr id="18" name="Shape 16"/>
          <p:cNvSpPr/>
          <p:nvPr/>
        </p:nvSpPr>
        <p:spPr>
          <a:xfrm>
            <a:off x="6025896" y="1792224"/>
            <a:ext cx="2743200" cy="219456"/>
          </a:xfrm>
          <a:prstGeom prst="rect">
            <a:avLst/>
          </a:prstGeom>
          <a:solidFill>
            <a:srgbClr val="0F1D36"/>
          </a:solidFill>
          <a:ln w="12700">
            <a:solidFill>
              <a:srgbClr val="0F1D36"/>
            </a:solidFill>
            <a:prstDash val="solid"/>
          </a:ln>
        </p:spPr>
      </p:sp>
      <p:sp>
        <p:nvSpPr>
          <p:cNvPr id="19" name="Text 17"/>
          <p:cNvSpPr/>
          <p:nvPr/>
        </p:nvSpPr>
        <p:spPr>
          <a:xfrm>
            <a:off x="6117336" y="1609344"/>
            <a:ext cx="2560320" cy="402336"/>
          </a:xfrm>
          <a:prstGeom prst="rect">
            <a:avLst/>
          </a:prstGeom>
          <a:noFill/>
          <a:ln/>
        </p:spPr>
        <p:txBody>
          <a:bodyPr wrap="square" lIns="0" tIns="0" rIns="0" bIns="0" rtlCol="0" anchor="ctr"/>
          <a:lstStyle/>
          <a:p>
            <a:pPr marL="0" indent="0">
              <a:buNone/>
            </a:pPr>
            <a:r>
              <a:rPr lang="en-US" sz="1200" b="1" dirty="0">
                <a:solidFill>
                  <a:srgbClr val="FFFFFF"/>
                </a:solidFill>
                <a:latin typeface="Arial" pitchFamily="34" charset="0"/>
                <a:ea typeface="Arial" pitchFamily="34" charset="-122"/>
                <a:cs typeface="Arial" pitchFamily="34" charset="-120"/>
              </a:rPr>
              <a:t>Who Is Responsible</a:t>
            </a:r>
            <a:endParaRPr lang="en-US" sz="1200" dirty="0"/>
          </a:p>
        </p:txBody>
      </p:sp>
      <p:sp>
        <p:nvSpPr>
          <p:cNvPr id="20" name="Text 18"/>
          <p:cNvSpPr/>
          <p:nvPr/>
        </p:nvSpPr>
        <p:spPr>
          <a:xfrm>
            <a:off x="6117336" y="2084832"/>
            <a:ext cx="2578608" cy="2560320"/>
          </a:xfrm>
          <a:prstGeom prst="rect">
            <a:avLst/>
          </a:prstGeom>
          <a:noFill/>
          <a:ln/>
        </p:spPr>
        <p:txBody>
          <a:bodyPr wrap="square" lIns="0" tIns="0" rIns="0" bIns="0" rtlCol="0" anchor="ctr"/>
          <a:lstStyle/>
          <a:p>
            <a:pPr marL="342900" indent="-342900">
              <a:buSzPct val="100000"/>
              <a:buChar char="•"/>
            </a:pPr>
            <a:r>
              <a:rPr lang="en-US" sz="1100" dirty="0">
                <a:solidFill>
                  <a:srgbClr val="1E293B"/>
                </a:solidFill>
                <a:latin typeface="Arial" pitchFamily="34" charset="0"/>
                <a:ea typeface="Arial" pitchFamily="34" charset="-122"/>
                <a:cs typeface="Arial" pitchFamily="34" charset="-120"/>
              </a:rPr>
              <a:t>Infection control nurse — monthly reports</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Nurse bundle champion — weekly audits</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Charge nurse — daily dwell time review</a:t>
            </a:r>
            <a:endParaRPr lang="en-US" sz="1100" dirty="0"/>
          </a:p>
          <a:p>
            <a:pPr marL="342900" indent="-342900">
              <a:buSzPct val="100000"/>
              <a:buChar char="•"/>
            </a:pPr>
            <a:r>
              <a:rPr lang="en-US" sz="1100" dirty="0">
                <a:solidFill>
                  <a:srgbClr val="1E293B"/>
                </a:solidFill>
                <a:latin typeface="Arial" pitchFamily="34" charset="0"/>
                <a:ea typeface="Arial" pitchFamily="34" charset="-122"/>
                <a:cs typeface="Arial" pitchFamily="34" charset="-120"/>
              </a:rPr>
              <a:t>CLABSI task force — 6-month evaluation</a:t>
            </a:r>
            <a:endParaRPr lang="en-US" sz="1100" dirty="0"/>
          </a:p>
        </p:txBody>
      </p:sp>
      <p:sp>
        <p:nvSpPr>
          <p:cNvPr id="21" name="Text 19"/>
          <p:cNvSpPr/>
          <p:nvPr/>
        </p:nvSpPr>
        <p:spPr>
          <a:xfrm>
            <a:off x="365760" y="4773168"/>
            <a:ext cx="8412480" cy="256032"/>
          </a:xfrm>
          <a:prstGeom prst="rect">
            <a:avLst/>
          </a:prstGeom>
          <a:noFill/>
          <a:ln/>
        </p:spPr>
        <p:txBody>
          <a:bodyPr wrap="square" lIns="0" tIns="0" rIns="0" bIns="0" rtlCol="0" anchor="ctr"/>
          <a:lstStyle/>
          <a:p>
            <a:pPr marL="0" indent="0" algn="ctr">
              <a:buNone/>
            </a:pPr>
            <a:r>
              <a:rPr lang="en-US" sz="1050" i="1" dirty="0">
                <a:solidFill>
                  <a:srgbClr val="64748B"/>
                </a:solidFill>
                <a:latin typeface="Arial" pitchFamily="34" charset="0"/>
                <a:ea typeface="Arial" pitchFamily="34" charset="-122"/>
                <a:cs typeface="Arial" pitchFamily="34" charset="-120"/>
              </a:rPr>
              <a:t>If targets are not met at month 6: root cause analysis by task force → protocol revision → extended monitoring period</a:t>
            </a:r>
            <a:endParaRPr lang="en-US" sz="105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F1D36"/>
        </a:solidFill>
        <a:effectLst/>
      </p:bgPr>
    </p:bg>
    <p:spTree>
      <p:nvGrpSpPr>
        <p:cNvPr id="1" name=""/>
        <p:cNvGrpSpPr/>
        <p:nvPr/>
      </p:nvGrpSpPr>
      <p:grpSpPr>
        <a:xfrm>
          <a:off x="0" y="0"/>
          <a:ext cx="0" cy="0"/>
          <a:chOff x="0" y="0"/>
          <a:chExt cx="0" cy="0"/>
        </a:xfrm>
      </p:grpSpPr>
      <p:sp>
        <p:nvSpPr>
          <p:cNvPr id="2" name="Shape 0"/>
          <p:cNvSpPr/>
          <p:nvPr/>
        </p:nvSpPr>
        <p:spPr>
          <a:xfrm>
            <a:off x="0" y="0"/>
            <a:ext cx="9144000" cy="73152"/>
          </a:xfrm>
          <a:prstGeom prst="rect">
            <a:avLst/>
          </a:prstGeom>
          <a:solidFill>
            <a:srgbClr val="0D9488"/>
          </a:solidFill>
          <a:ln w="12700">
            <a:solidFill>
              <a:srgbClr val="0D9488"/>
            </a:solidFill>
            <a:prstDash val="solid"/>
          </a:ln>
        </p:spPr>
      </p:sp>
      <p:sp>
        <p:nvSpPr>
          <p:cNvPr id="3" name="Shape 1"/>
          <p:cNvSpPr/>
          <p:nvPr/>
        </p:nvSpPr>
        <p:spPr>
          <a:xfrm>
            <a:off x="-457200" y="3200400"/>
            <a:ext cx="2743200" cy="2743200"/>
          </a:xfrm>
          <a:prstGeom prst="ellipse">
            <a:avLst/>
          </a:prstGeom>
          <a:solidFill>
            <a:srgbClr val="0D9488">
              <a:alpha val="12000"/>
            </a:srgbClr>
          </a:solidFill>
          <a:ln w="12700">
            <a:solidFill>
              <a:srgbClr val="0D9488">
                <a:alpha val="30000"/>
              </a:srgbClr>
            </a:solidFill>
            <a:prstDash val="solid"/>
          </a:ln>
        </p:spPr>
      </p:sp>
      <p:sp>
        <p:nvSpPr>
          <p:cNvPr id="4" name="Shape 2"/>
          <p:cNvSpPr/>
          <p:nvPr/>
        </p:nvSpPr>
        <p:spPr>
          <a:xfrm>
            <a:off x="7315200" y="-457200"/>
            <a:ext cx="2286000" cy="2286000"/>
          </a:xfrm>
          <a:prstGeom prst="ellipse">
            <a:avLst/>
          </a:prstGeom>
          <a:solidFill>
            <a:srgbClr val="0D9488">
              <a:alpha val="15000"/>
            </a:srgbClr>
          </a:solidFill>
          <a:ln w="12700">
            <a:solidFill>
              <a:srgbClr val="0D9488">
                <a:alpha val="35000"/>
              </a:srgbClr>
            </a:solidFill>
            <a:prstDash val="solid"/>
          </a:ln>
        </p:spPr>
      </p:sp>
      <p:sp>
        <p:nvSpPr>
          <p:cNvPr id="5" name="Text 3"/>
          <p:cNvSpPr/>
          <p:nvPr/>
        </p:nvSpPr>
        <p:spPr>
          <a:xfrm>
            <a:off x="457200" y="201168"/>
            <a:ext cx="8229600" cy="457200"/>
          </a:xfrm>
          <a:prstGeom prst="rect">
            <a:avLst/>
          </a:prstGeom>
          <a:noFill/>
          <a:ln/>
        </p:spPr>
        <p:txBody>
          <a:bodyPr wrap="square" lIns="0" tIns="0" rIns="0" bIns="0" rtlCol="0" anchor="ctr"/>
          <a:lstStyle/>
          <a:p>
            <a:pPr marL="0" indent="0">
              <a:buNone/>
            </a:pPr>
            <a:r>
              <a:rPr lang="en-US" sz="2800" b="1" dirty="0">
                <a:solidFill>
                  <a:srgbClr val="FFFFFF"/>
                </a:solidFill>
                <a:latin typeface="Arial" pitchFamily="34" charset="0"/>
                <a:ea typeface="Arial" pitchFamily="34" charset="-122"/>
                <a:cs typeface="Arial" pitchFamily="34" charset="-120"/>
              </a:rPr>
              <a:t>Summary &amp; Next Steps</a:t>
            </a:r>
            <a:endParaRPr lang="en-US" sz="2800" dirty="0"/>
          </a:p>
        </p:txBody>
      </p:sp>
      <p:sp>
        <p:nvSpPr>
          <p:cNvPr id="6" name="Shape 4"/>
          <p:cNvSpPr/>
          <p:nvPr/>
        </p:nvSpPr>
        <p:spPr>
          <a:xfrm>
            <a:off x="384048" y="841248"/>
            <a:ext cx="292608" cy="292608"/>
          </a:xfrm>
          <a:prstGeom prst="ellipse">
            <a:avLst/>
          </a:prstGeom>
          <a:solidFill>
            <a:srgbClr val="0D9488"/>
          </a:solidFill>
          <a:ln w="12700">
            <a:solidFill>
              <a:srgbClr val="0D9488"/>
            </a:solidFill>
            <a:prstDash val="solid"/>
          </a:ln>
        </p:spPr>
      </p:sp>
      <p:sp>
        <p:nvSpPr>
          <p:cNvPr id="7" name="Text 5"/>
          <p:cNvSpPr/>
          <p:nvPr/>
        </p:nvSpPr>
        <p:spPr>
          <a:xfrm>
            <a:off x="768096" y="804672"/>
            <a:ext cx="8046720" cy="365760"/>
          </a:xfrm>
          <a:prstGeom prst="rect">
            <a:avLst/>
          </a:prstGeom>
          <a:noFill/>
          <a:ln/>
        </p:spPr>
        <p:txBody>
          <a:bodyPr wrap="square" lIns="0" tIns="0" rIns="0" bIns="0" rtlCol="0" anchor="ctr"/>
          <a:lstStyle/>
          <a:p>
            <a:pPr marL="0" indent="0">
              <a:buNone/>
            </a:pPr>
            <a:r>
              <a:rPr lang="en-US" sz="1200" dirty="0">
                <a:solidFill>
                  <a:srgbClr val="E2E8F0"/>
                </a:solidFill>
                <a:latin typeface="Arial" pitchFamily="34" charset="0"/>
                <a:ea typeface="Arial" pitchFamily="34" charset="-122"/>
                <a:cs typeface="Arial" pitchFamily="34" charset="-120"/>
              </a:rPr>
              <a:t>CLABSI rates in our MICU are above benchmark and directly preventable through a nurse-led bundle protocol.</a:t>
            </a:r>
            <a:endParaRPr lang="en-US" sz="1200" dirty="0"/>
          </a:p>
        </p:txBody>
      </p:sp>
      <p:sp>
        <p:nvSpPr>
          <p:cNvPr id="8" name="Shape 6"/>
          <p:cNvSpPr/>
          <p:nvPr/>
        </p:nvSpPr>
        <p:spPr>
          <a:xfrm>
            <a:off x="384048" y="1499616"/>
            <a:ext cx="292608" cy="292608"/>
          </a:xfrm>
          <a:prstGeom prst="ellipse">
            <a:avLst/>
          </a:prstGeom>
          <a:solidFill>
            <a:srgbClr val="0D9488"/>
          </a:solidFill>
          <a:ln w="12700">
            <a:solidFill>
              <a:srgbClr val="0D9488"/>
            </a:solidFill>
            <a:prstDash val="solid"/>
          </a:ln>
        </p:spPr>
      </p:sp>
      <p:sp>
        <p:nvSpPr>
          <p:cNvPr id="9" name="Text 7"/>
          <p:cNvSpPr/>
          <p:nvPr/>
        </p:nvSpPr>
        <p:spPr>
          <a:xfrm>
            <a:off x="768096" y="1463040"/>
            <a:ext cx="8046720" cy="365760"/>
          </a:xfrm>
          <a:prstGeom prst="rect">
            <a:avLst/>
          </a:prstGeom>
          <a:noFill/>
          <a:ln/>
        </p:spPr>
        <p:txBody>
          <a:bodyPr wrap="square" lIns="0" tIns="0" rIns="0" bIns="0" rtlCol="0" anchor="ctr"/>
          <a:lstStyle/>
          <a:p>
            <a:pPr marL="0" indent="0">
              <a:buNone/>
            </a:pPr>
            <a:r>
              <a:rPr lang="en-US" sz="1200" dirty="0">
                <a:solidFill>
                  <a:srgbClr val="E2E8F0"/>
                </a:solidFill>
                <a:latin typeface="Arial" pitchFamily="34" charset="0"/>
                <a:ea typeface="Arial" pitchFamily="34" charset="-122"/>
                <a:cs typeface="Arial" pitchFamily="34" charset="-120"/>
              </a:rPr>
              <a:t>Five peer-reviewed studies support 31-67% infection rate reductions within six months of bundle implementation.</a:t>
            </a:r>
            <a:endParaRPr lang="en-US" sz="1200" dirty="0"/>
          </a:p>
        </p:txBody>
      </p:sp>
      <p:sp>
        <p:nvSpPr>
          <p:cNvPr id="10" name="Shape 8"/>
          <p:cNvSpPr/>
          <p:nvPr/>
        </p:nvSpPr>
        <p:spPr>
          <a:xfrm>
            <a:off x="384048" y="2157984"/>
            <a:ext cx="292608" cy="292608"/>
          </a:xfrm>
          <a:prstGeom prst="ellipse">
            <a:avLst/>
          </a:prstGeom>
          <a:solidFill>
            <a:srgbClr val="0D9488"/>
          </a:solidFill>
          <a:ln w="12700">
            <a:solidFill>
              <a:srgbClr val="0D9488"/>
            </a:solidFill>
            <a:prstDash val="solid"/>
          </a:ln>
        </p:spPr>
      </p:sp>
      <p:sp>
        <p:nvSpPr>
          <p:cNvPr id="11" name="Text 9"/>
          <p:cNvSpPr/>
          <p:nvPr/>
        </p:nvSpPr>
        <p:spPr>
          <a:xfrm>
            <a:off x="768096" y="2121408"/>
            <a:ext cx="8046720" cy="365760"/>
          </a:xfrm>
          <a:prstGeom prst="rect">
            <a:avLst/>
          </a:prstGeom>
          <a:noFill/>
          <a:ln/>
        </p:spPr>
        <p:txBody>
          <a:bodyPr wrap="square" lIns="0" tIns="0" rIns="0" bIns="0" rtlCol="0" anchor="ctr"/>
          <a:lstStyle/>
          <a:p>
            <a:pPr marL="0" indent="0">
              <a:buNone/>
            </a:pPr>
            <a:r>
              <a:rPr lang="en-US" sz="1200" dirty="0">
                <a:solidFill>
                  <a:srgbClr val="E2E8F0"/>
                </a:solidFill>
                <a:latin typeface="Arial" pitchFamily="34" charset="0"/>
                <a:ea typeface="Arial" pitchFamily="34" charset="-122"/>
                <a:cs typeface="Arial" pitchFamily="34" charset="-120"/>
              </a:rPr>
              <a:t>The 4-phase implementation plan is low-cost, grounded in Lewin's Change Theory, and ready for immediate launch.</a:t>
            </a:r>
            <a:endParaRPr lang="en-US" sz="1200" dirty="0"/>
          </a:p>
        </p:txBody>
      </p:sp>
      <p:sp>
        <p:nvSpPr>
          <p:cNvPr id="12" name="Shape 10"/>
          <p:cNvSpPr/>
          <p:nvPr/>
        </p:nvSpPr>
        <p:spPr>
          <a:xfrm>
            <a:off x="384048" y="2816352"/>
            <a:ext cx="292608" cy="292608"/>
          </a:xfrm>
          <a:prstGeom prst="ellipse">
            <a:avLst/>
          </a:prstGeom>
          <a:solidFill>
            <a:srgbClr val="0D9488"/>
          </a:solidFill>
          <a:ln w="12700">
            <a:solidFill>
              <a:srgbClr val="0D9488"/>
            </a:solidFill>
            <a:prstDash val="solid"/>
          </a:ln>
        </p:spPr>
      </p:sp>
      <p:sp>
        <p:nvSpPr>
          <p:cNvPr id="13" name="Text 11"/>
          <p:cNvSpPr/>
          <p:nvPr/>
        </p:nvSpPr>
        <p:spPr>
          <a:xfrm>
            <a:off x="768096" y="2779776"/>
            <a:ext cx="8046720" cy="365760"/>
          </a:xfrm>
          <a:prstGeom prst="rect">
            <a:avLst/>
          </a:prstGeom>
          <a:noFill/>
          <a:ln/>
        </p:spPr>
        <p:txBody>
          <a:bodyPr wrap="square" lIns="0" tIns="0" rIns="0" bIns="0" rtlCol="0" anchor="ctr"/>
          <a:lstStyle/>
          <a:p>
            <a:pPr marL="0" indent="0">
              <a:buNone/>
            </a:pPr>
            <a:r>
              <a:rPr lang="en-US" sz="1200" dirty="0">
                <a:solidFill>
                  <a:srgbClr val="E2E8F0"/>
                </a:solidFill>
                <a:latin typeface="Arial" pitchFamily="34" charset="0"/>
                <a:ea typeface="Arial" pitchFamily="34" charset="-122"/>
                <a:cs typeface="Arial" pitchFamily="34" charset="-120"/>
              </a:rPr>
              <a:t>Four SMART outcomes with defined data collection methods and responsible owners enable rigorous evaluation.</a:t>
            </a:r>
            <a:endParaRPr lang="en-US" sz="1200" dirty="0"/>
          </a:p>
        </p:txBody>
      </p:sp>
      <p:sp>
        <p:nvSpPr>
          <p:cNvPr id="14" name="Shape 12"/>
          <p:cNvSpPr/>
          <p:nvPr/>
        </p:nvSpPr>
        <p:spPr>
          <a:xfrm>
            <a:off x="384048" y="3474720"/>
            <a:ext cx="292608" cy="292608"/>
          </a:xfrm>
          <a:prstGeom prst="ellipse">
            <a:avLst/>
          </a:prstGeom>
          <a:solidFill>
            <a:srgbClr val="0D9488"/>
          </a:solidFill>
          <a:ln w="12700">
            <a:solidFill>
              <a:srgbClr val="0D9488"/>
            </a:solidFill>
            <a:prstDash val="solid"/>
          </a:ln>
        </p:spPr>
      </p:sp>
      <p:sp>
        <p:nvSpPr>
          <p:cNvPr id="15" name="Text 13"/>
          <p:cNvSpPr/>
          <p:nvPr/>
        </p:nvSpPr>
        <p:spPr>
          <a:xfrm>
            <a:off x="768096" y="3438144"/>
            <a:ext cx="8046720" cy="365760"/>
          </a:xfrm>
          <a:prstGeom prst="rect">
            <a:avLst/>
          </a:prstGeom>
          <a:noFill/>
          <a:ln/>
        </p:spPr>
        <p:txBody>
          <a:bodyPr wrap="square" lIns="0" tIns="0" rIns="0" bIns="0" rtlCol="0" anchor="ctr"/>
          <a:lstStyle/>
          <a:p>
            <a:pPr marL="0" indent="0">
              <a:buNone/>
            </a:pPr>
            <a:r>
              <a:rPr lang="en-US" sz="1200" dirty="0">
                <a:solidFill>
                  <a:srgbClr val="E2E8F0"/>
                </a:solidFill>
                <a:latin typeface="Arial" pitchFamily="34" charset="0"/>
                <a:ea typeface="Arial" pitchFamily="34" charset="-122"/>
                <a:cs typeface="Arial" pitchFamily="34" charset="-120"/>
              </a:rPr>
              <a:t>Physician endorsement and nurse empowerment are the two non-negotiable success factors identified by the literature.</a:t>
            </a:r>
            <a:endParaRPr lang="en-US" sz="1200" dirty="0"/>
          </a:p>
        </p:txBody>
      </p:sp>
      <p:sp>
        <p:nvSpPr>
          <p:cNvPr id="16" name="Shape 14"/>
          <p:cNvSpPr/>
          <p:nvPr/>
        </p:nvSpPr>
        <p:spPr>
          <a:xfrm>
            <a:off x="365760" y="4279392"/>
            <a:ext cx="8412480" cy="658368"/>
          </a:xfrm>
          <a:prstGeom prst="roundRect">
            <a:avLst>
              <a:gd name="adj" fmla="val 13889"/>
            </a:avLst>
          </a:prstGeom>
          <a:solidFill>
            <a:srgbClr val="0D9488"/>
          </a:solidFill>
          <a:ln w="12700">
            <a:solidFill>
              <a:srgbClr val="0D9488"/>
            </a:solidFill>
            <a:prstDash val="solid"/>
          </a:ln>
        </p:spPr>
      </p:sp>
      <p:sp>
        <p:nvSpPr>
          <p:cNvPr id="17" name="Text 15"/>
          <p:cNvSpPr/>
          <p:nvPr/>
        </p:nvSpPr>
        <p:spPr>
          <a:xfrm>
            <a:off x="512064" y="4334256"/>
            <a:ext cx="8119872" cy="548640"/>
          </a:xfrm>
          <a:prstGeom prst="rect">
            <a:avLst/>
          </a:prstGeom>
          <a:noFill/>
          <a:ln/>
        </p:spPr>
        <p:txBody>
          <a:bodyPr wrap="square" lIns="0" tIns="0" rIns="0" bIns="0" rtlCol="0" anchor="ctr"/>
          <a:lstStyle/>
          <a:p>
            <a:pPr marL="0" indent="0">
              <a:buNone/>
            </a:pPr>
            <a:r>
              <a:rPr lang="en-US" sz="1200" b="1" dirty="0">
                <a:solidFill>
                  <a:srgbClr val="FFFFFF"/>
                </a:solidFill>
                <a:latin typeface="Arial" pitchFamily="34" charset="0"/>
                <a:ea typeface="Arial" pitchFamily="34" charset="-122"/>
                <a:cs typeface="Arial" pitchFamily="34" charset="-120"/>
              </a:rPr>
              <a:t>Request: Leadership endorsement of nurse insertion-observation authority and approval to proceed with Phase 1 task force formation.</a:t>
            </a:r>
            <a:endParaRPr lang="en-US" sz="1200" dirty="0"/>
          </a:p>
        </p:txBody>
      </p:sp>
      <p:sp>
        <p:nvSpPr>
          <p:cNvPr id="18" name="Text 16"/>
          <p:cNvSpPr/>
          <p:nvPr/>
        </p:nvSpPr>
        <p:spPr>
          <a:xfrm>
            <a:off x="457200" y="4992624"/>
            <a:ext cx="8229600" cy="274320"/>
          </a:xfrm>
          <a:prstGeom prst="rect">
            <a:avLst/>
          </a:prstGeom>
          <a:noFill/>
          <a:ln/>
        </p:spPr>
        <p:txBody>
          <a:bodyPr wrap="square" lIns="0" tIns="0" rIns="0" bIns="0" rtlCol="0" anchor="ctr"/>
          <a:lstStyle/>
          <a:p>
            <a:pPr marL="0" indent="0" algn="ctr">
              <a:buNone/>
            </a:pPr>
            <a:r>
              <a:rPr lang="en-US" sz="1200" i="1" dirty="0">
                <a:solidFill>
                  <a:srgbClr val="14B8A6"/>
                </a:solidFill>
                <a:latin typeface="Arial" pitchFamily="34" charset="0"/>
                <a:ea typeface="Arial" pitchFamily="34" charset="-122"/>
                <a:cs typeface="Arial" pitchFamily="34" charset="-120"/>
              </a:rPr>
              <a:t>Thank you. I welcome your questions and feedback.</a:t>
            </a:r>
            <a:endParaRPr lang="en-US" sz="12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9488"/>
          </a:solidFill>
          <a:ln w="12700">
            <a:solidFill>
              <a:srgbClr val="0D9488"/>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References</a:t>
            </a:r>
            <a:endParaRPr lang="en-US" sz="2600" dirty="0"/>
          </a:p>
        </p:txBody>
      </p:sp>
      <p:sp>
        <p:nvSpPr>
          <p:cNvPr id="4" name="Text 2"/>
          <p:cNvSpPr/>
          <p:nvPr/>
        </p:nvSpPr>
        <p:spPr>
          <a:xfrm>
            <a:off x="457200" y="987552"/>
            <a:ext cx="8229600" cy="749808"/>
          </a:xfrm>
          <a:prstGeom prst="rect">
            <a:avLst/>
          </a:prstGeom>
          <a:noFill/>
          <a:ln/>
        </p:spPr>
        <p:txBody>
          <a:bodyPr wrap="square" lIns="0" tIns="0" rIns="0" bIns="0" rtlCol="0" anchor="ctr"/>
          <a:lstStyle/>
          <a:p>
            <a:pPr marL="0" indent="0">
              <a:buNone/>
            </a:pPr>
            <a:r>
              <a:rPr lang="en-US" sz="1000" dirty="0">
                <a:solidFill>
                  <a:srgbClr val="1E293B"/>
                </a:solidFill>
                <a:latin typeface="Arial" pitchFamily="34" charset="0"/>
                <a:ea typeface="Arial" pitchFamily="34" charset="-122"/>
                <a:cs typeface="Arial" pitchFamily="34" charset="-120"/>
              </a:rPr>
              <a:t>Buetti, N., Marschall, J., Drees, M., Fakih, M. G., Hadaway, L., Maragakis, L. L., Monsees, E., Novosad, S., O'Grady, N. P., Septimus, E., Srinivasan, A., &amp; Yokoe, D. (2022). Strategies to prevent central line-associated bloodstream infections in acute-care hospitals: 2022 update. Infection Control &amp; Hospital Epidemiology, 43(5), 553–569. https://doi.org/10.1017/ice.2022.87</a:t>
            </a:r>
            <a:endParaRPr lang="en-US" sz="1000" dirty="0"/>
          </a:p>
        </p:txBody>
      </p:sp>
      <p:sp>
        <p:nvSpPr>
          <p:cNvPr id="5" name="Text 3"/>
          <p:cNvSpPr/>
          <p:nvPr/>
        </p:nvSpPr>
        <p:spPr>
          <a:xfrm>
            <a:off x="457200" y="1792224"/>
            <a:ext cx="8229600" cy="749808"/>
          </a:xfrm>
          <a:prstGeom prst="rect">
            <a:avLst/>
          </a:prstGeom>
          <a:noFill/>
          <a:ln/>
        </p:spPr>
        <p:txBody>
          <a:bodyPr wrap="square" lIns="0" tIns="0" rIns="0" bIns="0" rtlCol="0" anchor="ctr"/>
          <a:lstStyle/>
          <a:p>
            <a:pPr marL="0" indent="0">
              <a:buNone/>
            </a:pPr>
            <a:r>
              <a:rPr lang="en-US" sz="1000" dirty="0">
                <a:solidFill>
                  <a:srgbClr val="1E293B"/>
                </a:solidFill>
                <a:latin typeface="Arial" pitchFamily="34" charset="0"/>
                <a:ea typeface="Arial" pitchFamily="34" charset="-122"/>
                <a:cs typeface="Arial" pitchFamily="34" charset="-120"/>
              </a:rPr>
              <a:t>Fakih, M. G., Bufalino, A., Sturm, L., Huang, R., Ottenbacher, A., Saake, K., Hendrich, A., Srinivasan, A., &amp; Agarwal, M. (2022). Coronavirus disease 2019 (COVID-19) pandemic, central-line-associated bloodstream infection (CLABSI), and catheter-associated urinary tract infection (CAUTI): The urgent need to refocus on hardwiring prevention efforts. Infection Control &amp; Hospital Epidemiology, 43(1), 26–31. https://doi.org/10.1017/ice.2021.70</a:t>
            </a:r>
            <a:endParaRPr lang="en-US" sz="1000" dirty="0"/>
          </a:p>
        </p:txBody>
      </p:sp>
      <p:sp>
        <p:nvSpPr>
          <p:cNvPr id="6" name="Text 4"/>
          <p:cNvSpPr/>
          <p:nvPr/>
        </p:nvSpPr>
        <p:spPr>
          <a:xfrm>
            <a:off x="457200" y="2596896"/>
            <a:ext cx="8229600" cy="749808"/>
          </a:xfrm>
          <a:prstGeom prst="rect">
            <a:avLst/>
          </a:prstGeom>
          <a:noFill/>
          <a:ln/>
        </p:spPr>
        <p:txBody>
          <a:bodyPr wrap="square" lIns="0" tIns="0" rIns="0" bIns="0" rtlCol="0" anchor="ctr"/>
          <a:lstStyle/>
          <a:p>
            <a:pPr marL="0" indent="0">
              <a:buNone/>
            </a:pPr>
            <a:r>
              <a:rPr lang="en-US" sz="1000" dirty="0">
                <a:solidFill>
                  <a:srgbClr val="1E293B"/>
                </a:solidFill>
                <a:latin typeface="Arial" pitchFamily="34" charset="0"/>
                <a:ea typeface="Arial" pitchFamily="34" charset="-122"/>
                <a:cs typeface="Arial" pitchFamily="34" charset="-120"/>
              </a:rPr>
              <a:t>Hussain, S. T., Lei, S., Akram, T., Haider, M. J., Hussain, S. H., &amp; Ali, M. (2023). Kurt Lewin's change model: A critical review of the role of leadership and employee involvement in organizational change. Journal of Innovation &amp; Knowledge, 3(3), 123–127. https://doi.org/10.1016/j.jik.2016.07.002</a:t>
            </a:r>
            <a:endParaRPr lang="en-US" sz="1000" dirty="0"/>
          </a:p>
        </p:txBody>
      </p:sp>
      <p:sp>
        <p:nvSpPr>
          <p:cNvPr id="7" name="Text 5"/>
          <p:cNvSpPr/>
          <p:nvPr/>
        </p:nvSpPr>
        <p:spPr>
          <a:xfrm>
            <a:off x="457200" y="3401568"/>
            <a:ext cx="8229600" cy="749808"/>
          </a:xfrm>
          <a:prstGeom prst="rect">
            <a:avLst/>
          </a:prstGeom>
          <a:noFill/>
          <a:ln/>
        </p:spPr>
        <p:txBody>
          <a:bodyPr wrap="square" lIns="0" tIns="0" rIns="0" bIns="0" rtlCol="0" anchor="ctr"/>
          <a:lstStyle/>
          <a:p>
            <a:pPr marL="0" indent="0">
              <a:buNone/>
            </a:pPr>
            <a:r>
              <a:rPr lang="en-US" sz="1000" dirty="0">
                <a:solidFill>
                  <a:srgbClr val="1E293B"/>
                </a:solidFill>
                <a:latin typeface="Arial" pitchFamily="34" charset="0"/>
                <a:ea typeface="Arial" pitchFamily="34" charset="-122"/>
                <a:cs typeface="Arial" pitchFamily="34" charset="-120"/>
              </a:rPr>
              <a:t>Ista, E., van der Hoven, B., Kornelisse, R. F., van der Starre, C., Vos, M. C., Boersma, E., &amp; Kompanje, E. J. O. (2021). Effectiveness of insertion and maintenance bundles to prevent central-line-associated bloodstream infections in critically ill patients: A systematic review and meta-analysis. The Lancet Infectious Diseases, 16(6), 724–734. https://doi.org/10.1016/S1473-3099(15)00409-0</a:t>
            </a:r>
            <a:endParaRPr lang="en-US" sz="1000" dirty="0"/>
          </a:p>
        </p:txBody>
      </p:sp>
      <p:sp>
        <p:nvSpPr>
          <p:cNvPr id="8" name="Text 6"/>
          <p:cNvSpPr/>
          <p:nvPr/>
        </p:nvSpPr>
        <p:spPr>
          <a:xfrm>
            <a:off x="457200" y="4206240"/>
            <a:ext cx="8229600" cy="749808"/>
          </a:xfrm>
          <a:prstGeom prst="rect">
            <a:avLst/>
          </a:prstGeom>
          <a:noFill/>
          <a:ln/>
        </p:spPr>
        <p:txBody>
          <a:bodyPr wrap="square" lIns="0" tIns="0" rIns="0" bIns="0" rtlCol="0" anchor="ctr"/>
          <a:lstStyle/>
          <a:p>
            <a:pPr marL="0" indent="0">
              <a:buNone/>
            </a:pPr>
            <a:r>
              <a:rPr lang="en-US" sz="1000" dirty="0">
                <a:solidFill>
                  <a:srgbClr val="1E293B"/>
                </a:solidFill>
                <a:latin typeface="Arial" pitchFamily="34" charset="0"/>
                <a:ea typeface="Arial" pitchFamily="34" charset="-122"/>
                <a:cs typeface="Arial" pitchFamily="34" charset="-120"/>
              </a:rPr>
              <a:t>O'Grady, N. P., Alexander, M., Burns, L. A., Dellinger, E. P., Garland, J., Heard, S. O., Lipsett, P. A., Masur, H., Mermel, L. A., Pearson, M. L., Raad, I. I., Randolph, A. G., Rupp, M. E., &amp; Saint, S. (2023). Summary of recommendations: Guidelines for the prevention of intravascular catheter-related infections. Clinical Infectious Diseases, 52(9), 1087–1099. https://doi.org/10.1093/cid/cir138</a:t>
            </a:r>
            <a:endParaRPr lang="en-US" sz="1000" dirty="0"/>
          </a:p>
        </p:txBody>
      </p:sp>
      <p:sp>
        <p:nvSpPr>
          <p:cNvPr id="9" name="Text 7"/>
          <p:cNvSpPr/>
          <p:nvPr/>
        </p:nvSpPr>
        <p:spPr>
          <a:xfrm>
            <a:off x="457200" y="4901184"/>
            <a:ext cx="8229600" cy="201168"/>
          </a:xfrm>
          <a:prstGeom prst="rect">
            <a:avLst/>
          </a:prstGeom>
          <a:noFill/>
          <a:ln/>
        </p:spPr>
        <p:txBody>
          <a:bodyPr wrap="square" lIns="0" tIns="0" rIns="0" bIns="0" rtlCol="0" anchor="ctr"/>
          <a:lstStyle/>
          <a:p>
            <a:pPr marL="0" indent="0" algn="ctr">
              <a:buNone/>
            </a:pPr>
            <a:r>
              <a:rPr lang="en-US" sz="900" i="1" dirty="0">
                <a:solidFill>
                  <a:srgbClr val="64748B"/>
                </a:solidFill>
                <a:latin typeface="Arial" pitchFamily="34" charset="0"/>
                <a:ea typeface="Arial" pitchFamily="34" charset="-122"/>
                <a:cs typeface="Arial" pitchFamily="34" charset="-120"/>
              </a:rPr>
              <a:t>gradevia.com  |  +1 564-544-6924  |  Reference sample for NRS-465 students</a:t>
            </a:r>
            <a:endParaRPr lang="en-US" sz="9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F1D36"/>
          </a:solidFill>
          <a:ln w="12700">
            <a:solidFill>
              <a:srgbClr val="0F1D36"/>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Clinical Problem Statement</a:t>
            </a:r>
            <a:endParaRPr lang="en-US" sz="2600" dirty="0"/>
          </a:p>
        </p:txBody>
      </p:sp>
      <p:sp>
        <p:nvSpPr>
          <p:cNvPr id="4" name="Shape 2"/>
          <p:cNvSpPr/>
          <p:nvPr/>
        </p:nvSpPr>
        <p:spPr>
          <a:xfrm>
            <a:off x="365760" y="1078992"/>
            <a:ext cx="2560320" cy="3474720"/>
          </a:xfrm>
          <a:prstGeom prst="roundRect">
            <a:avLst>
              <a:gd name="adj" fmla="val 4286"/>
            </a:avLst>
          </a:prstGeom>
          <a:solidFill>
            <a:srgbClr val="0F1D36"/>
          </a:solidFill>
          <a:ln w="12700">
            <a:solidFill>
              <a:srgbClr val="0F1D36"/>
            </a:solidFill>
            <a:prstDash val="solid"/>
          </a:ln>
          <a:effectLst>
            <a:outerShdw blurRad="101600" dist="38100" dir="2700000" algn="bl" rotWithShape="0">
              <a:srgbClr val="000000">
                <a:alpha val="13000"/>
              </a:srgbClr>
            </a:outerShdw>
          </a:effectLst>
        </p:spPr>
      </p:sp>
      <p:sp>
        <p:nvSpPr>
          <p:cNvPr id="5" name="Text 3"/>
          <p:cNvSpPr/>
          <p:nvPr/>
        </p:nvSpPr>
        <p:spPr>
          <a:xfrm>
            <a:off x="365760" y="1371600"/>
            <a:ext cx="2560320" cy="731520"/>
          </a:xfrm>
          <a:prstGeom prst="rect">
            <a:avLst/>
          </a:prstGeom>
          <a:noFill/>
          <a:ln/>
        </p:spPr>
        <p:txBody>
          <a:bodyPr wrap="square" lIns="0" tIns="0" rIns="0" bIns="0" rtlCol="0" anchor="ctr"/>
          <a:lstStyle/>
          <a:p>
            <a:pPr marL="0" indent="0" algn="ctr">
              <a:buNone/>
            </a:pPr>
            <a:r>
              <a:rPr lang="en-US" sz="4200" b="1" dirty="0">
                <a:solidFill>
                  <a:srgbClr val="14B8A6"/>
                </a:solidFill>
                <a:latin typeface="Arial" pitchFamily="34" charset="0"/>
                <a:ea typeface="Arial" pitchFamily="34" charset="-122"/>
                <a:cs typeface="Arial" pitchFamily="34" charset="-120"/>
              </a:rPr>
              <a:t>30,000</a:t>
            </a:r>
            <a:endParaRPr lang="en-US" sz="4200" dirty="0"/>
          </a:p>
        </p:txBody>
      </p:sp>
      <p:sp>
        <p:nvSpPr>
          <p:cNvPr id="6" name="Text 4"/>
          <p:cNvSpPr/>
          <p:nvPr/>
        </p:nvSpPr>
        <p:spPr>
          <a:xfrm>
            <a:off x="365760" y="2103120"/>
            <a:ext cx="2560320" cy="548640"/>
          </a:xfrm>
          <a:prstGeom prst="rect">
            <a:avLst/>
          </a:prstGeom>
          <a:noFill/>
          <a:ln/>
        </p:spPr>
        <p:txBody>
          <a:bodyPr wrap="square" lIns="0" tIns="0" rIns="0" bIns="0" rtlCol="0" anchor="ctr"/>
          <a:lstStyle/>
          <a:p>
            <a:pPr marL="0" indent="0" algn="ctr">
              <a:buNone/>
            </a:pPr>
            <a:r>
              <a:rPr lang="en-US" sz="1200" dirty="0">
                <a:solidFill>
                  <a:srgbClr val="E2E8F0"/>
                </a:solidFill>
                <a:latin typeface="Arial" pitchFamily="34" charset="0"/>
                <a:ea typeface="Arial" pitchFamily="34" charset="-122"/>
                <a:cs typeface="Arial" pitchFamily="34" charset="-120"/>
              </a:rPr>
              <a:t>CLABSIs per year</a:t>
            </a:r>
            <a:endParaRPr lang="en-US" sz="1200" dirty="0"/>
          </a:p>
          <a:p>
            <a:pPr marL="0" indent="0" algn="ctr">
              <a:buNone/>
            </a:pPr>
            <a:r>
              <a:rPr lang="en-US" sz="1200" dirty="0">
                <a:solidFill>
                  <a:srgbClr val="E2E8F0"/>
                </a:solidFill>
                <a:latin typeface="Arial" pitchFamily="34" charset="0"/>
                <a:ea typeface="Arial" pitchFamily="34" charset="-122"/>
                <a:cs typeface="Arial" pitchFamily="34" charset="-120"/>
              </a:rPr>
              <a:t>in U.S. ICUs</a:t>
            </a:r>
            <a:endParaRPr lang="en-US" sz="1200" dirty="0"/>
          </a:p>
        </p:txBody>
      </p:sp>
      <p:sp>
        <p:nvSpPr>
          <p:cNvPr id="7" name="Shape 5"/>
          <p:cNvSpPr/>
          <p:nvPr/>
        </p:nvSpPr>
        <p:spPr>
          <a:xfrm>
            <a:off x="640080" y="2816352"/>
            <a:ext cx="2011680" cy="0"/>
          </a:xfrm>
          <a:prstGeom prst="line">
            <a:avLst/>
          </a:prstGeom>
          <a:noFill/>
          <a:ln w="12700">
            <a:solidFill>
              <a:srgbClr val="0D9488"/>
            </a:solidFill>
            <a:prstDash val="solid"/>
          </a:ln>
        </p:spPr>
      </p:sp>
      <p:sp>
        <p:nvSpPr>
          <p:cNvPr id="8" name="Text 6"/>
          <p:cNvSpPr/>
          <p:nvPr/>
        </p:nvSpPr>
        <p:spPr>
          <a:xfrm>
            <a:off x="365760" y="2907792"/>
            <a:ext cx="2560320" cy="548640"/>
          </a:xfrm>
          <a:prstGeom prst="rect">
            <a:avLst/>
          </a:prstGeom>
          <a:noFill/>
          <a:ln/>
        </p:spPr>
        <p:txBody>
          <a:bodyPr wrap="square" lIns="0" tIns="0" rIns="0" bIns="0" rtlCol="0" anchor="ctr"/>
          <a:lstStyle/>
          <a:p>
            <a:pPr marL="0" indent="0" algn="ctr">
              <a:buNone/>
            </a:pPr>
            <a:r>
              <a:rPr lang="en-US" sz="3600" b="1" dirty="0">
                <a:solidFill>
                  <a:srgbClr val="F59E0B"/>
                </a:solidFill>
                <a:latin typeface="Arial" pitchFamily="34" charset="0"/>
                <a:ea typeface="Arial" pitchFamily="34" charset="-122"/>
                <a:cs typeface="Arial" pitchFamily="34" charset="-120"/>
              </a:rPr>
              <a:t>25%</a:t>
            </a:r>
            <a:endParaRPr lang="en-US" sz="3600" dirty="0"/>
          </a:p>
        </p:txBody>
      </p:sp>
      <p:sp>
        <p:nvSpPr>
          <p:cNvPr id="9" name="Text 7"/>
          <p:cNvSpPr/>
          <p:nvPr/>
        </p:nvSpPr>
        <p:spPr>
          <a:xfrm>
            <a:off x="365760" y="3456432"/>
            <a:ext cx="2560320" cy="457200"/>
          </a:xfrm>
          <a:prstGeom prst="rect">
            <a:avLst/>
          </a:prstGeom>
          <a:noFill/>
          <a:ln/>
        </p:spPr>
        <p:txBody>
          <a:bodyPr wrap="square" lIns="0" tIns="0" rIns="0" bIns="0" rtlCol="0" anchor="ctr"/>
          <a:lstStyle/>
          <a:p>
            <a:pPr marL="0" indent="0" algn="ctr">
              <a:buNone/>
            </a:pPr>
            <a:r>
              <a:rPr lang="en-US" sz="1200" dirty="0">
                <a:solidFill>
                  <a:srgbClr val="E2E8F0"/>
                </a:solidFill>
                <a:latin typeface="Arial" pitchFamily="34" charset="0"/>
                <a:ea typeface="Arial" pitchFamily="34" charset="-122"/>
                <a:cs typeface="Arial" pitchFamily="34" charset="-120"/>
              </a:rPr>
              <a:t>attributable</a:t>
            </a:r>
            <a:endParaRPr lang="en-US" sz="1200" dirty="0"/>
          </a:p>
          <a:p>
            <a:pPr marL="0" indent="0" algn="ctr">
              <a:buNone/>
            </a:pPr>
            <a:r>
              <a:rPr lang="en-US" sz="1200" dirty="0">
                <a:solidFill>
                  <a:srgbClr val="E2E8F0"/>
                </a:solidFill>
                <a:latin typeface="Arial" pitchFamily="34" charset="0"/>
                <a:ea typeface="Arial" pitchFamily="34" charset="-122"/>
                <a:cs typeface="Arial" pitchFamily="34" charset="-120"/>
              </a:rPr>
              <a:t>mortality rate</a:t>
            </a:r>
            <a:endParaRPr lang="en-US" sz="1200" dirty="0"/>
          </a:p>
        </p:txBody>
      </p:sp>
      <p:sp>
        <p:nvSpPr>
          <p:cNvPr id="10" name="Text 8"/>
          <p:cNvSpPr/>
          <p:nvPr/>
        </p:nvSpPr>
        <p:spPr>
          <a:xfrm>
            <a:off x="365760" y="3977640"/>
            <a:ext cx="2560320" cy="365760"/>
          </a:xfrm>
          <a:prstGeom prst="rect">
            <a:avLst/>
          </a:prstGeom>
          <a:noFill/>
          <a:ln/>
        </p:spPr>
        <p:txBody>
          <a:bodyPr wrap="square" lIns="0" tIns="0" rIns="0" bIns="0" rtlCol="0" anchor="ctr"/>
          <a:lstStyle/>
          <a:p>
            <a:pPr marL="0" indent="0" algn="ctr">
              <a:buNone/>
            </a:pPr>
            <a:r>
              <a:rPr lang="en-US" sz="2800" b="1" dirty="0">
                <a:solidFill>
                  <a:srgbClr val="14B8A6"/>
                </a:solidFill>
                <a:latin typeface="Arial" pitchFamily="34" charset="0"/>
                <a:ea typeface="Arial" pitchFamily="34" charset="-122"/>
                <a:cs typeface="Arial" pitchFamily="34" charset="-120"/>
              </a:rPr>
              <a:t>$68K</a:t>
            </a:r>
            <a:endParaRPr lang="en-US" sz="2800" dirty="0"/>
          </a:p>
        </p:txBody>
      </p:sp>
      <p:sp>
        <p:nvSpPr>
          <p:cNvPr id="11" name="Text 9"/>
          <p:cNvSpPr/>
          <p:nvPr/>
        </p:nvSpPr>
        <p:spPr>
          <a:xfrm>
            <a:off x="365760" y="4315968"/>
            <a:ext cx="2560320" cy="274320"/>
          </a:xfrm>
          <a:prstGeom prst="rect">
            <a:avLst/>
          </a:prstGeom>
          <a:noFill/>
          <a:ln/>
        </p:spPr>
        <p:txBody>
          <a:bodyPr wrap="square" lIns="0" tIns="0" rIns="0" bIns="0" rtlCol="0" anchor="ctr"/>
          <a:lstStyle/>
          <a:p>
            <a:pPr marL="0" indent="0" algn="ctr">
              <a:buNone/>
            </a:pPr>
            <a:r>
              <a:rPr lang="en-US" sz="1000" dirty="0">
                <a:solidFill>
                  <a:srgbClr val="E2E8F0"/>
                </a:solidFill>
                <a:latin typeface="Arial" pitchFamily="34" charset="0"/>
                <a:ea typeface="Arial" pitchFamily="34" charset="-122"/>
                <a:cs typeface="Arial" pitchFamily="34" charset="-120"/>
              </a:rPr>
              <a:t>avg cost per episode</a:t>
            </a:r>
            <a:endParaRPr lang="en-US" sz="1000" dirty="0"/>
          </a:p>
        </p:txBody>
      </p:sp>
      <p:sp>
        <p:nvSpPr>
          <p:cNvPr id="12" name="Text 10"/>
          <p:cNvSpPr/>
          <p:nvPr/>
        </p:nvSpPr>
        <p:spPr>
          <a:xfrm>
            <a:off x="3200400" y="1078992"/>
            <a:ext cx="5577840" cy="329184"/>
          </a:xfrm>
          <a:prstGeom prst="rect">
            <a:avLst/>
          </a:prstGeom>
          <a:noFill/>
          <a:ln/>
        </p:spPr>
        <p:txBody>
          <a:bodyPr wrap="square" lIns="0" tIns="0" rIns="0" bIns="0" rtlCol="0" anchor="ctr"/>
          <a:lstStyle/>
          <a:p>
            <a:pPr marL="0" indent="0">
              <a:buNone/>
            </a:pPr>
            <a:r>
              <a:rPr lang="en-US" sz="1400" b="1" dirty="0">
                <a:solidFill>
                  <a:srgbClr val="0D9488"/>
                </a:solidFill>
                <a:latin typeface="Arial" pitchFamily="34" charset="0"/>
                <a:ea typeface="Arial" pitchFamily="34" charset="-122"/>
                <a:cs typeface="Arial" pitchFamily="34" charset="-120"/>
              </a:rPr>
              <a:t>The Problem</a:t>
            </a:r>
            <a:endParaRPr lang="en-US" sz="1400" dirty="0"/>
          </a:p>
        </p:txBody>
      </p:sp>
      <p:sp>
        <p:nvSpPr>
          <p:cNvPr id="13" name="Text 11"/>
          <p:cNvSpPr/>
          <p:nvPr/>
        </p:nvSpPr>
        <p:spPr>
          <a:xfrm>
            <a:off x="3200400" y="1408176"/>
            <a:ext cx="5577840" cy="1005840"/>
          </a:xfrm>
          <a:prstGeom prst="rect">
            <a:avLst/>
          </a:prstGeom>
          <a:noFill/>
          <a:ln/>
        </p:spPr>
        <p:txBody>
          <a:bodyPr wrap="square" lIns="0" tIns="0" rIns="0" bIns="0" rtlCol="0" anchor="ctr"/>
          <a:lstStyle/>
          <a:p>
            <a:pPr marL="0" indent="0">
              <a:buNone/>
            </a:pPr>
            <a:r>
              <a:rPr lang="en-US" sz="1300" dirty="0">
                <a:solidFill>
                  <a:srgbClr val="1E293B"/>
                </a:solidFill>
                <a:latin typeface="Arial" pitchFamily="34" charset="0"/>
                <a:ea typeface="Arial" pitchFamily="34" charset="-122"/>
                <a:cs typeface="Arial" pitchFamily="34" charset="-120"/>
              </a:rPr>
              <a:t>In adult patients admitted to the Medical ICU with central venous catheters in place, the absence of a standardized, nurse-led CLABSI prevention bundle is associated with above-benchmark infection rates, preventable patient harm, and excess healthcare costs.</a:t>
            </a:r>
            <a:endParaRPr lang="en-US" sz="1300" dirty="0"/>
          </a:p>
        </p:txBody>
      </p:sp>
      <p:sp>
        <p:nvSpPr>
          <p:cNvPr id="14" name="Text 12"/>
          <p:cNvSpPr/>
          <p:nvPr/>
        </p:nvSpPr>
        <p:spPr>
          <a:xfrm>
            <a:off x="3200400" y="2578608"/>
            <a:ext cx="5577840" cy="329184"/>
          </a:xfrm>
          <a:prstGeom prst="rect">
            <a:avLst/>
          </a:prstGeom>
          <a:noFill/>
          <a:ln/>
        </p:spPr>
        <p:txBody>
          <a:bodyPr wrap="square" lIns="0" tIns="0" rIns="0" bIns="0" rtlCol="0" anchor="ctr"/>
          <a:lstStyle/>
          <a:p>
            <a:pPr marL="0" indent="0">
              <a:buNone/>
            </a:pPr>
            <a:r>
              <a:rPr lang="en-US" sz="1400" b="1" dirty="0">
                <a:solidFill>
                  <a:srgbClr val="0D9488"/>
                </a:solidFill>
                <a:latin typeface="Arial" pitchFamily="34" charset="0"/>
                <a:ea typeface="Arial" pitchFamily="34" charset="-122"/>
                <a:cs typeface="Arial" pitchFamily="34" charset="-120"/>
              </a:rPr>
              <a:t>Current Practice Gap</a:t>
            </a:r>
            <a:endParaRPr lang="en-US" sz="1400" dirty="0"/>
          </a:p>
        </p:txBody>
      </p:sp>
      <p:sp>
        <p:nvSpPr>
          <p:cNvPr id="15" name="Text 13"/>
          <p:cNvSpPr/>
          <p:nvPr/>
        </p:nvSpPr>
        <p:spPr>
          <a:xfrm>
            <a:off x="3200400" y="2907792"/>
            <a:ext cx="5577840" cy="1463040"/>
          </a:xfrm>
          <a:prstGeom prst="rect">
            <a:avLst/>
          </a:prstGeom>
          <a:noFill/>
          <a:ln/>
        </p:spPr>
        <p:txBody>
          <a:bodyPr wrap="square" lIns="0" tIns="0" rIns="0" bIns="0" rtlCol="0" anchor="ctr"/>
          <a:lstStyle/>
          <a:p>
            <a:pPr marL="0" indent="0">
              <a:buNone/>
            </a:pPr>
            <a:r>
              <a:rPr lang="en-US" sz="1300" dirty="0">
                <a:solidFill>
                  <a:srgbClr val="1E293B"/>
                </a:solidFill>
                <a:latin typeface="Arial" pitchFamily="34" charset="0"/>
                <a:ea typeface="Arial" pitchFamily="34" charset="-122"/>
                <a:cs typeface="Arial" pitchFamily="34" charset="-120"/>
              </a:rPr>
              <a:t>Current nursing practice relies on individual nurse discretion rather than a protocol-driven approach, resulting in:</a:t>
            </a:r>
            <a:endParaRPr lang="en-US" sz="1300" dirty="0"/>
          </a:p>
          <a:p>
            <a:pPr marL="342900" indent="-342900">
              <a:buSzPct val="100000"/>
              <a:buChar char="•"/>
            </a:pPr>
            <a:r>
              <a:rPr lang="en-US" sz="1300" dirty="0">
                <a:solidFill>
                  <a:srgbClr val="1E293B"/>
                </a:solidFill>
                <a:latin typeface="Arial" pitchFamily="34" charset="0"/>
                <a:ea typeface="Arial" pitchFamily="34" charset="-122"/>
                <a:cs typeface="Arial" pitchFamily="34" charset="-120"/>
              </a:rPr>
              <a:t>Inconsistent adherence to evidence-based insertion practices</a:t>
            </a:r>
            <a:endParaRPr lang="en-US" sz="1300" dirty="0"/>
          </a:p>
          <a:p>
            <a:pPr marL="342900" indent="-342900">
              <a:buSzPct val="100000"/>
              <a:buChar char="•"/>
            </a:pPr>
            <a:r>
              <a:rPr lang="en-US" sz="1300" dirty="0">
                <a:solidFill>
                  <a:srgbClr val="1E293B"/>
                </a:solidFill>
                <a:latin typeface="Arial" pitchFamily="34" charset="0"/>
                <a:ea typeface="Arial" pitchFamily="34" charset="-122"/>
                <a:cs typeface="Arial" pitchFamily="34" charset="-120"/>
              </a:rPr>
              <a:t>No structured daily line necessity assessment process</a:t>
            </a:r>
            <a:endParaRPr lang="en-US" sz="1300" dirty="0"/>
          </a:p>
          <a:p>
            <a:pPr marL="342900" indent="-342900">
              <a:buSzPct val="100000"/>
              <a:buChar char="•"/>
            </a:pPr>
            <a:r>
              <a:rPr lang="en-US" sz="1300" dirty="0">
                <a:solidFill>
                  <a:srgbClr val="1E293B"/>
                </a:solidFill>
                <a:latin typeface="Arial" pitchFamily="34" charset="0"/>
                <a:ea typeface="Arial" pitchFamily="34" charset="-122"/>
                <a:cs typeface="Arial" pitchFamily="34" charset="-120"/>
              </a:rPr>
              <a:t>Variable dressing change protocols across nursing staff</a:t>
            </a:r>
            <a:endParaRPr lang="en-US" sz="1300" dirty="0"/>
          </a:p>
        </p:txBody>
      </p:sp>
      <p:sp>
        <p:nvSpPr>
          <p:cNvPr id="16" name="Text 14"/>
          <p:cNvSpPr/>
          <p:nvPr/>
        </p:nvSpPr>
        <p:spPr>
          <a:xfrm>
            <a:off x="3200400" y="4773168"/>
            <a:ext cx="5577840" cy="256032"/>
          </a:xfrm>
          <a:prstGeom prst="rect">
            <a:avLst/>
          </a:prstGeom>
          <a:noFill/>
          <a:ln/>
        </p:spPr>
        <p:txBody>
          <a:bodyPr wrap="square" lIns="0" tIns="0" rIns="0" bIns="0" rtlCol="0" anchor="ctr"/>
          <a:lstStyle/>
          <a:p>
            <a:pPr marL="0" indent="0">
              <a:buNone/>
            </a:pPr>
            <a:r>
              <a:rPr lang="en-US" sz="1000" i="1" dirty="0">
                <a:solidFill>
                  <a:srgbClr val="64748B"/>
                </a:solidFill>
                <a:latin typeface="Arial" pitchFamily="34" charset="0"/>
                <a:ea typeface="Arial" pitchFamily="34" charset="-122"/>
                <a:cs typeface="Arial" pitchFamily="34" charset="-120"/>
              </a:rPr>
              <a:t>(Buetti et al., 2022; Ista et al., 2021)</a:t>
            </a:r>
            <a:endParaRPr lang="en-US" sz="10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0FD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9488"/>
          </a:solidFill>
          <a:ln w="12700">
            <a:solidFill>
              <a:srgbClr val="0D9488"/>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Purpose of the Change Proposal</a:t>
            </a:r>
            <a:endParaRPr lang="en-US" sz="2600" dirty="0"/>
          </a:p>
        </p:txBody>
      </p:sp>
      <p:sp>
        <p:nvSpPr>
          <p:cNvPr id="4" name="Shape 2"/>
          <p:cNvSpPr/>
          <p:nvPr/>
        </p:nvSpPr>
        <p:spPr>
          <a:xfrm>
            <a:off x="320040" y="1097280"/>
            <a:ext cx="2651760" cy="3383280"/>
          </a:xfrm>
          <a:prstGeom prst="roundRect">
            <a:avLst>
              <a:gd name="adj" fmla="val 4138"/>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5" name="Text 3"/>
          <p:cNvSpPr/>
          <p:nvPr/>
        </p:nvSpPr>
        <p:spPr>
          <a:xfrm>
            <a:off x="320040" y="1234440"/>
            <a:ext cx="2651760" cy="640080"/>
          </a:xfrm>
          <a:prstGeom prst="rect">
            <a:avLst/>
          </a:prstGeom>
          <a:noFill/>
          <a:ln/>
        </p:spPr>
        <p:txBody>
          <a:bodyPr wrap="square" lIns="0" tIns="0" rIns="0" bIns="0" rtlCol="0" anchor="ctr"/>
          <a:lstStyle/>
          <a:p>
            <a:pPr marL="0" indent="0" algn="ctr">
              <a:buNone/>
            </a:pPr>
            <a:r>
              <a:rPr lang="en-US" sz="3200" b="1" dirty="0">
                <a:solidFill>
                  <a:srgbClr val="0D9488"/>
                </a:solidFill>
                <a:latin typeface="Arial" pitchFamily="34" charset="0"/>
                <a:ea typeface="Arial" pitchFamily="34" charset="-122"/>
                <a:cs typeface="Arial" pitchFamily="34" charset="-120"/>
              </a:rPr>
              <a:t>01</a:t>
            </a:r>
            <a:endParaRPr lang="en-US" sz="3200" dirty="0"/>
          </a:p>
        </p:txBody>
      </p:sp>
      <p:sp>
        <p:nvSpPr>
          <p:cNvPr id="6" name="Text 4"/>
          <p:cNvSpPr/>
          <p:nvPr/>
        </p:nvSpPr>
        <p:spPr>
          <a:xfrm>
            <a:off x="320040" y="1920240"/>
            <a:ext cx="2651760" cy="384048"/>
          </a:xfrm>
          <a:prstGeom prst="rect">
            <a:avLst/>
          </a:prstGeom>
          <a:noFill/>
          <a:ln/>
        </p:spPr>
        <p:txBody>
          <a:bodyPr wrap="square" lIns="0" tIns="0" rIns="0" bIns="0" rtlCol="0" anchor="ctr"/>
          <a:lstStyle/>
          <a:p>
            <a:pPr marL="0" indent="0" algn="ctr">
              <a:buNone/>
            </a:pPr>
            <a:r>
              <a:rPr lang="en-US" sz="1500" b="1" dirty="0">
                <a:solidFill>
                  <a:srgbClr val="0F1D36"/>
                </a:solidFill>
                <a:latin typeface="Arial" pitchFamily="34" charset="0"/>
                <a:ea typeface="Arial" pitchFamily="34" charset="-122"/>
                <a:cs typeface="Arial" pitchFamily="34" charset="-120"/>
              </a:rPr>
              <a:t>Reduce Harm</a:t>
            </a:r>
            <a:endParaRPr lang="en-US" sz="1500" dirty="0"/>
          </a:p>
        </p:txBody>
      </p:sp>
      <p:sp>
        <p:nvSpPr>
          <p:cNvPr id="7" name="Shape 5"/>
          <p:cNvSpPr/>
          <p:nvPr/>
        </p:nvSpPr>
        <p:spPr>
          <a:xfrm>
            <a:off x="685800" y="2377440"/>
            <a:ext cx="1920240" cy="0"/>
          </a:xfrm>
          <a:prstGeom prst="line">
            <a:avLst/>
          </a:prstGeom>
          <a:noFill/>
          <a:ln w="19050">
            <a:solidFill>
              <a:srgbClr val="0D9488"/>
            </a:solidFill>
            <a:prstDash val="solid"/>
          </a:ln>
        </p:spPr>
      </p:sp>
      <p:sp>
        <p:nvSpPr>
          <p:cNvPr id="8" name="Text 6"/>
          <p:cNvSpPr/>
          <p:nvPr/>
        </p:nvSpPr>
        <p:spPr>
          <a:xfrm>
            <a:off x="429768" y="2487168"/>
            <a:ext cx="2432304" cy="1828800"/>
          </a:xfrm>
          <a:prstGeom prst="rect">
            <a:avLst/>
          </a:prstGeom>
          <a:noFill/>
          <a:ln/>
        </p:spPr>
        <p:txBody>
          <a:bodyPr wrap="square" lIns="0" tIns="0" rIns="0" bIns="0" rtlCol="0" anchor="ctr"/>
          <a:lstStyle/>
          <a:p>
            <a:pPr marL="0" indent="0">
              <a:buNone/>
            </a:pPr>
            <a:r>
              <a:rPr lang="en-US" sz="1150" dirty="0">
                <a:solidFill>
                  <a:srgbClr val="1E293B"/>
                </a:solidFill>
                <a:latin typeface="Arial" pitchFamily="34" charset="0"/>
                <a:ea typeface="Arial" pitchFamily="34" charset="-122"/>
                <a:cs typeface="Arial" pitchFamily="34" charset="-120"/>
              </a:rPr>
              <a:t>Implement a structured nurse-led CLABSI bundle to reduce healthcare-associated infection rates and prevent avoidable patient harm in the MICU.</a:t>
            </a:r>
            <a:endParaRPr lang="en-US" sz="1150" dirty="0"/>
          </a:p>
        </p:txBody>
      </p:sp>
      <p:sp>
        <p:nvSpPr>
          <p:cNvPr id="9" name="Shape 7"/>
          <p:cNvSpPr/>
          <p:nvPr/>
        </p:nvSpPr>
        <p:spPr>
          <a:xfrm>
            <a:off x="3172968" y="1097280"/>
            <a:ext cx="2651760" cy="3383280"/>
          </a:xfrm>
          <a:prstGeom prst="roundRect">
            <a:avLst>
              <a:gd name="adj" fmla="val 4138"/>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0" name="Text 8"/>
          <p:cNvSpPr/>
          <p:nvPr/>
        </p:nvSpPr>
        <p:spPr>
          <a:xfrm>
            <a:off x="3172968" y="1234440"/>
            <a:ext cx="2651760" cy="640080"/>
          </a:xfrm>
          <a:prstGeom prst="rect">
            <a:avLst/>
          </a:prstGeom>
          <a:noFill/>
          <a:ln/>
        </p:spPr>
        <p:txBody>
          <a:bodyPr wrap="square" lIns="0" tIns="0" rIns="0" bIns="0" rtlCol="0" anchor="ctr"/>
          <a:lstStyle/>
          <a:p>
            <a:pPr marL="0" indent="0" algn="ctr">
              <a:buNone/>
            </a:pPr>
            <a:r>
              <a:rPr lang="en-US" sz="3200" b="1" dirty="0">
                <a:solidFill>
                  <a:srgbClr val="0D9488"/>
                </a:solidFill>
                <a:latin typeface="Arial" pitchFamily="34" charset="0"/>
                <a:ea typeface="Arial" pitchFamily="34" charset="-122"/>
                <a:cs typeface="Arial" pitchFamily="34" charset="-120"/>
              </a:rPr>
              <a:t>02</a:t>
            </a:r>
            <a:endParaRPr lang="en-US" sz="3200" dirty="0"/>
          </a:p>
        </p:txBody>
      </p:sp>
      <p:sp>
        <p:nvSpPr>
          <p:cNvPr id="11" name="Text 9"/>
          <p:cNvSpPr/>
          <p:nvPr/>
        </p:nvSpPr>
        <p:spPr>
          <a:xfrm>
            <a:off x="3172968" y="1920240"/>
            <a:ext cx="2651760" cy="384048"/>
          </a:xfrm>
          <a:prstGeom prst="rect">
            <a:avLst/>
          </a:prstGeom>
          <a:noFill/>
          <a:ln/>
        </p:spPr>
        <p:txBody>
          <a:bodyPr wrap="square" lIns="0" tIns="0" rIns="0" bIns="0" rtlCol="0" anchor="ctr"/>
          <a:lstStyle/>
          <a:p>
            <a:pPr marL="0" indent="0" algn="ctr">
              <a:buNone/>
            </a:pPr>
            <a:r>
              <a:rPr lang="en-US" sz="1500" b="1" dirty="0">
                <a:solidFill>
                  <a:srgbClr val="0F1D36"/>
                </a:solidFill>
                <a:latin typeface="Arial" pitchFamily="34" charset="0"/>
                <a:ea typeface="Arial" pitchFamily="34" charset="-122"/>
                <a:cs typeface="Arial" pitchFamily="34" charset="-120"/>
              </a:rPr>
              <a:t>Align Practice</a:t>
            </a:r>
            <a:endParaRPr lang="en-US" sz="1500" dirty="0"/>
          </a:p>
        </p:txBody>
      </p:sp>
      <p:sp>
        <p:nvSpPr>
          <p:cNvPr id="12" name="Shape 10"/>
          <p:cNvSpPr/>
          <p:nvPr/>
        </p:nvSpPr>
        <p:spPr>
          <a:xfrm>
            <a:off x="3538728" y="2377440"/>
            <a:ext cx="1920240" cy="0"/>
          </a:xfrm>
          <a:prstGeom prst="line">
            <a:avLst/>
          </a:prstGeom>
          <a:noFill/>
          <a:ln w="19050">
            <a:solidFill>
              <a:srgbClr val="0D9488"/>
            </a:solidFill>
            <a:prstDash val="solid"/>
          </a:ln>
        </p:spPr>
      </p:sp>
      <p:sp>
        <p:nvSpPr>
          <p:cNvPr id="13" name="Text 11"/>
          <p:cNvSpPr/>
          <p:nvPr/>
        </p:nvSpPr>
        <p:spPr>
          <a:xfrm>
            <a:off x="3282696" y="2487168"/>
            <a:ext cx="2432304" cy="1828800"/>
          </a:xfrm>
          <a:prstGeom prst="rect">
            <a:avLst/>
          </a:prstGeom>
          <a:noFill/>
          <a:ln/>
        </p:spPr>
        <p:txBody>
          <a:bodyPr wrap="square" lIns="0" tIns="0" rIns="0" bIns="0" rtlCol="0" anchor="ctr"/>
          <a:lstStyle/>
          <a:p>
            <a:pPr marL="0" indent="0">
              <a:buNone/>
            </a:pPr>
            <a:r>
              <a:rPr lang="en-US" sz="1150" dirty="0">
                <a:solidFill>
                  <a:srgbClr val="1E293B"/>
                </a:solidFill>
                <a:latin typeface="Arial" pitchFamily="34" charset="0"/>
                <a:ea typeface="Arial" pitchFamily="34" charset="-122"/>
                <a:cs typeface="Arial" pitchFamily="34" charset="-120"/>
              </a:rPr>
              <a:t>Align nursing practice with nationally recognized evidence-based standards from the CDC, The Joint Commission, and Healthy People 2030 quality benchmarks.</a:t>
            </a:r>
            <a:endParaRPr lang="en-US" sz="1150" dirty="0"/>
          </a:p>
        </p:txBody>
      </p:sp>
      <p:sp>
        <p:nvSpPr>
          <p:cNvPr id="14" name="Shape 12"/>
          <p:cNvSpPr/>
          <p:nvPr/>
        </p:nvSpPr>
        <p:spPr>
          <a:xfrm>
            <a:off x="6025896" y="1097280"/>
            <a:ext cx="2651760" cy="3383280"/>
          </a:xfrm>
          <a:prstGeom prst="roundRect">
            <a:avLst>
              <a:gd name="adj" fmla="val 4138"/>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5" name="Text 13"/>
          <p:cNvSpPr/>
          <p:nvPr/>
        </p:nvSpPr>
        <p:spPr>
          <a:xfrm>
            <a:off x="6025896" y="1234440"/>
            <a:ext cx="2651760" cy="640080"/>
          </a:xfrm>
          <a:prstGeom prst="rect">
            <a:avLst/>
          </a:prstGeom>
          <a:noFill/>
          <a:ln/>
        </p:spPr>
        <p:txBody>
          <a:bodyPr wrap="square" lIns="0" tIns="0" rIns="0" bIns="0" rtlCol="0" anchor="ctr"/>
          <a:lstStyle/>
          <a:p>
            <a:pPr marL="0" indent="0" algn="ctr">
              <a:buNone/>
            </a:pPr>
            <a:r>
              <a:rPr lang="en-US" sz="3200" b="1" dirty="0">
                <a:solidFill>
                  <a:srgbClr val="0D9488"/>
                </a:solidFill>
                <a:latin typeface="Arial" pitchFamily="34" charset="0"/>
                <a:ea typeface="Arial" pitchFamily="34" charset="-122"/>
                <a:cs typeface="Arial" pitchFamily="34" charset="-120"/>
              </a:rPr>
              <a:t>03</a:t>
            </a:r>
            <a:endParaRPr lang="en-US" sz="3200" dirty="0"/>
          </a:p>
        </p:txBody>
      </p:sp>
      <p:sp>
        <p:nvSpPr>
          <p:cNvPr id="16" name="Text 14"/>
          <p:cNvSpPr/>
          <p:nvPr/>
        </p:nvSpPr>
        <p:spPr>
          <a:xfrm>
            <a:off x="6025896" y="1920240"/>
            <a:ext cx="2651760" cy="384048"/>
          </a:xfrm>
          <a:prstGeom prst="rect">
            <a:avLst/>
          </a:prstGeom>
          <a:noFill/>
          <a:ln/>
        </p:spPr>
        <p:txBody>
          <a:bodyPr wrap="square" lIns="0" tIns="0" rIns="0" bIns="0" rtlCol="0" anchor="ctr"/>
          <a:lstStyle/>
          <a:p>
            <a:pPr marL="0" indent="0" algn="ctr">
              <a:buNone/>
            </a:pPr>
            <a:r>
              <a:rPr lang="en-US" sz="1500" b="1" dirty="0">
                <a:solidFill>
                  <a:srgbClr val="0F1D36"/>
                </a:solidFill>
                <a:latin typeface="Arial" pitchFamily="34" charset="0"/>
                <a:ea typeface="Arial" pitchFamily="34" charset="-122"/>
                <a:cs typeface="Arial" pitchFamily="34" charset="-120"/>
              </a:rPr>
              <a:t>Empower Nurses</a:t>
            </a:r>
            <a:endParaRPr lang="en-US" sz="1500" dirty="0"/>
          </a:p>
        </p:txBody>
      </p:sp>
      <p:sp>
        <p:nvSpPr>
          <p:cNvPr id="17" name="Shape 15"/>
          <p:cNvSpPr/>
          <p:nvPr/>
        </p:nvSpPr>
        <p:spPr>
          <a:xfrm>
            <a:off x="6391656" y="2377440"/>
            <a:ext cx="1920240" cy="0"/>
          </a:xfrm>
          <a:prstGeom prst="line">
            <a:avLst/>
          </a:prstGeom>
          <a:noFill/>
          <a:ln w="19050">
            <a:solidFill>
              <a:srgbClr val="0D9488"/>
            </a:solidFill>
            <a:prstDash val="solid"/>
          </a:ln>
        </p:spPr>
      </p:sp>
      <p:sp>
        <p:nvSpPr>
          <p:cNvPr id="18" name="Text 16"/>
          <p:cNvSpPr/>
          <p:nvPr/>
        </p:nvSpPr>
        <p:spPr>
          <a:xfrm>
            <a:off x="6135624" y="2487168"/>
            <a:ext cx="2432304" cy="1828800"/>
          </a:xfrm>
          <a:prstGeom prst="rect">
            <a:avLst/>
          </a:prstGeom>
          <a:noFill/>
          <a:ln/>
        </p:spPr>
        <p:txBody>
          <a:bodyPr wrap="square" lIns="0" tIns="0" rIns="0" bIns="0" rtlCol="0" anchor="ctr"/>
          <a:lstStyle/>
          <a:p>
            <a:pPr marL="0" indent="0">
              <a:buNone/>
            </a:pPr>
            <a:r>
              <a:rPr lang="en-US" sz="1150" dirty="0">
                <a:solidFill>
                  <a:srgbClr val="1E293B"/>
                </a:solidFill>
                <a:latin typeface="Arial" pitchFamily="34" charset="0"/>
                <a:ea typeface="Arial" pitchFamily="34" charset="-122"/>
                <a:cs typeface="Arial" pitchFamily="34" charset="-120"/>
              </a:rPr>
              <a:t>Position nurses as full-scope patient safety advocates through a protocol that grants explicit authority to enforce bundle compliance at the bedside.</a:t>
            </a:r>
            <a:endParaRPr lang="en-US" sz="1150" dirty="0"/>
          </a:p>
        </p:txBody>
      </p:sp>
      <p:sp>
        <p:nvSpPr>
          <p:cNvPr id="19" name="Text 17"/>
          <p:cNvSpPr/>
          <p:nvPr/>
        </p:nvSpPr>
        <p:spPr>
          <a:xfrm>
            <a:off x="365760" y="4681728"/>
            <a:ext cx="8412480" cy="347472"/>
          </a:xfrm>
          <a:prstGeom prst="rect">
            <a:avLst/>
          </a:prstGeom>
          <a:noFill/>
          <a:ln/>
        </p:spPr>
        <p:txBody>
          <a:bodyPr wrap="square" lIns="0" tIns="0" rIns="0" bIns="0" rtlCol="0" anchor="ctr"/>
          <a:lstStyle/>
          <a:p>
            <a:pPr marL="0" indent="0" algn="ctr">
              <a:buNone/>
            </a:pPr>
            <a:r>
              <a:rPr lang="en-US" sz="1100" i="1" dirty="0">
                <a:solidFill>
                  <a:srgbClr val="64748B"/>
                </a:solidFill>
                <a:latin typeface="Arial" pitchFamily="34" charset="0"/>
                <a:ea typeface="Arial" pitchFamily="34" charset="-122"/>
                <a:cs typeface="Arial" pitchFamily="34" charset="-120"/>
              </a:rPr>
              <a:t>Value-based purchasing and CMS non-reimbursement for hospital-acquired conditions create both a financial and ethical imperative for this change.</a:t>
            </a:r>
            <a:endParaRPr lang="en-US" sz="11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F1D36"/>
          </a:solidFill>
          <a:ln w="12700">
            <a:solidFill>
              <a:srgbClr val="0F1D36"/>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Evidence Summary</a:t>
            </a:r>
            <a:endParaRPr lang="en-US" sz="2600" dirty="0"/>
          </a:p>
        </p:txBody>
      </p:sp>
      <p:sp>
        <p:nvSpPr>
          <p:cNvPr id="4" name="Shape 2"/>
          <p:cNvSpPr/>
          <p:nvPr/>
        </p:nvSpPr>
        <p:spPr>
          <a:xfrm>
            <a:off x="365760" y="1024128"/>
            <a:ext cx="8412480" cy="658368"/>
          </a:xfrm>
          <a:prstGeom prst="roundRect">
            <a:avLst>
              <a:gd name="adj" fmla="val 11111"/>
            </a:avLst>
          </a:prstGeom>
          <a:solidFill>
            <a:srgbClr val="0D9488"/>
          </a:solidFill>
          <a:ln w="12700">
            <a:solidFill>
              <a:srgbClr val="0D9488"/>
            </a:solidFill>
            <a:prstDash val="solid"/>
          </a:ln>
        </p:spPr>
      </p:sp>
      <p:sp>
        <p:nvSpPr>
          <p:cNvPr id="5" name="Text 3"/>
          <p:cNvSpPr/>
          <p:nvPr/>
        </p:nvSpPr>
        <p:spPr>
          <a:xfrm>
            <a:off x="457200" y="1078992"/>
            <a:ext cx="8229600" cy="548640"/>
          </a:xfrm>
          <a:prstGeom prst="rect">
            <a:avLst/>
          </a:prstGeom>
          <a:noFill/>
          <a:ln/>
        </p:spPr>
        <p:txBody>
          <a:bodyPr wrap="square" lIns="0" tIns="0" rIns="0" bIns="0" rtlCol="0" anchor="ctr"/>
          <a:lstStyle/>
          <a:p>
            <a:pPr marL="0" indent="0">
              <a:buNone/>
            </a:pPr>
            <a:r>
              <a:rPr lang="en-US" sz="1350" b="1" dirty="0">
                <a:solidFill>
                  <a:srgbClr val="FFFFFF"/>
                </a:solidFill>
                <a:latin typeface="Arial" pitchFamily="34" charset="0"/>
                <a:ea typeface="Arial" pitchFamily="34" charset="-122"/>
                <a:cs typeface="Arial" pitchFamily="34" charset="-120"/>
              </a:rPr>
              <a:t>Across 5 peer-reviewed studies, nurse-led CLABSI bundles reduced infection rates by 31–67% within 6–12 months of implementation.</a:t>
            </a:r>
            <a:endParaRPr lang="en-US" sz="1350" dirty="0"/>
          </a:p>
        </p:txBody>
      </p:sp>
      <p:sp>
        <p:nvSpPr>
          <p:cNvPr id="6" name="Shape 4"/>
          <p:cNvSpPr/>
          <p:nvPr/>
        </p:nvSpPr>
        <p:spPr>
          <a:xfrm>
            <a:off x="365760" y="1828800"/>
            <a:ext cx="8412480" cy="530352"/>
          </a:xfrm>
          <a:prstGeom prst="rect">
            <a:avLst/>
          </a:prstGeom>
          <a:solidFill>
            <a:srgbClr val="F8FFFE"/>
          </a:solidFill>
          <a:ln w="12700">
            <a:solidFill>
              <a:srgbClr val="E2E8F0"/>
            </a:solidFill>
            <a:prstDash val="solid"/>
          </a:ln>
        </p:spPr>
      </p:sp>
      <p:sp>
        <p:nvSpPr>
          <p:cNvPr id="7" name="Text 5"/>
          <p:cNvSpPr/>
          <p:nvPr/>
        </p:nvSpPr>
        <p:spPr>
          <a:xfrm>
            <a:off x="475488" y="1883664"/>
            <a:ext cx="1920240" cy="420624"/>
          </a:xfrm>
          <a:prstGeom prst="rect">
            <a:avLst/>
          </a:prstGeom>
          <a:noFill/>
          <a:ln/>
        </p:spPr>
        <p:txBody>
          <a:bodyPr wrap="square" lIns="0" tIns="0" rIns="0" bIns="0" rtlCol="0" anchor="ctr"/>
          <a:lstStyle/>
          <a:p>
            <a:pPr marL="0" indent="0">
              <a:buNone/>
            </a:pPr>
            <a:r>
              <a:rPr lang="en-US" sz="1100" b="1" dirty="0">
                <a:solidFill>
                  <a:srgbClr val="0D9488"/>
                </a:solidFill>
                <a:latin typeface="Arial" pitchFamily="34" charset="0"/>
                <a:ea typeface="Arial" pitchFamily="34" charset="-122"/>
                <a:cs typeface="Arial" pitchFamily="34" charset="-120"/>
              </a:rPr>
              <a:t>Ista et al. (2021)</a:t>
            </a:r>
            <a:endParaRPr lang="en-US" sz="1100" dirty="0"/>
          </a:p>
        </p:txBody>
      </p:sp>
      <p:sp>
        <p:nvSpPr>
          <p:cNvPr id="8" name="Text 6"/>
          <p:cNvSpPr/>
          <p:nvPr/>
        </p:nvSpPr>
        <p:spPr>
          <a:xfrm>
            <a:off x="2468880" y="1883664"/>
            <a:ext cx="6126480" cy="42062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Nurse empowerment to halt non-compliant insertions was the single strongest predictor of sustained CLABSI reduction across ICU settings.</a:t>
            </a:r>
            <a:endParaRPr lang="en-US" sz="1100" dirty="0"/>
          </a:p>
        </p:txBody>
      </p:sp>
      <p:sp>
        <p:nvSpPr>
          <p:cNvPr id="9" name="Shape 7"/>
          <p:cNvSpPr/>
          <p:nvPr/>
        </p:nvSpPr>
        <p:spPr>
          <a:xfrm>
            <a:off x="365760" y="2414016"/>
            <a:ext cx="8412480" cy="530352"/>
          </a:xfrm>
          <a:prstGeom prst="rect">
            <a:avLst/>
          </a:prstGeom>
          <a:solidFill>
            <a:srgbClr val="FFFFFF"/>
          </a:solidFill>
          <a:ln w="12700">
            <a:solidFill>
              <a:srgbClr val="E2E8F0"/>
            </a:solidFill>
            <a:prstDash val="solid"/>
          </a:ln>
        </p:spPr>
      </p:sp>
      <p:sp>
        <p:nvSpPr>
          <p:cNvPr id="10" name="Text 8"/>
          <p:cNvSpPr/>
          <p:nvPr/>
        </p:nvSpPr>
        <p:spPr>
          <a:xfrm>
            <a:off x="475488" y="2468880"/>
            <a:ext cx="1920240" cy="420624"/>
          </a:xfrm>
          <a:prstGeom prst="rect">
            <a:avLst/>
          </a:prstGeom>
          <a:noFill/>
          <a:ln/>
        </p:spPr>
        <p:txBody>
          <a:bodyPr wrap="square" lIns="0" tIns="0" rIns="0" bIns="0" rtlCol="0" anchor="ctr"/>
          <a:lstStyle/>
          <a:p>
            <a:pPr marL="0" indent="0">
              <a:buNone/>
            </a:pPr>
            <a:r>
              <a:rPr lang="en-US" sz="1100" b="1" dirty="0">
                <a:solidFill>
                  <a:srgbClr val="0D9488"/>
                </a:solidFill>
                <a:latin typeface="Arial" pitchFamily="34" charset="0"/>
                <a:ea typeface="Arial" pitchFamily="34" charset="-122"/>
                <a:cs typeface="Arial" pitchFamily="34" charset="-120"/>
              </a:rPr>
              <a:t>Buetti et al. (2022)</a:t>
            </a:r>
            <a:endParaRPr lang="en-US" sz="1100" dirty="0"/>
          </a:p>
        </p:txBody>
      </p:sp>
      <p:sp>
        <p:nvSpPr>
          <p:cNvPr id="11" name="Text 9"/>
          <p:cNvSpPr/>
          <p:nvPr/>
        </p:nvSpPr>
        <p:spPr>
          <a:xfrm>
            <a:off x="2468880" y="2468880"/>
            <a:ext cx="6126480" cy="42062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Bundle implementations combining insertion checklists with daily necessity assessments produced the largest infection rate reductions.</a:t>
            </a:r>
            <a:endParaRPr lang="en-US" sz="1100" dirty="0"/>
          </a:p>
        </p:txBody>
      </p:sp>
      <p:sp>
        <p:nvSpPr>
          <p:cNvPr id="12" name="Shape 10"/>
          <p:cNvSpPr/>
          <p:nvPr/>
        </p:nvSpPr>
        <p:spPr>
          <a:xfrm>
            <a:off x="365760" y="2999232"/>
            <a:ext cx="8412480" cy="530352"/>
          </a:xfrm>
          <a:prstGeom prst="rect">
            <a:avLst/>
          </a:prstGeom>
          <a:solidFill>
            <a:srgbClr val="F8FFFE"/>
          </a:solidFill>
          <a:ln w="12700">
            <a:solidFill>
              <a:srgbClr val="E2E8F0"/>
            </a:solidFill>
            <a:prstDash val="solid"/>
          </a:ln>
        </p:spPr>
      </p:sp>
      <p:sp>
        <p:nvSpPr>
          <p:cNvPr id="13" name="Text 11"/>
          <p:cNvSpPr/>
          <p:nvPr/>
        </p:nvSpPr>
        <p:spPr>
          <a:xfrm>
            <a:off x="475488" y="3054096"/>
            <a:ext cx="1920240" cy="420624"/>
          </a:xfrm>
          <a:prstGeom prst="rect">
            <a:avLst/>
          </a:prstGeom>
          <a:noFill/>
          <a:ln/>
        </p:spPr>
        <p:txBody>
          <a:bodyPr wrap="square" lIns="0" tIns="0" rIns="0" bIns="0" rtlCol="0" anchor="ctr"/>
          <a:lstStyle/>
          <a:p>
            <a:pPr marL="0" indent="0">
              <a:buNone/>
            </a:pPr>
            <a:r>
              <a:rPr lang="en-US" sz="1100" b="1" dirty="0">
                <a:solidFill>
                  <a:srgbClr val="0D9488"/>
                </a:solidFill>
                <a:latin typeface="Arial" pitchFamily="34" charset="0"/>
                <a:ea typeface="Arial" pitchFamily="34" charset="-122"/>
                <a:cs typeface="Arial" pitchFamily="34" charset="-120"/>
              </a:rPr>
              <a:t>O'Grady et al. (2023)</a:t>
            </a:r>
            <a:endParaRPr lang="en-US" sz="1100" dirty="0"/>
          </a:p>
        </p:txBody>
      </p:sp>
      <p:sp>
        <p:nvSpPr>
          <p:cNvPr id="14" name="Text 12"/>
          <p:cNvSpPr/>
          <p:nvPr/>
        </p:nvSpPr>
        <p:spPr>
          <a:xfrm>
            <a:off x="2468880" y="3054096"/>
            <a:ext cx="6126480" cy="42062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Nurse-led daily line rounds were more effective than physician-initiated rounds at identifying unnecessary lines and initiating removal.</a:t>
            </a:r>
            <a:endParaRPr lang="en-US" sz="1100" dirty="0"/>
          </a:p>
        </p:txBody>
      </p:sp>
      <p:sp>
        <p:nvSpPr>
          <p:cNvPr id="15" name="Shape 13"/>
          <p:cNvSpPr/>
          <p:nvPr/>
        </p:nvSpPr>
        <p:spPr>
          <a:xfrm>
            <a:off x="365760" y="3584448"/>
            <a:ext cx="8412480" cy="530352"/>
          </a:xfrm>
          <a:prstGeom prst="rect">
            <a:avLst/>
          </a:prstGeom>
          <a:solidFill>
            <a:srgbClr val="FFFFFF"/>
          </a:solidFill>
          <a:ln w="12700">
            <a:solidFill>
              <a:srgbClr val="E2E8F0"/>
            </a:solidFill>
            <a:prstDash val="solid"/>
          </a:ln>
        </p:spPr>
      </p:sp>
      <p:sp>
        <p:nvSpPr>
          <p:cNvPr id="16" name="Text 14"/>
          <p:cNvSpPr/>
          <p:nvPr/>
        </p:nvSpPr>
        <p:spPr>
          <a:xfrm>
            <a:off x="475488" y="3639312"/>
            <a:ext cx="1920240" cy="420624"/>
          </a:xfrm>
          <a:prstGeom prst="rect">
            <a:avLst/>
          </a:prstGeom>
          <a:noFill/>
          <a:ln/>
        </p:spPr>
        <p:txBody>
          <a:bodyPr wrap="square" lIns="0" tIns="0" rIns="0" bIns="0" rtlCol="0" anchor="ctr"/>
          <a:lstStyle/>
          <a:p>
            <a:pPr marL="0" indent="0">
              <a:buNone/>
            </a:pPr>
            <a:r>
              <a:rPr lang="en-US" sz="1100" b="1" dirty="0">
                <a:solidFill>
                  <a:srgbClr val="0D9488"/>
                </a:solidFill>
                <a:latin typeface="Arial" pitchFamily="34" charset="0"/>
                <a:ea typeface="Arial" pitchFamily="34" charset="-122"/>
                <a:cs typeface="Arial" pitchFamily="34" charset="-120"/>
              </a:rPr>
              <a:t>Fakih et al. (2022)</a:t>
            </a:r>
            <a:endParaRPr lang="en-US" sz="1100" dirty="0"/>
          </a:p>
        </p:txBody>
      </p:sp>
      <p:sp>
        <p:nvSpPr>
          <p:cNvPr id="17" name="Text 15"/>
          <p:cNvSpPr/>
          <p:nvPr/>
        </p:nvSpPr>
        <p:spPr>
          <a:xfrm>
            <a:off x="2468880" y="3639312"/>
            <a:ext cx="6126480" cy="42062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CLABSI rates regressed to near pre-intervention levels at facilities that discontinued structured audits — sustained monitoring is essential.</a:t>
            </a:r>
            <a:endParaRPr lang="en-US" sz="1100" dirty="0"/>
          </a:p>
        </p:txBody>
      </p:sp>
      <p:sp>
        <p:nvSpPr>
          <p:cNvPr id="18" name="Shape 16"/>
          <p:cNvSpPr/>
          <p:nvPr/>
        </p:nvSpPr>
        <p:spPr>
          <a:xfrm>
            <a:off x="365760" y="4169664"/>
            <a:ext cx="8412480" cy="530352"/>
          </a:xfrm>
          <a:prstGeom prst="rect">
            <a:avLst/>
          </a:prstGeom>
          <a:solidFill>
            <a:srgbClr val="F8FFFE"/>
          </a:solidFill>
          <a:ln w="12700">
            <a:solidFill>
              <a:srgbClr val="E2E8F0"/>
            </a:solidFill>
            <a:prstDash val="solid"/>
          </a:ln>
        </p:spPr>
      </p:sp>
      <p:sp>
        <p:nvSpPr>
          <p:cNvPr id="19" name="Text 17"/>
          <p:cNvSpPr/>
          <p:nvPr/>
        </p:nvSpPr>
        <p:spPr>
          <a:xfrm>
            <a:off x="475488" y="4224528"/>
            <a:ext cx="1920240" cy="420624"/>
          </a:xfrm>
          <a:prstGeom prst="rect">
            <a:avLst/>
          </a:prstGeom>
          <a:noFill/>
          <a:ln/>
        </p:spPr>
        <p:txBody>
          <a:bodyPr wrap="square" lIns="0" tIns="0" rIns="0" bIns="0" rtlCol="0" anchor="ctr"/>
          <a:lstStyle/>
          <a:p>
            <a:pPr marL="0" indent="0">
              <a:buNone/>
            </a:pPr>
            <a:r>
              <a:rPr lang="en-US" sz="1100" b="1" dirty="0">
                <a:solidFill>
                  <a:srgbClr val="0D9488"/>
                </a:solidFill>
                <a:latin typeface="Arial" pitchFamily="34" charset="0"/>
                <a:ea typeface="Arial" pitchFamily="34" charset="-122"/>
                <a:cs typeface="Arial" pitchFamily="34" charset="-120"/>
              </a:rPr>
              <a:t>Hussain et al. (2023)</a:t>
            </a:r>
            <a:endParaRPr lang="en-US" sz="1100" dirty="0"/>
          </a:p>
        </p:txBody>
      </p:sp>
      <p:sp>
        <p:nvSpPr>
          <p:cNvPr id="20" name="Text 18"/>
          <p:cNvSpPr/>
          <p:nvPr/>
        </p:nvSpPr>
        <p:spPr>
          <a:xfrm>
            <a:off x="2468880" y="4224528"/>
            <a:ext cx="6126480" cy="420624"/>
          </a:xfrm>
          <a:prstGeom prst="rect">
            <a:avLst/>
          </a:prstGeom>
          <a:noFill/>
          <a:ln/>
        </p:spPr>
        <p:txBody>
          <a:bodyPr wrap="square" lIns="0" tIns="0" rIns="0" bIns="0" rtlCol="0" anchor="ctr"/>
          <a:lstStyle/>
          <a:p>
            <a:pPr marL="0" indent="0">
              <a:buNone/>
            </a:pPr>
            <a:r>
              <a:rPr lang="en-US" sz="1100" dirty="0">
                <a:solidFill>
                  <a:srgbClr val="1E293B"/>
                </a:solidFill>
                <a:latin typeface="Arial" pitchFamily="34" charset="0"/>
                <a:ea typeface="Arial" pitchFamily="34" charset="-122"/>
                <a:cs typeface="Arial" pitchFamily="34" charset="-120"/>
              </a:rPr>
              <a:t>Lewin's Three-Stage Change Model provides the most evidence-supported framework for sustained nursing EBP bundle implementation.</a:t>
            </a:r>
            <a:endParaRPr lang="en-US" sz="11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0FD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9488"/>
          </a:solidFill>
          <a:ln w="12700">
            <a:solidFill>
              <a:srgbClr val="0D9488"/>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PICOT Question</a:t>
            </a:r>
            <a:endParaRPr lang="en-US" sz="2600" dirty="0"/>
          </a:p>
        </p:txBody>
      </p:sp>
      <p:sp>
        <p:nvSpPr>
          <p:cNvPr id="4" name="Shape 2"/>
          <p:cNvSpPr/>
          <p:nvPr/>
        </p:nvSpPr>
        <p:spPr>
          <a:xfrm>
            <a:off x="365760" y="1042416"/>
            <a:ext cx="640080" cy="621792"/>
          </a:xfrm>
          <a:prstGeom prst="roundRect">
            <a:avLst>
              <a:gd name="adj" fmla="val 11765"/>
            </a:avLst>
          </a:prstGeom>
          <a:solidFill>
            <a:srgbClr val="0F1D36"/>
          </a:solidFill>
          <a:ln w="12700">
            <a:solidFill>
              <a:srgbClr val="0F1D36"/>
            </a:solidFill>
            <a:prstDash val="solid"/>
          </a:ln>
        </p:spPr>
      </p:sp>
      <p:sp>
        <p:nvSpPr>
          <p:cNvPr id="5" name="Text 3"/>
          <p:cNvSpPr/>
          <p:nvPr/>
        </p:nvSpPr>
        <p:spPr>
          <a:xfrm>
            <a:off x="365760" y="1042416"/>
            <a:ext cx="640080" cy="621792"/>
          </a:xfrm>
          <a:prstGeom prst="rect">
            <a:avLst/>
          </a:prstGeom>
          <a:noFill/>
          <a:ln/>
        </p:spPr>
        <p:txBody>
          <a:bodyPr wrap="square" lIns="0" tIns="0" rIns="0" bIns="0" rtlCol="0" anchor="ctr"/>
          <a:lstStyle/>
          <a:p>
            <a:pPr marL="0" indent="0" algn="ctr">
              <a:buNone/>
            </a:pPr>
            <a:r>
              <a:rPr lang="en-US" sz="2200" b="1" dirty="0">
                <a:solidFill>
                  <a:srgbClr val="14B8A6"/>
                </a:solidFill>
                <a:latin typeface="Arial" pitchFamily="34" charset="0"/>
                <a:ea typeface="Arial" pitchFamily="34" charset="-122"/>
                <a:cs typeface="Arial" pitchFamily="34" charset="-120"/>
              </a:rPr>
              <a:t>P</a:t>
            </a:r>
            <a:endParaRPr lang="en-US" sz="2200" dirty="0"/>
          </a:p>
        </p:txBody>
      </p:sp>
      <p:sp>
        <p:nvSpPr>
          <p:cNvPr id="6" name="Shape 4"/>
          <p:cNvSpPr/>
          <p:nvPr/>
        </p:nvSpPr>
        <p:spPr>
          <a:xfrm>
            <a:off x="1115568" y="1042416"/>
            <a:ext cx="7662672" cy="621792"/>
          </a:xfrm>
          <a:prstGeom prst="roundRect">
            <a:avLst>
              <a:gd name="adj" fmla="val 11765"/>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7" name="Text 5"/>
          <p:cNvSpPr/>
          <p:nvPr/>
        </p:nvSpPr>
        <p:spPr>
          <a:xfrm>
            <a:off x="1225296" y="1115568"/>
            <a:ext cx="1463040" cy="475488"/>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Population: </a:t>
            </a:r>
            <a:endParaRPr lang="en-US" sz="1200" dirty="0"/>
          </a:p>
        </p:txBody>
      </p:sp>
      <p:sp>
        <p:nvSpPr>
          <p:cNvPr id="8" name="Text 6"/>
          <p:cNvSpPr/>
          <p:nvPr/>
        </p:nvSpPr>
        <p:spPr>
          <a:xfrm>
            <a:off x="2578608" y="1115568"/>
            <a:ext cx="6035040" cy="475488"/>
          </a:xfrm>
          <a:prstGeom prst="rect">
            <a:avLst/>
          </a:prstGeom>
          <a:noFill/>
          <a:ln/>
        </p:spPr>
        <p:txBody>
          <a:bodyPr wrap="square" lIns="0" tIns="0" rIns="0" bIns="0" rtlCol="0" anchor="ctr"/>
          <a:lstStyle/>
          <a:p>
            <a:pPr marL="0" indent="0">
              <a:buNone/>
            </a:pPr>
            <a:r>
              <a:rPr lang="en-US" sz="1200" dirty="0">
                <a:solidFill>
                  <a:srgbClr val="1E293B"/>
                </a:solidFill>
                <a:latin typeface="Arial" pitchFamily="34" charset="0"/>
                <a:ea typeface="Arial" pitchFamily="34" charset="-122"/>
                <a:cs typeface="Arial" pitchFamily="34" charset="-120"/>
              </a:rPr>
              <a:t>Adult patients in the Medical ICU with central venous catheters in place</a:t>
            </a:r>
            <a:endParaRPr lang="en-US" sz="1200" dirty="0"/>
          </a:p>
        </p:txBody>
      </p:sp>
      <p:sp>
        <p:nvSpPr>
          <p:cNvPr id="9" name="Shape 7"/>
          <p:cNvSpPr/>
          <p:nvPr/>
        </p:nvSpPr>
        <p:spPr>
          <a:xfrm>
            <a:off x="365760" y="1810512"/>
            <a:ext cx="640080" cy="621792"/>
          </a:xfrm>
          <a:prstGeom prst="roundRect">
            <a:avLst>
              <a:gd name="adj" fmla="val 11765"/>
            </a:avLst>
          </a:prstGeom>
          <a:solidFill>
            <a:srgbClr val="0F1D36"/>
          </a:solidFill>
          <a:ln w="12700">
            <a:solidFill>
              <a:srgbClr val="0F1D36"/>
            </a:solidFill>
            <a:prstDash val="solid"/>
          </a:ln>
        </p:spPr>
      </p:sp>
      <p:sp>
        <p:nvSpPr>
          <p:cNvPr id="10" name="Text 8"/>
          <p:cNvSpPr/>
          <p:nvPr/>
        </p:nvSpPr>
        <p:spPr>
          <a:xfrm>
            <a:off x="365760" y="1810512"/>
            <a:ext cx="640080" cy="621792"/>
          </a:xfrm>
          <a:prstGeom prst="rect">
            <a:avLst/>
          </a:prstGeom>
          <a:noFill/>
          <a:ln/>
        </p:spPr>
        <p:txBody>
          <a:bodyPr wrap="square" lIns="0" tIns="0" rIns="0" bIns="0" rtlCol="0" anchor="ctr"/>
          <a:lstStyle/>
          <a:p>
            <a:pPr marL="0" indent="0" algn="ctr">
              <a:buNone/>
            </a:pPr>
            <a:r>
              <a:rPr lang="en-US" sz="2200" b="1" dirty="0">
                <a:solidFill>
                  <a:srgbClr val="14B8A6"/>
                </a:solidFill>
                <a:latin typeface="Arial" pitchFamily="34" charset="0"/>
                <a:ea typeface="Arial" pitchFamily="34" charset="-122"/>
                <a:cs typeface="Arial" pitchFamily="34" charset="-120"/>
              </a:rPr>
              <a:t>I</a:t>
            </a:r>
            <a:endParaRPr lang="en-US" sz="2200" dirty="0"/>
          </a:p>
        </p:txBody>
      </p:sp>
      <p:sp>
        <p:nvSpPr>
          <p:cNvPr id="11" name="Shape 9"/>
          <p:cNvSpPr/>
          <p:nvPr/>
        </p:nvSpPr>
        <p:spPr>
          <a:xfrm>
            <a:off x="1115568" y="1810512"/>
            <a:ext cx="7662672" cy="621792"/>
          </a:xfrm>
          <a:prstGeom prst="roundRect">
            <a:avLst>
              <a:gd name="adj" fmla="val 11765"/>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2" name="Text 10"/>
          <p:cNvSpPr/>
          <p:nvPr/>
        </p:nvSpPr>
        <p:spPr>
          <a:xfrm>
            <a:off x="1225296" y="1883664"/>
            <a:ext cx="1463040" cy="475488"/>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Intervention: </a:t>
            </a:r>
            <a:endParaRPr lang="en-US" sz="1200" dirty="0"/>
          </a:p>
        </p:txBody>
      </p:sp>
      <p:sp>
        <p:nvSpPr>
          <p:cNvPr id="13" name="Text 11"/>
          <p:cNvSpPr/>
          <p:nvPr/>
        </p:nvSpPr>
        <p:spPr>
          <a:xfrm>
            <a:off x="2578608" y="1883664"/>
            <a:ext cx="6035040" cy="475488"/>
          </a:xfrm>
          <a:prstGeom prst="rect">
            <a:avLst/>
          </a:prstGeom>
          <a:noFill/>
          <a:ln/>
        </p:spPr>
        <p:txBody>
          <a:bodyPr wrap="square" lIns="0" tIns="0" rIns="0" bIns="0" rtlCol="0" anchor="ctr"/>
          <a:lstStyle/>
          <a:p>
            <a:pPr marL="0" indent="0">
              <a:buNone/>
            </a:pPr>
            <a:r>
              <a:rPr lang="en-US" sz="1200" dirty="0">
                <a:solidFill>
                  <a:srgbClr val="1E293B"/>
                </a:solidFill>
                <a:latin typeface="Arial" pitchFamily="34" charset="0"/>
                <a:ea typeface="Arial" pitchFamily="34" charset="-122"/>
                <a:cs typeface="Arial" pitchFamily="34" charset="-120"/>
              </a:rPr>
              <a:t>Structured nurse-led CLABSI bundle: insertion checklist, daily necessity assessment, standardized dressing change protocol</a:t>
            </a:r>
            <a:endParaRPr lang="en-US" sz="1200" dirty="0"/>
          </a:p>
        </p:txBody>
      </p:sp>
      <p:sp>
        <p:nvSpPr>
          <p:cNvPr id="14" name="Shape 12"/>
          <p:cNvSpPr/>
          <p:nvPr/>
        </p:nvSpPr>
        <p:spPr>
          <a:xfrm>
            <a:off x="365760" y="2578608"/>
            <a:ext cx="640080" cy="621792"/>
          </a:xfrm>
          <a:prstGeom prst="roundRect">
            <a:avLst>
              <a:gd name="adj" fmla="val 11765"/>
            </a:avLst>
          </a:prstGeom>
          <a:solidFill>
            <a:srgbClr val="0F1D36"/>
          </a:solidFill>
          <a:ln w="12700">
            <a:solidFill>
              <a:srgbClr val="0F1D36"/>
            </a:solidFill>
            <a:prstDash val="solid"/>
          </a:ln>
        </p:spPr>
      </p:sp>
      <p:sp>
        <p:nvSpPr>
          <p:cNvPr id="15" name="Text 13"/>
          <p:cNvSpPr/>
          <p:nvPr/>
        </p:nvSpPr>
        <p:spPr>
          <a:xfrm>
            <a:off x="365760" y="2578608"/>
            <a:ext cx="640080" cy="621792"/>
          </a:xfrm>
          <a:prstGeom prst="rect">
            <a:avLst/>
          </a:prstGeom>
          <a:noFill/>
          <a:ln/>
        </p:spPr>
        <p:txBody>
          <a:bodyPr wrap="square" lIns="0" tIns="0" rIns="0" bIns="0" rtlCol="0" anchor="ctr"/>
          <a:lstStyle/>
          <a:p>
            <a:pPr marL="0" indent="0" algn="ctr">
              <a:buNone/>
            </a:pPr>
            <a:r>
              <a:rPr lang="en-US" sz="2200" b="1" dirty="0">
                <a:solidFill>
                  <a:srgbClr val="14B8A6"/>
                </a:solidFill>
                <a:latin typeface="Arial" pitchFamily="34" charset="0"/>
                <a:ea typeface="Arial" pitchFamily="34" charset="-122"/>
                <a:cs typeface="Arial" pitchFamily="34" charset="-120"/>
              </a:rPr>
              <a:t>C</a:t>
            </a:r>
            <a:endParaRPr lang="en-US" sz="2200" dirty="0"/>
          </a:p>
        </p:txBody>
      </p:sp>
      <p:sp>
        <p:nvSpPr>
          <p:cNvPr id="16" name="Shape 14"/>
          <p:cNvSpPr/>
          <p:nvPr/>
        </p:nvSpPr>
        <p:spPr>
          <a:xfrm>
            <a:off x="1115568" y="2578608"/>
            <a:ext cx="7662672" cy="621792"/>
          </a:xfrm>
          <a:prstGeom prst="roundRect">
            <a:avLst>
              <a:gd name="adj" fmla="val 11765"/>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7" name="Text 15"/>
          <p:cNvSpPr/>
          <p:nvPr/>
        </p:nvSpPr>
        <p:spPr>
          <a:xfrm>
            <a:off x="1225296" y="2651760"/>
            <a:ext cx="1463040" cy="475488"/>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Comparison: </a:t>
            </a:r>
            <a:endParaRPr lang="en-US" sz="1200" dirty="0"/>
          </a:p>
        </p:txBody>
      </p:sp>
      <p:sp>
        <p:nvSpPr>
          <p:cNvPr id="18" name="Text 16"/>
          <p:cNvSpPr/>
          <p:nvPr/>
        </p:nvSpPr>
        <p:spPr>
          <a:xfrm>
            <a:off x="2578608" y="2651760"/>
            <a:ext cx="6035040" cy="475488"/>
          </a:xfrm>
          <a:prstGeom prst="rect">
            <a:avLst/>
          </a:prstGeom>
          <a:noFill/>
          <a:ln/>
        </p:spPr>
        <p:txBody>
          <a:bodyPr wrap="square" lIns="0" tIns="0" rIns="0" bIns="0" rtlCol="0" anchor="ctr"/>
          <a:lstStyle/>
          <a:p>
            <a:pPr marL="0" indent="0">
              <a:buNone/>
            </a:pPr>
            <a:r>
              <a:rPr lang="en-US" sz="1200" dirty="0">
                <a:solidFill>
                  <a:srgbClr val="1E293B"/>
                </a:solidFill>
                <a:latin typeface="Arial" pitchFamily="34" charset="0"/>
                <a:ea typeface="Arial" pitchFamily="34" charset="-122"/>
                <a:cs typeface="Arial" pitchFamily="34" charset="-120"/>
              </a:rPr>
              <a:t>Standard care without a formal, structured bundle protocol</a:t>
            </a:r>
            <a:endParaRPr lang="en-US" sz="1200" dirty="0"/>
          </a:p>
        </p:txBody>
      </p:sp>
      <p:sp>
        <p:nvSpPr>
          <p:cNvPr id="19" name="Shape 17"/>
          <p:cNvSpPr/>
          <p:nvPr/>
        </p:nvSpPr>
        <p:spPr>
          <a:xfrm>
            <a:off x="365760" y="3346704"/>
            <a:ext cx="640080" cy="621792"/>
          </a:xfrm>
          <a:prstGeom prst="roundRect">
            <a:avLst>
              <a:gd name="adj" fmla="val 11765"/>
            </a:avLst>
          </a:prstGeom>
          <a:solidFill>
            <a:srgbClr val="0F1D36"/>
          </a:solidFill>
          <a:ln w="12700">
            <a:solidFill>
              <a:srgbClr val="0F1D36"/>
            </a:solidFill>
            <a:prstDash val="solid"/>
          </a:ln>
        </p:spPr>
      </p:sp>
      <p:sp>
        <p:nvSpPr>
          <p:cNvPr id="20" name="Text 18"/>
          <p:cNvSpPr/>
          <p:nvPr/>
        </p:nvSpPr>
        <p:spPr>
          <a:xfrm>
            <a:off x="365760" y="3346704"/>
            <a:ext cx="640080" cy="621792"/>
          </a:xfrm>
          <a:prstGeom prst="rect">
            <a:avLst/>
          </a:prstGeom>
          <a:noFill/>
          <a:ln/>
        </p:spPr>
        <p:txBody>
          <a:bodyPr wrap="square" lIns="0" tIns="0" rIns="0" bIns="0" rtlCol="0" anchor="ctr"/>
          <a:lstStyle/>
          <a:p>
            <a:pPr marL="0" indent="0" algn="ctr">
              <a:buNone/>
            </a:pPr>
            <a:r>
              <a:rPr lang="en-US" sz="2200" b="1" dirty="0">
                <a:solidFill>
                  <a:srgbClr val="14B8A6"/>
                </a:solidFill>
                <a:latin typeface="Arial" pitchFamily="34" charset="0"/>
                <a:ea typeface="Arial" pitchFamily="34" charset="-122"/>
                <a:cs typeface="Arial" pitchFamily="34" charset="-120"/>
              </a:rPr>
              <a:t>O</a:t>
            </a:r>
            <a:endParaRPr lang="en-US" sz="2200" dirty="0"/>
          </a:p>
        </p:txBody>
      </p:sp>
      <p:sp>
        <p:nvSpPr>
          <p:cNvPr id="21" name="Shape 19"/>
          <p:cNvSpPr/>
          <p:nvPr/>
        </p:nvSpPr>
        <p:spPr>
          <a:xfrm>
            <a:off x="1115568" y="3346704"/>
            <a:ext cx="7662672" cy="621792"/>
          </a:xfrm>
          <a:prstGeom prst="roundRect">
            <a:avLst>
              <a:gd name="adj" fmla="val 11765"/>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22" name="Text 20"/>
          <p:cNvSpPr/>
          <p:nvPr/>
        </p:nvSpPr>
        <p:spPr>
          <a:xfrm>
            <a:off x="1225296" y="3419856"/>
            <a:ext cx="1463040" cy="475488"/>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Outcome: </a:t>
            </a:r>
            <a:endParaRPr lang="en-US" sz="1200" dirty="0"/>
          </a:p>
        </p:txBody>
      </p:sp>
      <p:sp>
        <p:nvSpPr>
          <p:cNvPr id="23" name="Text 21"/>
          <p:cNvSpPr/>
          <p:nvPr/>
        </p:nvSpPr>
        <p:spPr>
          <a:xfrm>
            <a:off x="2578608" y="3419856"/>
            <a:ext cx="6035040" cy="475488"/>
          </a:xfrm>
          <a:prstGeom prst="rect">
            <a:avLst/>
          </a:prstGeom>
          <a:noFill/>
          <a:ln/>
        </p:spPr>
        <p:txBody>
          <a:bodyPr wrap="square" lIns="0" tIns="0" rIns="0" bIns="0" rtlCol="0" anchor="ctr"/>
          <a:lstStyle/>
          <a:p>
            <a:pPr marL="0" indent="0">
              <a:buNone/>
            </a:pPr>
            <a:r>
              <a:rPr lang="en-US" sz="1200" dirty="0">
                <a:solidFill>
                  <a:srgbClr val="1E293B"/>
                </a:solidFill>
                <a:latin typeface="Arial" pitchFamily="34" charset="0"/>
                <a:ea typeface="Arial" pitchFamily="34" charset="-122"/>
                <a:cs typeface="Arial" pitchFamily="34" charset="-120"/>
              </a:rPr>
              <a:t>Reduction in CLABSI rate per 1,000 catheter days to below national benchmark</a:t>
            </a:r>
            <a:endParaRPr lang="en-US" sz="1200" dirty="0"/>
          </a:p>
        </p:txBody>
      </p:sp>
      <p:sp>
        <p:nvSpPr>
          <p:cNvPr id="24" name="Shape 22"/>
          <p:cNvSpPr/>
          <p:nvPr/>
        </p:nvSpPr>
        <p:spPr>
          <a:xfrm>
            <a:off x="365760" y="4114800"/>
            <a:ext cx="640080" cy="621792"/>
          </a:xfrm>
          <a:prstGeom prst="roundRect">
            <a:avLst>
              <a:gd name="adj" fmla="val 11765"/>
            </a:avLst>
          </a:prstGeom>
          <a:solidFill>
            <a:srgbClr val="0F1D36"/>
          </a:solidFill>
          <a:ln w="12700">
            <a:solidFill>
              <a:srgbClr val="0F1D36"/>
            </a:solidFill>
            <a:prstDash val="solid"/>
          </a:ln>
        </p:spPr>
      </p:sp>
      <p:sp>
        <p:nvSpPr>
          <p:cNvPr id="25" name="Text 23"/>
          <p:cNvSpPr/>
          <p:nvPr/>
        </p:nvSpPr>
        <p:spPr>
          <a:xfrm>
            <a:off x="365760" y="4114800"/>
            <a:ext cx="640080" cy="621792"/>
          </a:xfrm>
          <a:prstGeom prst="rect">
            <a:avLst/>
          </a:prstGeom>
          <a:noFill/>
          <a:ln/>
        </p:spPr>
        <p:txBody>
          <a:bodyPr wrap="square" lIns="0" tIns="0" rIns="0" bIns="0" rtlCol="0" anchor="ctr"/>
          <a:lstStyle/>
          <a:p>
            <a:pPr marL="0" indent="0" algn="ctr">
              <a:buNone/>
            </a:pPr>
            <a:r>
              <a:rPr lang="en-US" sz="2200" b="1" dirty="0">
                <a:solidFill>
                  <a:srgbClr val="14B8A6"/>
                </a:solidFill>
                <a:latin typeface="Arial" pitchFamily="34" charset="0"/>
                <a:ea typeface="Arial" pitchFamily="34" charset="-122"/>
                <a:cs typeface="Arial" pitchFamily="34" charset="-120"/>
              </a:rPr>
              <a:t>T</a:t>
            </a:r>
            <a:endParaRPr lang="en-US" sz="2200" dirty="0"/>
          </a:p>
        </p:txBody>
      </p:sp>
      <p:sp>
        <p:nvSpPr>
          <p:cNvPr id="26" name="Shape 24"/>
          <p:cNvSpPr/>
          <p:nvPr/>
        </p:nvSpPr>
        <p:spPr>
          <a:xfrm>
            <a:off x="1115568" y="4114800"/>
            <a:ext cx="7662672" cy="621792"/>
          </a:xfrm>
          <a:prstGeom prst="roundRect">
            <a:avLst>
              <a:gd name="adj" fmla="val 11765"/>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27" name="Text 25"/>
          <p:cNvSpPr/>
          <p:nvPr/>
        </p:nvSpPr>
        <p:spPr>
          <a:xfrm>
            <a:off x="1225296" y="4187952"/>
            <a:ext cx="1463040" cy="475488"/>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Time Frame: </a:t>
            </a:r>
            <a:endParaRPr lang="en-US" sz="1200" dirty="0"/>
          </a:p>
        </p:txBody>
      </p:sp>
      <p:sp>
        <p:nvSpPr>
          <p:cNvPr id="28" name="Text 26"/>
          <p:cNvSpPr/>
          <p:nvPr/>
        </p:nvSpPr>
        <p:spPr>
          <a:xfrm>
            <a:off x="2578608" y="4187952"/>
            <a:ext cx="6035040" cy="475488"/>
          </a:xfrm>
          <a:prstGeom prst="rect">
            <a:avLst/>
          </a:prstGeom>
          <a:noFill/>
          <a:ln/>
        </p:spPr>
        <p:txBody>
          <a:bodyPr wrap="square" lIns="0" tIns="0" rIns="0" bIns="0" rtlCol="0" anchor="ctr"/>
          <a:lstStyle/>
          <a:p>
            <a:pPr marL="0" indent="0">
              <a:buNone/>
            </a:pPr>
            <a:r>
              <a:rPr lang="en-US" sz="1200" dirty="0">
                <a:solidFill>
                  <a:srgbClr val="1E293B"/>
                </a:solidFill>
                <a:latin typeface="Arial" pitchFamily="34" charset="0"/>
                <a:ea typeface="Arial" pitchFamily="34" charset="-122"/>
                <a:cs typeface="Arial" pitchFamily="34" charset="-120"/>
              </a:rPr>
              <a:t>Within six months of full bundle implementation</a:t>
            </a:r>
            <a:endParaRPr lang="en-US" sz="12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F1D36"/>
          </a:solidFill>
          <a:ln w="12700">
            <a:solidFill>
              <a:srgbClr val="0F1D36"/>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Implementation Plan</a:t>
            </a:r>
            <a:endParaRPr lang="en-US" sz="2600" dirty="0"/>
          </a:p>
        </p:txBody>
      </p:sp>
      <p:sp>
        <p:nvSpPr>
          <p:cNvPr id="4" name="Shape 2"/>
          <p:cNvSpPr/>
          <p:nvPr/>
        </p:nvSpPr>
        <p:spPr>
          <a:xfrm>
            <a:off x="274320" y="1005840"/>
            <a:ext cx="2011680" cy="3566160"/>
          </a:xfrm>
          <a:prstGeom prst="roundRect">
            <a:avLst>
              <a:gd name="adj" fmla="val 4545"/>
            </a:avLst>
          </a:prstGeom>
          <a:solidFill>
            <a:srgbClr val="0D9488"/>
          </a:solidFill>
          <a:ln w="12700">
            <a:solidFill>
              <a:srgbClr val="0D9488"/>
            </a:solidFill>
            <a:prstDash val="solid"/>
          </a:ln>
          <a:effectLst>
            <a:outerShdw blurRad="101600" dist="38100" dir="2700000" algn="bl" rotWithShape="0">
              <a:srgbClr val="000000">
                <a:alpha val="13000"/>
              </a:srgbClr>
            </a:outerShdw>
          </a:effectLst>
        </p:spPr>
      </p:sp>
      <p:sp>
        <p:nvSpPr>
          <p:cNvPr id="5" name="Text 3"/>
          <p:cNvSpPr/>
          <p:nvPr/>
        </p:nvSpPr>
        <p:spPr>
          <a:xfrm>
            <a:off x="274320" y="1097280"/>
            <a:ext cx="2011680" cy="512064"/>
          </a:xfrm>
          <a:prstGeom prst="rect">
            <a:avLst/>
          </a:prstGeom>
          <a:noFill/>
          <a:ln/>
        </p:spPr>
        <p:txBody>
          <a:bodyPr wrap="square" lIns="0" tIns="0" rIns="0" bIns="0" rtlCol="0" anchor="ctr"/>
          <a:lstStyle/>
          <a:p>
            <a:pPr marL="0" indent="0" algn="ctr">
              <a:buNone/>
            </a:pPr>
            <a:r>
              <a:rPr lang="en-US" sz="3000" b="1" dirty="0">
                <a:solidFill>
                  <a:srgbClr val="FFFFFF"/>
                </a:solidFill>
                <a:latin typeface="Arial" pitchFamily="34" charset="0"/>
                <a:ea typeface="Arial" pitchFamily="34" charset="-122"/>
                <a:cs typeface="Arial" pitchFamily="34" charset="-120"/>
              </a:rPr>
              <a:t>1</a:t>
            </a:r>
            <a:endParaRPr lang="en-US" sz="3000" dirty="0"/>
          </a:p>
        </p:txBody>
      </p:sp>
      <p:sp>
        <p:nvSpPr>
          <p:cNvPr id="6" name="Text 4"/>
          <p:cNvSpPr/>
          <p:nvPr/>
        </p:nvSpPr>
        <p:spPr>
          <a:xfrm>
            <a:off x="274320" y="1664208"/>
            <a:ext cx="2011680"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Arial" pitchFamily="34" charset="0"/>
                <a:ea typeface="Arial" pitchFamily="34" charset="-122"/>
                <a:cs typeface="Arial" pitchFamily="34" charset="-120"/>
              </a:rPr>
              <a:t>Form Task Force</a:t>
            </a:r>
            <a:endParaRPr lang="en-US" sz="1300" dirty="0"/>
          </a:p>
        </p:txBody>
      </p:sp>
      <p:sp>
        <p:nvSpPr>
          <p:cNvPr id="7" name="Text 5"/>
          <p:cNvSpPr/>
          <p:nvPr/>
        </p:nvSpPr>
        <p:spPr>
          <a:xfrm>
            <a:off x="274320" y="2103120"/>
            <a:ext cx="2011680" cy="310896"/>
          </a:xfrm>
          <a:prstGeom prst="rect">
            <a:avLst/>
          </a:prstGeom>
          <a:noFill/>
          <a:ln/>
        </p:spPr>
        <p:txBody>
          <a:bodyPr wrap="square" lIns="0" tIns="0" rIns="0" bIns="0" rtlCol="0" anchor="ctr"/>
          <a:lstStyle/>
          <a:p>
            <a:pPr marL="0" indent="0" algn="ctr">
              <a:buNone/>
            </a:pPr>
            <a:r>
              <a:rPr lang="en-US" sz="1100" i="1" dirty="0">
                <a:solidFill>
                  <a:srgbClr val="14B8A6"/>
                </a:solidFill>
                <a:latin typeface="Arial" pitchFamily="34" charset="0"/>
                <a:ea typeface="Arial" pitchFamily="34" charset="-122"/>
                <a:cs typeface="Arial" pitchFamily="34" charset="-120"/>
              </a:rPr>
              <a:t>Wks 1–2</a:t>
            </a:r>
            <a:endParaRPr lang="en-US" sz="1100" dirty="0"/>
          </a:p>
        </p:txBody>
      </p:sp>
      <p:sp>
        <p:nvSpPr>
          <p:cNvPr id="8" name="Shape 6"/>
          <p:cNvSpPr/>
          <p:nvPr/>
        </p:nvSpPr>
        <p:spPr>
          <a:xfrm>
            <a:off x="548640" y="2487168"/>
            <a:ext cx="1463040" cy="0"/>
          </a:xfrm>
          <a:prstGeom prst="line">
            <a:avLst/>
          </a:prstGeom>
          <a:noFill/>
          <a:ln w="12700">
            <a:solidFill>
              <a:srgbClr val="FFFFFF">
                <a:alpha val="40000"/>
              </a:srgbClr>
            </a:solidFill>
            <a:prstDash val="solid"/>
          </a:ln>
        </p:spPr>
      </p:sp>
      <p:sp>
        <p:nvSpPr>
          <p:cNvPr id="9" name="Text 7"/>
          <p:cNvSpPr/>
          <p:nvPr/>
        </p:nvSpPr>
        <p:spPr>
          <a:xfrm>
            <a:off x="365760" y="2578608"/>
            <a:ext cx="1828800" cy="1737360"/>
          </a:xfrm>
          <a:prstGeom prst="rect">
            <a:avLst/>
          </a:prstGeom>
          <a:noFill/>
          <a:ln/>
        </p:spPr>
        <p:txBody>
          <a:bodyPr wrap="square" lIns="0" tIns="0" rIns="0" bIns="0" rtlCol="0" anchor="ctr"/>
          <a:lstStyle/>
          <a:p>
            <a:pPr marL="0" indent="0">
              <a:buNone/>
            </a:pPr>
            <a:r>
              <a:rPr lang="en-US" sz="1050" dirty="0">
                <a:solidFill>
                  <a:srgbClr val="FFFFFF"/>
                </a:solidFill>
                <a:latin typeface="Arial" pitchFamily="34" charset="0"/>
                <a:ea typeface="Arial" pitchFamily="34" charset="-122"/>
                <a:cs typeface="Arial" pitchFamily="34" charset="-120"/>
              </a:rPr>
              <a:t>Assemble multidisciplinary CLABSI task force. Present baseline infection data to staff and leadership.</a:t>
            </a:r>
            <a:endParaRPr lang="en-US" sz="1050" dirty="0"/>
          </a:p>
        </p:txBody>
      </p:sp>
      <p:sp>
        <p:nvSpPr>
          <p:cNvPr id="10" name="Shape 8"/>
          <p:cNvSpPr/>
          <p:nvPr/>
        </p:nvSpPr>
        <p:spPr>
          <a:xfrm>
            <a:off x="2450592" y="1005840"/>
            <a:ext cx="2011680" cy="3566160"/>
          </a:xfrm>
          <a:prstGeom prst="roundRect">
            <a:avLst>
              <a:gd name="adj" fmla="val 4545"/>
            </a:avLst>
          </a:prstGeom>
          <a:solidFill>
            <a:srgbClr val="0891B2"/>
          </a:solidFill>
          <a:ln w="12700">
            <a:solidFill>
              <a:srgbClr val="0891B2"/>
            </a:solidFill>
            <a:prstDash val="solid"/>
          </a:ln>
          <a:effectLst>
            <a:outerShdw blurRad="101600" dist="38100" dir="2700000" algn="bl" rotWithShape="0">
              <a:srgbClr val="000000">
                <a:alpha val="13000"/>
              </a:srgbClr>
            </a:outerShdw>
          </a:effectLst>
        </p:spPr>
      </p:sp>
      <p:sp>
        <p:nvSpPr>
          <p:cNvPr id="11" name="Text 9"/>
          <p:cNvSpPr/>
          <p:nvPr/>
        </p:nvSpPr>
        <p:spPr>
          <a:xfrm>
            <a:off x="2450592" y="1097280"/>
            <a:ext cx="2011680" cy="512064"/>
          </a:xfrm>
          <a:prstGeom prst="rect">
            <a:avLst/>
          </a:prstGeom>
          <a:noFill/>
          <a:ln/>
        </p:spPr>
        <p:txBody>
          <a:bodyPr wrap="square" lIns="0" tIns="0" rIns="0" bIns="0" rtlCol="0" anchor="ctr"/>
          <a:lstStyle/>
          <a:p>
            <a:pPr marL="0" indent="0" algn="ctr">
              <a:buNone/>
            </a:pPr>
            <a:r>
              <a:rPr lang="en-US" sz="3000" b="1" dirty="0">
                <a:solidFill>
                  <a:srgbClr val="FFFFFF"/>
                </a:solidFill>
                <a:latin typeface="Arial" pitchFamily="34" charset="0"/>
                <a:ea typeface="Arial" pitchFamily="34" charset="-122"/>
                <a:cs typeface="Arial" pitchFamily="34" charset="-120"/>
              </a:rPr>
              <a:t>2</a:t>
            </a:r>
            <a:endParaRPr lang="en-US" sz="3000" dirty="0"/>
          </a:p>
        </p:txBody>
      </p:sp>
      <p:sp>
        <p:nvSpPr>
          <p:cNvPr id="12" name="Text 10"/>
          <p:cNvSpPr/>
          <p:nvPr/>
        </p:nvSpPr>
        <p:spPr>
          <a:xfrm>
            <a:off x="2450592" y="1664208"/>
            <a:ext cx="2011680"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Arial" pitchFamily="34" charset="0"/>
                <a:ea typeface="Arial" pitchFamily="34" charset="-122"/>
                <a:cs typeface="Arial" pitchFamily="34" charset="-120"/>
              </a:rPr>
              <a:t>Educate Staff</a:t>
            </a:r>
            <a:endParaRPr lang="en-US" sz="1300" dirty="0"/>
          </a:p>
        </p:txBody>
      </p:sp>
      <p:sp>
        <p:nvSpPr>
          <p:cNvPr id="13" name="Text 11"/>
          <p:cNvSpPr/>
          <p:nvPr/>
        </p:nvSpPr>
        <p:spPr>
          <a:xfrm>
            <a:off x="2450592" y="2103120"/>
            <a:ext cx="2011680" cy="310896"/>
          </a:xfrm>
          <a:prstGeom prst="rect">
            <a:avLst/>
          </a:prstGeom>
          <a:noFill/>
          <a:ln/>
        </p:spPr>
        <p:txBody>
          <a:bodyPr wrap="square" lIns="0" tIns="0" rIns="0" bIns="0" rtlCol="0" anchor="ctr"/>
          <a:lstStyle/>
          <a:p>
            <a:pPr marL="0" indent="0" algn="ctr">
              <a:buNone/>
            </a:pPr>
            <a:r>
              <a:rPr lang="en-US" sz="1100" i="1" dirty="0">
                <a:solidFill>
                  <a:srgbClr val="14B8A6"/>
                </a:solidFill>
                <a:latin typeface="Arial" pitchFamily="34" charset="0"/>
                <a:ea typeface="Arial" pitchFamily="34" charset="-122"/>
                <a:cs typeface="Arial" pitchFamily="34" charset="-120"/>
              </a:rPr>
              <a:t>Wks 3–6</a:t>
            </a:r>
            <a:endParaRPr lang="en-US" sz="1100" dirty="0"/>
          </a:p>
        </p:txBody>
      </p:sp>
      <p:sp>
        <p:nvSpPr>
          <p:cNvPr id="14" name="Shape 12"/>
          <p:cNvSpPr/>
          <p:nvPr/>
        </p:nvSpPr>
        <p:spPr>
          <a:xfrm>
            <a:off x="2724912" y="2487168"/>
            <a:ext cx="1463040" cy="0"/>
          </a:xfrm>
          <a:prstGeom prst="line">
            <a:avLst/>
          </a:prstGeom>
          <a:noFill/>
          <a:ln w="12700">
            <a:solidFill>
              <a:srgbClr val="FFFFFF">
                <a:alpha val="40000"/>
              </a:srgbClr>
            </a:solidFill>
            <a:prstDash val="solid"/>
          </a:ln>
        </p:spPr>
      </p:sp>
      <p:sp>
        <p:nvSpPr>
          <p:cNvPr id="15" name="Text 13"/>
          <p:cNvSpPr/>
          <p:nvPr/>
        </p:nvSpPr>
        <p:spPr>
          <a:xfrm>
            <a:off x="2542032" y="2578608"/>
            <a:ext cx="1828800" cy="1737360"/>
          </a:xfrm>
          <a:prstGeom prst="rect">
            <a:avLst/>
          </a:prstGeom>
          <a:noFill/>
          <a:ln/>
        </p:spPr>
        <p:txBody>
          <a:bodyPr wrap="square" lIns="0" tIns="0" rIns="0" bIns="0" rtlCol="0" anchor="ctr"/>
          <a:lstStyle/>
          <a:p>
            <a:pPr marL="0" indent="0">
              <a:buNone/>
            </a:pPr>
            <a:r>
              <a:rPr lang="en-US" sz="1050" dirty="0">
                <a:solidFill>
                  <a:srgbClr val="FFFFFF"/>
                </a:solidFill>
                <a:latin typeface="Arial" pitchFamily="34" charset="0"/>
                <a:ea typeface="Arial" pitchFamily="34" charset="-122"/>
                <a:cs typeface="Arial" pitchFamily="34" charset="-120"/>
              </a:rPr>
              <a:t>3 in-service sessions covering bundle components. Competency return demonstrations required before launch.</a:t>
            </a:r>
            <a:endParaRPr lang="en-US" sz="1050" dirty="0"/>
          </a:p>
        </p:txBody>
      </p:sp>
      <p:sp>
        <p:nvSpPr>
          <p:cNvPr id="16" name="Shape 14"/>
          <p:cNvSpPr/>
          <p:nvPr/>
        </p:nvSpPr>
        <p:spPr>
          <a:xfrm>
            <a:off x="4626864" y="1005840"/>
            <a:ext cx="2011680" cy="3566160"/>
          </a:xfrm>
          <a:prstGeom prst="roundRect">
            <a:avLst>
              <a:gd name="adj" fmla="val 4545"/>
            </a:avLst>
          </a:prstGeom>
          <a:solidFill>
            <a:srgbClr val="0F1D36"/>
          </a:solidFill>
          <a:ln w="12700">
            <a:solidFill>
              <a:srgbClr val="0F1D36"/>
            </a:solidFill>
            <a:prstDash val="solid"/>
          </a:ln>
          <a:effectLst>
            <a:outerShdw blurRad="101600" dist="38100" dir="2700000" algn="bl" rotWithShape="0">
              <a:srgbClr val="000000">
                <a:alpha val="13000"/>
              </a:srgbClr>
            </a:outerShdw>
          </a:effectLst>
        </p:spPr>
      </p:sp>
      <p:sp>
        <p:nvSpPr>
          <p:cNvPr id="17" name="Text 15"/>
          <p:cNvSpPr/>
          <p:nvPr/>
        </p:nvSpPr>
        <p:spPr>
          <a:xfrm>
            <a:off x="4626864" y="1097280"/>
            <a:ext cx="2011680" cy="512064"/>
          </a:xfrm>
          <a:prstGeom prst="rect">
            <a:avLst/>
          </a:prstGeom>
          <a:noFill/>
          <a:ln/>
        </p:spPr>
        <p:txBody>
          <a:bodyPr wrap="square" lIns="0" tIns="0" rIns="0" bIns="0" rtlCol="0" anchor="ctr"/>
          <a:lstStyle/>
          <a:p>
            <a:pPr marL="0" indent="0" algn="ctr">
              <a:buNone/>
            </a:pPr>
            <a:r>
              <a:rPr lang="en-US" sz="3000" b="1" dirty="0">
                <a:solidFill>
                  <a:srgbClr val="FFFFFF"/>
                </a:solidFill>
                <a:latin typeface="Arial" pitchFamily="34" charset="0"/>
                <a:ea typeface="Arial" pitchFamily="34" charset="-122"/>
                <a:cs typeface="Arial" pitchFamily="34" charset="-120"/>
              </a:rPr>
              <a:t>3</a:t>
            </a:r>
            <a:endParaRPr lang="en-US" sz="3000" dirty="0"/>
          </a:p>
        </p:txBody>
      </p:sp>
      <p:sp>
        <p:nvSpPr>
          <p:cNvPr id="18" name="Text 16"/>
          <p:cNvSpPr/>
          <p:nvPr/>
        </p:nvSpPr>
        <p:spPr>
          <a:xfrm>
            <a:off x="4626864" y="1664208"/>
            <a:ext cx="2011680"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Arial" pitchFamily="34" charset="0"/>
                <a:ea typeface="Arial" pitchFamily="34" charset="-122"/>
                <a:cs typeface="Arial" pitchFamily="34" charset="-120"/>
              </a:rPr>
              <a:t>Pilot Bundle</a:t>
            </a:r>
            <a:endParaRPr lang="en-US" sz="1300" dirty="0"/>
          </a:p>
        </p:txBody>
      </p:sp>
      <p:sp>
        <p:nvSpPr>
          <p:cNvPr id="19" name="Text 17"/>
          <p:cNvSpPr/>
          <p:nvPr/>
        </p:nvSpPr>
        <p:spPr>
          <a:xfrm>
            <a:off x="4626864" y="2103120"/>
            <a:ext cx="2011680" cy="310896"/>
          </a:xfrm>
          <a:prstGeom prst="rect">
            <a:avLst/>
          </a:prstGeom>
          <a:noFill/>
          <a:ln/>
        </p:spPr>
        <p:txBody>
          <a:bodyPr wrap="square" lIns="0" tIns="0" rIns="0" bIns="0" rtlCol="0" anchor="ctr"/>
          <a:lstStyle/>
          <a:p>
            <a:pPr marL="0" indent="0" algn="ctr">
              <a:buNone/>
            </a:pPr>
            <a:r>
              <a:rPr lang="en-US" sz="1100" i="1" dirty="0">
                <a:solidFill>
                  <a:srgbClr val="14B8A6"/>
                </a:solidFill>
                <a:latin typeface="Arial" pitchFamily="34" charset="0"/>
                <a:ea typeface="Arial" pitchFamily="34" charset="-122"/>
                <a:cs typeface="Arial" pitchFamily="34" charset="-120"/>
              </a:rPr>
              <a:t>Wks 7–20</a:t>
            </a:r>
            <a:endParaRPr lang="en-US" sz="1100" dirty="0"/>
          </a:p>
        </p:txBody>
      </p:sp>
      <p:sp>
        <p:nvSpPr>
          <p:cNvPr id="20" name="Shape 18"/>
          <p:cNvSpPr/>
          <p:nvPr/>
        </p:nvSpPr>
        <p:spPr>
          <a:xfrm>
            <a:off x="4901184" y="2487168"/>
            <a:ext cx="1463040" cy="0"/>
          </a:xfrm>
          <a:prstGeom prst="line">
            <a:avLst/>
          </a:prstGeom>
          <a:noFill/>
          <a:ln w="12700">
            <a:solidFill>
              <a:srgbClr val="FFFFFF">
                <a:alpha val="40000"/>
              </a:srgbClr>
            </a:solidFill>
            <a:prstDash val="solid"/>
          </a:ln>
        </p:spPr>
      </p:sp>
      <p:sp>
        <p:nvSpPr>
          <p:cNvPr id="21" name="Text 19"/>
          <p:cNvSpPr/>
          <p:nvPr/>
        </p:nvSpPr>
        <p:spPr>
          <a:xfrm>
            <a:off x="4718304" y="2578608"/>
            <a:ext cx="1828800" cy="1737360"/>
          </a:xfrm>
          <a:prstGeom prst="rect">
            <a:avLst/>
          </a:prstGeom>
          <a:noFill/>
          <a:ln/>
        </p:spPr>
        <p:txBody>
          <a:bodyPr wrap="square" lIns="0" tIns="0" rIns="0" bIns="0" rtlCol="0" anchor="ctr"/>
          <a:lstStyle/>
          <a:p>
            <a:pPr marL="0" indent="0">
              <a:buNone/>
            </a:pPr>
            <a:r>
              <a:rPr lang="en-US" sz="1050" dirty="0">
                <a:solidFill>
                  <a:srgbClr val="FFFFFF"/>
                </a:solidFill>
                <a:latin typeface="Arial" pitchFamily="34" charset="0"/>
                <a:ea typeface="Arial" pitchFamily="34" charset="-122"/>
                <a:cs typeface="Arial" pitchFamily="34" charset="-120"/>
              </a:rPr>
              <a:t>Launch bundle with nurse champion model. Weekly compliance audits and huddle reporting.</a:t>
            </a:r>
            <a:endParaRPr lang="en-US" sz="1050" dirty="0"/>
          </a:p>
        </p:txBody>
      </p:sp>
      <p:sp>
        <p:nvSpPr>
          <p:cNvPr id="22" name="Shape 20"/>
          <p:cNvSpPr/>
          <p:nvPr/>
        </p:nvSpPr>
        <p:spPr>
          <a:xfrm>
            <a:off x="6803136" y="1005840"/>
            <a:ext cx="2011680" cy="3566160"/>
          </a:xfrm>
          <a:prstGeom prst="roundRect">
            <a:avLst>
              <a:gd name="adj" fmla="val 4545"/>
            </a:avLst>
          </a:prstGeom>
          <a:solidFill>
            <a:srgbClr val="0D9488"/>
          </a:solidFill>
          <a:ln w="12700">
            <a:solidFill>
              <a:srgbClr val="0D9488"/>
            </a:solidFill>
            <a:prstDash val="solid"/>
          </a:ln>
          <a:effectLst>
            <a:outerShdw blurRad="101600" dist="38100" dir="2700000" algn="bl" rotWithShape="0">
              <a:srgbClr val="000000">
                <a:alpha val="13000"/>
              </a:srgbClr>
            </a:outerShdw>
          </a:effectLst>
        </p:spPr>
      </p:sp>
      <p:sp>
        <p:nvSpPr>
          <p:cNvPr id="23" name="Text 21"/>
          <p:cNvSpPr/>
          <p:nvPr/>
        </p:nvSpPr>
        <p:spPr>
          <a:xfrm>
            <a:off x="6803136" y="1097280"/>
            <a:ext cx="2011680" cy="512064"/>
          </a:xfrm>
          <a:prstGeom prst="rect">
            <a:avLst/>
          </a:prstGeom>
          <a:noFill/>
          <a:ln/>
        </p:spPr>
        <p:txBody>
          <a:bodyPr wrap="square" lIns="0" tIns="0" rIns="0" bIns="0" rtlCol="0" anchor="ctr"/>
          <a:lstStyle/>
          <a:p>
            <a:pPr marL="0" indent="0" algn="ctr">
              <a:buNone/>
            </a:pPr>
            <a:r>
              <a:rPr lang="en-US" sz="3000" b="1" dirty="0">
                <a:solidFill>
                  <a:srgbClr val="FFFFFF"/>
                </a:solidFill>
                <a:latin typeface="Arial" pitchFamily="34" charset="0"/>
                <a:ea typeface="Arial" pitchFamily="34" charset="-122"/>
                <a:cs typeface="Arial" pitchFamily="34" charset="-120"/>
              </a:rPr>
              <a:t>4</a:t>
            </a:r>
            <a:endParaRPr lang="en-US" sz="3000" dirty="0"/>
          </a:p>
        </p:txBody>
      </p:sp>
      <p:sp>
        <p:nvSpPr>
          <p:cNvPr id="24" name="Text 22"/>
          <p:cNvSpPr/>
          <p:nvPr/>
        </p:nvSpPr>
        <p:spPr>
          <a:xfrm>
            <a:off x="6803136" y="1664208"/>
            <a:ext cx="2011680" cy="402336"/>
          </a:xfrm>
          <a:prstGeom prst="rect">
            <a:avLst/>
          </a:prstGeom>
          <a:noFill/>
          <a:ln/>
        </p:spPr>
        <p:txBody>
          <a:bodyPr wrap="square" lIns="0" tIns="0" rIns="0" bIns="0" rtlCol="0" anchor="ctr"/>
          <a:lstStyle/>
          <a:p>
            <a:pPr marL="0" indent="0" algn="ctr">
              <a:buNone/>
            </a:pPr>
            <a:r>
              <a:rPr lang="en-US" sz="1300" b="1" dirty="0">
                <a:solidFill>
                  <a:srgbClr val="FFFFFF"/>
                </a:solidFill>
                <a:latin typeface="Arial" pitchFamily="34" charset="0"/>
                <a:ea typeface="Arial" pitchFamily="34" charset="-122"/>
                <a:cs typeface="Arial" pitchFamily="34" charset="-120"/>
              </a:rPr>
              <a:t>Sustain</a:t>
            </a:r>
            <a:endParaRPr lang="en-US" sz="1300" dirty="0"/>
          </a:p>
        </p:txBody>
      </p:sp>
      <p:sp>
        <p:nvSpPr>
          <p:cNvPr id="25" name="Text 23"/>
          <p:cNvSpPr/>
          <p:nvPr/>
        </p:nvSpPr>
        <p:spPr>
          <a:xfrm>
            <a:off x="6803136" y="2103120"/>
            <a:ext cx="2011680" cy="310896"/>
          </a:xfrm>
          <a:prstGeom prst="rect">
            <a:avLst/>
          </a:prstGeom>
          <a:noFill/>
          <a:ln/>
        </p:spPr>
        <p:txBody>
          <a:bodyPr wrap="square" lIns="0" tIns="0" rIns="0" bIns="0" rtlCol="0" anchor="ctr"/>
          <a:lstStyle/>
          <a:p>
            <a:pPr marL="0" indent="0" algn="ctr">
              <a:buNone/>
            </a:pPr>
            <a:r>
              <a:rPr lang="en-US" sz="1100" i="1" dirty="0">
                <a:solidFill>
                  <a:srgbClr val="14B8A6"/>
                </a:solidFill>
                <a:latin typeface="Arial" pitchFamily="34" charset="0"/>
                <a:ea typeface="Arial" pitchFamily="34" charset="-122"/>
                <a:cs typeface="Arial" pitchFamily="34" charset="-120"/>
              </a:rPr>
              <a:t>Wks 21–26</a:t>
            </a:r>
            <a:endParaRPr lang="en-US" sz="1100" dirty="0"/>
          </a:p>
        </p:txBody>
      </p:sp>
      <p:sp>
        <p:nvSpPr>
          <p:cNvPr id="26" name="Shape 24"/>
          <p:cNvSpPr/>
          <p:nvPr/>
        </p:nvSpPr>
        <p:spPr>
          <a:xfrm>
            <a:off x="7077456" y="2487168"/>
            <a:ext cx="1463040" cy="0"/>
          </a:xfrm>
          <a:prstGeom prst="line">
            <a:avLst/>
          </a:prstGeom>
          <a:noFill/>
          <a:ln w="12700">
            <a:solidFill>
              <a:srgbClr val="FFFFFF">
                <a:alpha val="40000"/>
              </a:srgbClr>
            </a:solidFill>
            <a:prstDash val="solid"/>
          </a:ln>
        </p:spPr>
      </p:sp>
      <p:sp>
        <p:nvSpPr>
          <p:cNvPr id="27" name="Text 25"/>
          <p:cNvSpPr/>
          <p:nvPr/>
        </p:nvSpPr>
        <p:spPr>
          <a:xfrm>
            <a:off x="6894576" y="2578608"/>
            <a:ext cx="1828800" cy="1737360"/>
          </a:xfrm>
          <a:prstGeom prst="rect">
            <a:avLst/>
          </a:prstGeom>
          <a:noFill/>
          <a:ln/>
        </p:spPr>
        <p:txBody>
          <a:bodyPr wrap="square" lIns="0" tIns="0" rIns="0" bIns="0" rtlCol="0" anchor="ctr"/>
          <a:lstStyle/>
          <a:p>
            <a:pPr marL="0" indent="0">
              <a:buNone/>
            </a:pPr>
            <a:r>
              <a:rPr lang="en-US" sz="1050" dirty="0">
                <a:solidFill>
                  <a:srgbClr val="FFFFFF"/>
                </a:solidFill>
                <a:latin typeface="Arial" pitchFamily="34" charset="0"/>
                <a:ea typeface="Arial" pitchFamily="34" charset="-122"/>
                <a:cs typeface="Arial" pitchFamily="34" charset="-120"/>
              </a:rPr>
              <a:t>Monthly surveillance, quarterly refreshers, integration into new nurse orientation.</a:t>
            </a:r>
            <a:endParaRPr lang="en-US" sz="1050" dirty="0"/>
          </a:p>
        </p:txBody>
      </p:sp>
      <p:sp>
        <p:nvSpPr>
          <p:cNvPr id="28" name="Shape 26"/>
          <p:cNvSpPr/>
          <p:nvPr/>
        </p:nvSpPr>
        <p:spPr>
          <a:xfrm>
            <a:off x="2286000" y="2788920"/>
            <a:ext cx="164592" cy="0"/>
          </a:xfrm>
          <a:prstGeom prst="line">
            <a:avLst/>
          </a:prstGeom>
          <a:noFill/>
          <a:ln w="25400">
            <a:solidFill>
              <a:srgbClr val="E2E8F0"/>
            </a:solidFill>
            <a:prstDash val="solid"/>
          </a:ln>
        </p:spPr>
      </p:sp>
      <p:sp>
        <p:nvSpPr>
          <p:cNvPr id="29" name="Shape 27"/>
          <p:cNvSpPr/>
          <p:nvPr/>
        </p:nvSpPr>
        <p:spPr>
          <a:xfrm>
            <a:off x="4462272" y="2788920"/>
            <a:ext cx="164592" cy="0"/>
          </a:xfrm>
          <a:prstGeom prst="line">
            <a:avLst/>
          </a:prstGeom>
          <a:noFill/>
          <a:ln w="25400">
            <a:solidFill>
              <a:srgbClr val="E2E8F0"/>
            </a:solidFill>
            <a:prstDash val="solid"/>
          </a:ln>
        </p:spPr>
      </p:sp>
      <p:sp>
        <p:nvSpPr>
          <p:cNvPr id="30" name="Shape 28"/>
          <p:cNvSpPr/>
          <p:nvPr/>
        </p:nvSpPr>
        <p:spPr>
          <a:xfrm>
            <a:off x="6638544" y="2788920"/>
            <a:ext cx="164592" cy="0"/>
          </a:xfrm>
          <a:prstGeom prst="line">
            <a:avLst/>
          </a:prstGeom>
          <a:noFill/>
          <a:ln w="25400">
            <a:solidFill>
              <a:srgbClr val="E2E8F0"/>
            </a:solidFill>
            <a:prstDash val="solid"/>
          </a:ln>
        </p:spPr>
      </p:sp>
      <p:sp>
        <p:nvSpPr>
          <p:cNvPr id="31" name="Text 29"/>
          <p:cNvSpPr/>
          <p:nvPr/>
        </p:nvSpPr>
        <p:spPr>
          <a:xfrm>
            <a:off x="274320" y="4736592"/>
            <a:ext cx="8595360" cy="274320"/>
          </a:xfrm>
          <a:prstGeom prst="rect">
            <a:avLst/>
          </a:prstGeom>
          <a:noFill/>
          <a:ln/>
        </p:spPr>
        <p:txBody>
          <a:bodyPr wrap="square" lIns="0" tIns="0" rIns="0" bIns="0" rtlCol="0" anchor="ctr"/>
          <a:lstStyle/>
          <a:p>
            <a:pPr marL="0" indent="0" algn="ctr">
              <a:buNone/>
            </a:pPr>
            <a:r>
              <a:rPr lang="en-US" sz="1050" i="1" dirty="0">
                <a:solidFill>
                  <a:srgbClr val="64748B"/>
                </a:solidFill>
                <a:latin typeface="Arial" pitchFamily="34" charset="0"/>
                <a:ea typeface="Arial" pitchFamily="34" charset="-122"/>
                <a:cs typeface="Arial" pitchFamily="34" charset="-120"/>
              </a:rPr>
              <a:t>Grounded in Lewin's Three-Stage Change Theory: Unfreeze (Phase 1) → Change (Phases 2–3) → Refreeze (Phase 4)</a:t>
            </a:r>
            <a:endParaRPr lang="en-US" sz="105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0FD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9488"/>
          </a:solidFill>
          <a:ln w="12700">
            <a:solidFill>
              <a:srgbClr val="0D9488"/>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Outcome Measures</a:t>
            </a:r>
            <a:endParaRPr lang="en-US" sz="2600" dirty="0"/>
          </a:p>
        </p:txBody>
      </p:sp>
      <p:sp>
        <p:nvSpPr>
          <p:cNvPr id="4" name="Text 2"/>
          <p:cNvSpPr/>
          <p:nvPr/>
        </p:nvSpPr>
        <p:spPr>
          <a:xfrm>
            <a:off x="365760" y="1005840"/>
            <a:ext cx="8412480" cy="347472"/>
          </a:xfrm>
          <a:prstGeom prst="rect">
            <a:avLst/>
          </a:prstGeom>
          <a:noFill/>
          <a:ln/>
        </p:spPr>
        <p:txBody>
          <a:bodyPr wrap="square" lIns="0" tIns="0" rIns="0" bIns="0" rtlCol="0" anchor="ctr"/>
          <a:lstStyle/>
          <a:p>
            <a:pPr marL="0" indent="0">
              <a:buNone/>
            </a:pPr>
            <a:r>
              <a:rPr lang="en-US" sz="1400" b="1" dirty="0">
                <a:solidFill>
                  <a:srgbClr val="0F1D36"/>
                </a:solidFill>
                <a:latin typeface="Arial" pitchFamily="34" charset="0"/>
                <a:ea typeface="Arial" pitchFamily="34" charset="-122"/>
                <a:cs typeface="Arial" pitchFamily="34" charset="-120"/>
              </a:rPr>
              <a:t>Four SMART Outcome Measures</a:t>
            </a:r>
            <a:endParaRPr lang="en-US" sz="1400" dirty="0"/>
          </a:p>
        </p:txBody>
      </p:sp>
      <p:sp>
        <p:nvSpPr>
          <p:cNvPr id="5" name="Shape 3"/>
          <p:cNvSpPr/>
          <p:nvPr/>
        </p:nvSpPr>
        <p:spPr>
          <a:xfrm>
            <a:off x="365760" y="1426464"/>
            <a:ext cx="8412480" cy="768096"/>
          </a:xfrm>
          <a:prstGeom prst="roundRect">
            <a:avLst>
              <a:gd name="adj" fmla="val 9524"/>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6" name="Shape 4"/>
          <p:cNvSpPr/>
          <p:nvPr/>
        </p:nvSpPr>
        <p:spPr>
          <a:xfrm>
            <a:off x="475488" y="1554480"/>
            <a:ext cx="475488" cy="475488"/>
          </a:xfrm>
          <a:prstGeom prst="ellipse">
            <a:avLst/>
          </a:prstGeom>
          <a:solidFill>
            <a:srgbClr val="0D9488"/>
          </a:solidFill>
          <a:ln w="12700">
            <a:solidFill>
              <a:srgbClr val="0D9488"/>
            </a:solidFill>
            <a:prstDash val="solid"/>
          </a:ln>
        </p:spPr>
      </p:sp>
      <p:sp>
        <p:nvSpPr>
          <p:cNvPr id="7" name="Text 5"/>
          <p:cNvSpPr/>
          <p:nvPr/>
        </p:nvSpPr>
        <p:spPr>
          <a:xfrm>
            <a:off x="475488" y="1554480"/>
            <a:ext cx="475488"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1</a:t>
            </a:r>
            <a:endParaRPr lang="en-US" sz="1400" dirty="0"/>
          </a:p>
        </p:txBody>
      </p:sp>
      <p:sp>
        <p:nvSpPr>
          <p:cNvPr id="8" name="Text 6"/>
          <p:cNvSpPr/>
          <p:nvPr/>
        </p:nvSpPr>
        <p:spPr>
          <a:xfrm>
            <a:off x="1060704" y="1481328"/>
            <a:ext cx="1828800" cy="329184"/>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CLABSI Rate</a:t>
            </a:r>
            <a:endParaRPr lang="en-US" sz="1200" dirty="0"/>
          </a:p>
        </p:txBody>
      </p:sp>
      <p:sp>
        <p:nvSpPr>
          <p:cNvPr id="9" name="Text 7"/>
          <p:cNvSpPr/>
          <p:nvPr/>
        </p:nvSpPr>
        <p:spPr>
          <a:xfrm>
            <a:off x="1060704" y="1828800"/>
            <a:ext cx="2194560" cy="274320"/>
          </a:xfrm>
          <a:prstGeom prst="rect">
            <a:avLst/>
          </a:prstGeom>
          <a:noFill/>
          <a:ln/>
        </p:spPr>
        <p:txBody>
          <a:bodyPr wrap="square" lIns="0" tIns="0" rIns="0" bIns="0" rtlCol="0" anchor="ctr"/>
          <a:lstStyle/>
          <a:p>
            <a:pPr marL="0" indent="0">
              <a:buNone/>
            </a:pPr>
            <a:r>
              <a:rPr lang="en-US" sz="1050" dirty="0">
                <a:solidFill>
                  <a:srgbClr val="1E293B"/>
                </a:solidFill>
                <a:latin typeface="Arial" pitchFamily="34" charset="0"/>
                <a:ea typeface="Arial" pitchFamily="34" charset="-122"/>
                <a:cs typeface="Arial" pitchFamily="34" charset="-120"/>
              </a:rPr>
              <a:t>Target: Below 1.0 per 1,000 catheter days</a:t>
            </a:r>
            <a:endParaRPr lang="en-US" sz="1050" dirty="0"/>
          </a:p>
        </p:txBody>
      </p:sp>
      <p:sp>
        <p:nvSpPr>
          <p:cNvPr id="10" name="Text 8"/>
          <p:cNvSpPr/>
          <p:nvPr/>
        </p:nvSpPr>
        <p:spPr>
          <a:xfrm>
            <a:off x="3383280" y="1481328"/>
            <a:ext cx="2651760" cy="274320"/>
          </a:xfrm>
          <a:prstGeom prst="rect">
            <a:avLst/>
          </a:prstGeom>
          <a:noFill/>
          <a:ln/>
        </p:spPr>
        <p:txBody>
          <a:bodyPr wrap="square" lIns="0" tIns="0" rIns="0" bIns="0" rtlCol="0" anchor="ctr"/>
          <a:lstStyle/>
          <a:p>
            <a:pPr marL="0" indent="0">
              <a:buNone/>
            </a:pPr>
            <a:r>
              <a:rPr lang="en-US" sz="1000" i="1" dirty="0">
                <a:solidFill>
                  <a:srgbClr val="64748B"/>
                </a:solidFill>
                <a:latin typeface="Arial" pitchFamily="34" charset="0"/>
                <a:ea typeface="Arial" pitchFamily="34" charset="-122"/>
                <a:cs typeface="Arial" pitchFamily="34" charset="-120"/>
              </a:rPr>
              <a:t>Baseline: 2.1 per 1,000 catheter days</a:t>
            </a:r>
            <a:endParaRPr lang="en-US" sz="1000" dirty="0"/>
          </a:p>
        </p:txBody>
      </p:sp>
      <p:sp>
        <p:nvSpPr>
          <p:cNvPr id="11" name="Text 9"/>
          <p:cNvSpPr/>
          <p:nvPr/>
        </p:nvSpPr>
        <p:spPr>
          <a:xfrm>
            <a:off x="3383280" y="1755648"/>
            <a:ext cx="2651760" cy="347472"/>
          </a:xfrm>
          <a:prstGeom prst="rect">
            <a:avLst/>
          </a:prstGeom>
          <a:noFill/>
          <a:ln/>
        </p:spPr>
        <p:txBody>
          <a:bodyPr wrap="square" lIns="0" tIns="0" rIns="0" bIns="0" rtlCol="0" anchor="ctr"/>
          <a:lstStyle/>
          <a:p>
            <a:pPr marL="0" indent="0">
              <a:buNone/>
            </a:pPr>
            <a:r>
              <a:rPr lang="en-US" sz="1050" dirty="0">
                <a:solidFill>
                  <a:srgbClr val="1E293B"/>
                </a:solidFill>
                <a:latin typeface="Arial" pitchFamily="34" charset="0"/>
                <a:ea typeface="Arial" pitchFamily="34" charset="-122"/>
                <a:cs typeface="Arial" pitchFamily="34" charset="-120"/>
              </a:rPr>
              <a:t>Measured by: Monthly NHSN infection surveillance reports</a:t>
            </a:r>
            <a:endParaRPr lang="en-US" sz="1050" dirty="0"/>
          </a:p>
        </p:txBody>
      </p:sp>
      <p:sp>
        <p:nvSpPr>
          <p:cNvPr id="12" name="Shape 10"/>
          <p:cNvSpPr/>
          <p:nvPr/>
        </p:nvSpPr>
        <p:spPr>
          <a:xfrm>
            <a:off x="6144768" y="1536192"/>
            <a:ext cx="2468880" cy="512064"/>
          </a:xfrm>
          <a:prstGeom prst="roundRect">
            <a:avLst>
              <a:gd name="adj" fmla="val 10714"/>
            </a:avLst>
          </a:prstGeom>
          <a:solidFill>
            <a:srgbClr val="F0FDF4"/>
          </a:solidFill>
          <a:ln w="12700">
            <a:solidFill>
              <a:srgbClr val="BBF7D0"/>
            </a:solidFill>
            <a:prstDash val="solid"/>
          </a:ln>
        </p:spPr>
      </p:sp>
      <p:sp>
        <p:nvSpPr>
          <p:cNvPr id="13" name="Text 11"/>
          <p:cNvSpPr/>
          <p:nvPr/>
        </p:nvSpPr>
        <p:spPr>
          <a:xfrm>
            <a:off x="6144768" y="1536192"/>
            <a:ext cx="2468880" cy="512064"/>
          </a:xfrm>
          <a:prstGeom prst="rect">
            <a:avLst/>
          </a:prstGeom>
          <a:noFill/>
          <a:ln/>
        </p:spPr>
        <p:txBody>
          <a:bodyPr wrap="square" lIns="0" tIns="0" rIns="0" bIns="0" rtlCol="0" anchor="ctr"/>
          <a:lstStyle/>
          <a:p>
            <a:pPr marL="0" indent="0" algn="ctr">
              <a:buNone/>
            </a:pPr>
            <a:r>
              <a:rPr lang="en-US" sz="1100" b="1" dirty="0">
                <a:solidFill>
                  <a:srgbClr val="166534"/>
                </a:solidFill>
                <a:latin typeface="Arial" pitchFamily="34" charset="0"/>
                <a:ea typeface="Arial" pitchFamily="34" charset="-122"/>
                <a:cs typeface="Arial" pitchFamily="34" charset="-120"/>
              </a:rPr>
              <a:t>Within: 6 months</a:t>
            </a:r>
            <a:endParaRPr lang="en-US" sz="1100" dirty="0"/>
          </a:p>
        </p:txBody>
      </p:sp>
      <p:sp>
        <p:nvSpPr>
          <p:cNvPr id="14" name="Shape 12"/>
          <p:cNvSpPr/>
          <p:nvPr/>
        </p:nvSpPr>
        <p:spPr>
          <a:xfrm>
            <a:off x="365760" y="2304288"/>
            <a:ext cx="8412480" cy="768096"/>
          </a:xfrm>
          <a:prstGeom prst="roundRect">
            <a:avLst>
              <a:gd name="adj" fmla="val 9524"/>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5" name="Shape 13"/>
          <p:cNvSpPr/>
          <p:nvPr/>
        </p:nvSpPr>
        <p:spPr>
          <a:xfrm>
            <a:off x="475488" y="2432304"/>
            <a:ext cx="475488" cy="475488"/>
          </a:xfrm>
          <a:prstGeom prst="ellipse">
            <a:avLst/>
          </a:prstGeom>
          <a:solidFill>
            <a:srgbClr val="0D9488"/>
          </a:solidFill>
          <a:ln w="12700">
            <a:solidFill>
              <a:srgbClr val="0D9488"/>
            </a:solidFill>
            <a:prstDash val="solid"/>
          </a:ln>
        </p:spPr>
      </p:sp>
      <p:sp>
        <p:nvSpPr>
          <p:cNvPr id="16" name="Text 14"/>
          <p:cNvSpPr/>
          <p:nvPr/>
        </p:nvSpPr>
        <p:spPr>
          <a:xfrm>
            <a:off x="475488" y="2432304"/>
            <a:ext cx="475488"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2</a:t>
            </a:r>
            <a:endParaRPr lang="en-US" sz="1400" dirty="0"/>
          </a:p>
        </p:txBody>
      </p:sp>
      <p:sp>
        <p:nvSpPr>
          <p:cNvPr id="17" name="Text 15"/>
          <p:cNvSpPr/>
          <p:nvPr/>
        </p:nvSpPr>
        <p:spPr>
          <a:xfrm>
            <a:off x="1060704" y="2359152"/>
            <a:ext cx="1828800" cy="329184"/>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Bundle Compliance</a:t>
            </a:r>
            <a:endParaRPr lang="en-US" sz="1200" dirty="0"/>
          </a:p>
        </p:txBody>
      </p:sp>
      <p:sp>
        <p:nvSpPr>
          <p:cNvPr id="18" name="Text 16"/>
          <p:cNvSpPr/>
          <p:nvPr/>
        </p:nvSpPr>
        <p:spPr>
          <a:xfrm>
            <a:off x="1060704" y="2706624"/>
            <a:ext cx="2194560" cy="274320"/>
          </a:xfrm>
          <a:prstGeom prst="rect">
            <a:avLst/>
          </a:prstGeom>
          <a:noFill/>
          <a:ln/>
        </p:spPr>
        <p:txBody>
          <a:bodyPr wrap="square" lIns="0" tIns="0" rIns="0" bIns="0" rtlCol="0" anchor="ctr"/>
          <a:lstStyle/>
          <a:p>
            <a:pPr marL="0" indent="0">
              <a:buNone/>
            </a:pPr>
            <a:r>
              <a:rPr lang="en-US" sz="1050" dirty="0">
                <a:solidFill>
                  <a:srgbClr val="1E293B"/>
                </a:solidFill>
                <a:latin typeface="Arial" pitchFamily="34" charset="0"/>
                <a:ea typeface="Arial" pitchFamily="34" charset="-122"/>
                <a:cs typeface="Arial" pitchFamily="34" charset="-120"/>
              </a:rPr>
              <a:t>Target: 90%+ compliance on audit checklist</a:t>
            </a:r>
            <a:endParaRPr lang="en-US" sz="1050" dirty="0"/>
          </a:p>
        </p:txBody>
      </p:sp>
      <p:sp>
        <p:nvSpPr>
          <p:cNvPr id="19" name="Text 17"/>
          <p:cNvSpPr/>
          <p:nvPr/>
        </p:nvSpPr>
        <p:spPr>
          <a:xfrm>
            <a:off x="3383280" y="2359152"/>
            <a:ext cx="2651760" cy="274320"/>
          </a:xfrm>
          <a:prstGeom prst="rect">
            <a:avLst/>
          </a:prstGeom>
          <a:noFill/>
          <a:ln/>
        </p:spPr>
        <p:txBody>
          <a:bodyPr wrap="square" lIns="0" tIns="0" rIns="0" bIns="0" rtlCol="0" anchor="ctr"/>
          <a:lstStyle/>
          <a:p>
            <a:pPr marL="0" indent="0">
              <a:buNone/>
            </a:pPr>
            <a:r>
              <a:rPr lang="en-US" sz="1000" i="1" dirty="0">
                <a:solidFill>
                  <a:srgbClr val="64748B"/>
                </a:solidFill>
                <a:latin typeface="Arial" pitchFamily="34" charset="0"/>
                <a:ea typeface="Arial" pitchFamily="34" charset="-122"/>
                <a:cs typeface="Arial" pitchFamily="34" charset="-120"/>
              </a:rPr>
              <a:t>Baseline: No structured compliance tracking</a:t>
            </a:r>
            <a:endParaRPr lang="en-US" sz="1000" dirty="0"/>
          </a:p>
        </p:txBody>
      </p:sp>
      <p:sp>
        <p:nvSpPr>
          <p:cNvPr id="20" name="Text 18"/>
          <p:cNvSpPr/>
          <p:nvPr/>
        </p:nvSpPr>
        <p:spPr>
          <a:xfrm>
            <a:off x="3383280" y="2633472"/>
            <a:ext cx="2651760" cy="347472"/>
          </a:xfrm>
          <a:prstGeom prst="rect">
            <a:avLst/>
          </a:prstGeom>
          <a:noFill/>
          <a:ln/>
        </p:spPr>
        <p:txBody>
          <a:bodyPr wrap="square" lIns="0" tIns="0" rIns="0" bIns="0" rtlCol="0" anchor="ctr"/>
          <a:lstStyle/>
          <a:p>
            <a:pPr marL="0" indent="0">
              <a:buNone/>
            </a:pPr>
            <a:r>
              <a:rPr lang="en-US" sz="1050" dirty="0">
                <a:solidFill>
                  <a:srgbClr val="1E293B"/>
                </a:solidFill>
                <a:latin typeface="Arial" pitchFamily="34" charset="0"/>
                <a:ea typeface="Arial" pitchFamily="34" charset="-122"/>
                <a:cs typeface="Arial" pitchFamily="34" charset="-120"/>
              </a:rPr>
              <a:t>Measured by: Weekly nurse champion audit scores</a:t>
            </a:r>
            <a:endParaRPr lang="en-US" sz="1050" dirty="0"/>
          </a:p>
        </p:txBody>
      </p:sp>
      <p:sp>
        <p:nvSpPr>
          <p:cNvPr id="21" name="Shape 19"/>
          <p:cNvSpPr/>
          <p:nvPr/>
        </p:nvSpPr>
        <p:spPr>
          <a:xfrm>
            <a:off x="6144768" y="2414016"/>
            <a:ext cx="2468880" cy="512064"/>
          </a:xfrm>
          <a:prstGeom prst="roundRect">
            <a:avLst>
              <a:gd name="adj" fmla="val 10714"/>
            </a:avLst>
          </a:prstGeom>
          <a:solidFill>
            <a:srgbClr val="F0FDF4"/>
          </a:solidFill>
          <a:ln w="12700">
            <a:solidFill>
              <a:srgbClr val="BBF7D0"/>
            </a:solidFill>
            <a:prstDash val="solid"/>
          </a:ln>
        </p:spPr>
      </p:sp>
      <p:sp>
        <p:nvSpPr>
          <p:cNvPr id="22" name="Text 20"/>
          <p:cNvSpPr/>
          <p:nvPr/>
        </p:nvSpPr>
        <p:spPr>
          <a:xfrm>
            <a:off x="6144768" y="2414016"/>
            <a:ext cx="2468880" cy="512064"/>
          </a:xfrm>
          <a:prstGeom prst="rect">
            <a:avLst/>
          </a:prstGeom>
          <a:noFill/>
          <a:ln/>
        </p:spPr>
        <p:txBody>
          <a:bodyPr wrap="square" lIns="0" tIns="0" rIns="0" bIns="0" rtlCol="0" anchor="ctr"/>
          <a:lstStyle/>
          <a:p>
            <a:pPr marL="0" indent="0" algn="ctr">
              <a:buNone/>
            </a:pPr>
            <a:r>
              <a:rPr lang="en-US" sz="1100" b="1" dirty="0">
                <a:solidFill>
                  <a:srgbClr val="166534"/>
                </a:solidFill>
                <a:latin typeface="Arial" pitchFamily="34" charset="0"/>
                <a:ea typeface="Arial" pitchFamily="34" charset="-122"/>
                <a:cs typeface="Arial" pitchFamily="34" charset="-120"/>
              </a:rPr>
              <a:t>Within: 4 weeks post-launch</a:t>
            </a:r>
            <a:endParaRPr lang="en-US" sz="1100" dirty="0"/>
          </a:p>
        </p:txBody>
      </p:sp>
      <p:sp>
        <p:nvSpPr>
          <p:cNvPr id="23" name="Shape 21"/>
          <p:cNvSpPr/>
          <p:nvPr/>
        </p:nvSpPr>
        <p:spPr>
          <a:xfrm>
            <a:off x="365760" y="3182112"/>
            <a:ext cx="8412480" cy="768096"/>
          </a:xfrm>
          <a:prstGeom prst="roundRect">
            <a:avLst>
              <a:gd name="adj" fmla="val 9524"/>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24" name="Shape 22"/>
          <p:cNvSpPr/>
          <p:nvPr/>
        </p:nvSpPr>
        <p:spPr>
          <a:xfrm>
            <a:off x="475488" y="3310128"/>
            <a:ext cx="475488" cy="475488"/>
          </a:xfrm>
          <a:prstGeom prst="ellipse">
            <a:avLst/>
          </a:prstGeom>
          <a:solidFill>
            <a:srgbClr val="0D9488"/>
          </a:solidFill>
          <a:ln w="12700">
            <a:solidFill>
              <a:srgbClr val="0D9488"/>
            </a:solidFill>
            <a:prstDash val="solid"/>
          </a:ln>
        </p:spPr>
      </p:sp>
      <p:sp>
        <p:nvSpPr>
          <p:cNvPr id="25" name="Text 23"/>
          <p:cNvSpPr/>
          <p:nvPr/>
        </p:nvSpPr>
        <p:spPr>
          <a:xfrm>
            <a:off x="475488" y="3310128"/>
            <a:ext cx="475488"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3</a:t>
            </a:r>
            <a:endParaRPr lang="en-US" sz="1400" dirty="0"/>
          </a:p>
        </p:txBody>
      </p:sp>
      <p:sp>
        <p:nvSpPr>
          <p:cNvPr id="26" name="Text 24"/>
          <p:cNvSpPr/>
          <p:nvPr/>
        </p:nvSpPr>
        <p:spPr>
          <a:xfrm>
            <a:off x="1060704" y="3236976"/>
            <a:ext cx="1828800" cy="329184"/>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Line Dwell Time</a:t>
            </a:r>
            <a:endParaRPr lang="en-US" sz="1200" dirty="0"/>
          </a:p>
        </p:txBody>
      </p:sp>
      <p:sp>
        <p:nvSpPr>
          <p:cNvPr id="27" name="Text 25"/>
          <p:cNvSpPr/>
          <p:nvPr/>
        </p:nvSpPr>
        <p:spPr>
          <a:xfrm>
            <a:off x="1060704" y="3584448"/>
            <a:ext cx="2194560" cy="274320"/>
          </a:xfrm>
          <a:prstGeom prst="rect">
            <a:avLst/>
          </a:prstGeom>
          <a:noFill/>
          <a:ln/>
        </p:spPr>
        <p:txBody>
          <a:bodyPr wrap="square" lIns="0" tIns="0" rIns="0" bIns="0" rtlCol="0" anchor="ctr"/>
          <a:lstStyle/>
          <a:p>
            <a:pPr marL="0" indent="0">
              <a:buNone/>
            </a:pPr>
            <a:r>
              <a:rPr lang="en-US" sz="1050" dirty="0">
                <a:solidFill>
                  <a:srgbClr val="1E293B"/>
                </a:solidFill>
                <a:latin typeface="Arial" pitchFamily="34" charset="0"/>
                <a:ea typeface="Arial" pitchFamily="34" charset="-122"/>
                <a:cs typeface="Arial" pitchFamily="34" charset="-120"/>
              </a:rPr>
              <a:t>Target: Mean dwell time ≤ 5.5 days</a:t>
            </a:r>
            <a:endParaRPr lang="en-US" sz="1050" dirty="0"/>
          </a:p>
        </p:txBody>
      </p:sp>
      <p:sp>
        <p:nvSpPr>
          <p:cNvPr id="28" name="Text 26"/>
          <p:cNvSpPr/>
          <p:nvPr/>
        </p:nvSpPr>
        <p:spPr>
          <a:xfrm>
            <a:off x="3383280" y="3236976"/>
            <a:ext cx="2651760" cy="274320"/>
          </a:xfrm>
          <a:prstGeom prst="rect">
            <a:avLst/>
          </a:prstGeom>
          <a:noFill/>
          <a:ln/>
        </p:spPr>
        <p:txBody>
          <a:bodyPr wrap="square" lIns="0" tIns="0" rIns="0" bIns="0" rtlCol="0" anchor="ctr"/>
          <a:lstStyle/>
          <a:p>
            <a:pPr marL="0" indent="0">
              <a:buNone/>
            </a:pPr>
            <a:r>
              <a:rPr lang="en-US" sz="1000" i="1" dirty="0">
                <a:solidFill>
                  <a:srgbClr val="64748B"/>
                </a:solidFill>
                <a:latin typeface="Arial" pitchFamily="34" charset="0"/>
                <a:ea typeface="Arial" pitchFamily="34" charset="-122"/>
                <a:cs typeface="Arial" pitchFamily="34" charset="-120"/>
              </a:rPr>
              <a:t>Baseline: 6.8 days mean dwell time</a:t>
            </a:r>
            <a:endParaRPr lang="en-US" sz="1000" dirty="0"/>
          </a:p>
        </p:txBody>
      </p:sp>
      <p:sp>
        <p:nvSpPr>
          <p:cNvPr id="29" name="Text 27"/>
          <p:cNvSpPr/>
          <p:nvPr/>
        </p:nvSpPr>
        <p:spPr>
          <a:xfrm>
            <a:off x="3383280" y="3511296"/>
            <a:ext cx="2651760" cy="347472"/>
          </a:xfrm>
          <a:prstGeom prst="rect">
            <a:avLst/>
          </a:prstGeom>
          <a:noFill/>
          <a:ln/>
        </p:spPr>
        <p:txBody>
          <a:bodyPr wrap="square" lIns="0" tIns="0" rIns="0" bIns="0" rtlCol="0" anchor="ctr"/>
          <a:lstStyle/>
          <a:p>
            <a:pPr marL="0" indent="0">
              <a:buNone/>
            </a:pPr>
            <a:r>
              <a:rPr lang="en-US" sz="1050" dirty="0">
                <a:solidFill>
                  <a:srgbClr val="1E293B"/>
                </a:solidFill>
                <a:latin typeface="Arial" pitchFamily="34" charset="0"/>
                <a:ea typeface="Arial" pitchFamily="34" charset="-122"/>
                <a:cs typeface="Arial" pitchFamily="34" charset="-120"/>
              </a:rPr>
              <a:t>Measured by: Daily EHR review during safety huddle</a:t>
            </a:r>
            <a:endParaRPr lang="en-US" sz="1050" dirty="0"/>
          </a:p>
        </p:txBody>
      </p:sp>
      <p:sp>
        <p:nvSpPr>
          <p:cNvPr id="30" name="Shape 28"/>
          <p:cNvSpPr/>
          <p:nvPr/>
        </p:nvSpPr>
        <p:spPr>
          <a:xfrm>
            <a:off x="6144768" y="3291840"/>
            <a:ext cx="2468880" cy="512064"/>
          </a:xfrm>
          <a:prstGeom prst="roundRect">
            <a:avLst>
              <a:gd name="adj" fmla="val 10714"/>
            </a:avLst>
          </a:prstGeom>
          <a:solidFill>
            <a:srgbClr val="F0FDF4"/>
          </a:solidFill>
          <a:ln w="12700">
            <a:solidFill>
              <a:srgbClr val="BBF7D0"/>
            </a:solidFill>
            <a:prstDash val="solid"/>
          </a:ln>
        </p:spPr>
      </p:sp>
      <p:sp>
        <p:nvSpPr>
          <p:cNvPr id="31" name="Text 29"/>
          <p:cNvSpPr/>
          <p:nvPr/>
        </p:nvSpPr>
        <p:spPr>
          <a:xfrm>
            <a:off x="6144768" y="3291840"/>
            <a:ext cx="2468880" cy="512064"/>
          </a:xfrm>
          <a:prstGeom prst="rect">
            <a:avLst/>
          </a:prstGeom>
          <a:noFill/>
          <a:ln/>
        </p:spPr>
        <p:txBody>
          <a:bodyPr wrap="square" lIns="0" tIns="0" rIns="0" bIns="0" rtlCol="0" anchor="ctr"/>
          <a:lstStyle/>
          <a:p>
            <a:pPr marL="0" indent="0" algn="ctr">
              <a:buNone/>
            </a:pPr>
            <a:r>
              <a:rPr lang="en-US" sz="1100" b="1" dirty="0">
                <a:solidFill>
                  <a:srgbClr val="166534"/>
                </a:solidFill>
                <a:latin typeface="Arial" pitchFamily="34" charset="0"/>
                <a:ea typeface="Arial" pitchFamily="34" charset="-122"/>
                <a:cs typeface="Arial" pitchFamily="34" charset="-120"/>
              </a:rPr>
              <a:t>Within: 3 months</a:t>
            </a:r>
            <a:endParaRPr lang="en-US" sz="1100" dirty="0"/>
          </a:p>
        </p:txBody>
      </p:sp>
      <p:sp>
        <p:nvSpPr>
          <p:cNvPr id="32" name="Shape 30"/>
          <p:cNvSpPr/>
          <p:nvPr/>
        </p:nvSpPr>
        <p:spPr>
          <a:xfrm>
            <a:off x="365760" y="4059936"/>
            <a:ext cx="8412480" cy="768096"/>
          </a:xfrm>
          <a:prstGeom prst="roundRect">
            <a:avLst>
              <a:gd name="adj" fmla="val 9524"/>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33" name="Shape 31"/>
          <p:cNvSpPr/>
          <p:nvPr/>
        </p:nvSpPr>
        <p:spPr>
          <a:xfrm>
            <a:off x="475488" y="4187952"/>
            <a:ext cx="475488" cy="475488"/>
          </a:xfrm>
          <a:prstGeom prst="ellipse">
            <a:avLst/>
          </a:prstGeom>
          <a:solidFill>
            <a:srgbClr val="0D9488"/>
          </a:solidFill>
          <a:ln w="12700">
            <a:solidFill>
              <a:srgbClr val="0D9488"/>
            </a:solidFill>
            <a:prstDash val="solid"/>
          </a:ln>
        </p:spPr>
      </p:sp>
      <p:sp>
        <p:nvSpPr>
          <p:cNvPr id="34" name="Text 32"/>
          <p:cNvSpPr/>
          <p:nvPr/>
        </p:nvSpPr>
        <p:spPr>
          <a:xfrm>
            <a:off x="475488" y="4187952"/>
            <a:ext cx="475488" cy="475488"/>
          </a:xfrm>
          <a:prstGeom prst="rect">
            <a:avLst/>
          </a:prstGeom>
          <a:noFill/>
          <a:ln/>
        </p:spPr>
        <p:txBody>
          <a:bodyPr wrap="square" lIns="0" tIns="0" rIns="0" bIns="0" rtlCol="0" anchor="ctr"/>
          <a:lstStyle/>
          <a:p>
            <a:pPr marL="0" indent="0" algn="ctr">
              <a:buNone/>
            </a:pPr>
            <a:r>
              <a:rPr lang="en-US" sz="1400" b="1" dirty="0">
                <a:solidFill>
                  <a:srgbClr val="FFFFFF"/>
                </a:solidFill>
                <a:latin typeface="Arial" pitchFamily="34" charset="0"/>
                <a:ea typeface="Arial" pitchFamily="34" charset="-122"/>
                <a:cs typeface="Arial" pitchFamily="34" charset="-120"/>
              </a:rPr>
              <a:t>4</a:t>
            </a:r>
            <a:endParaRPr lang="en-US" sz="1400" dirty="0"/>
          </a:p>
        </p:txBody>
      </p:sp>
      <p:sp>
        <p:nvSpPr>
          <p:cNvPr id="35" name="Text 33"/>
          <p:cNvSpPr/>
          <p:nvPr/>
        </p:nvSpPr>
        <p:spPr>
          <a:xfrm>
            <a:off x="1060704" y="4114800"/>
            <a:ext cx="1828800" cy="329184"/>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Insertion CLABSIs</a:t>
            </a:r>
            <a:endParaRPr lang="en-US" sz="1200" dirty="0"/>
          </a:p>
        </p:txBody>
      </p:sp>
      <p:sp>
        <p:nvSpPr>
          <p:cNvPr id="36" name="Text 34"/>
          <p:cNvSpPr/>
          <p:nvPr/>
        </p:nvSpPr>
        <p:spPr>
          <a:xfrm>
            <a:off x="1060704" y="4462272"/>
            <a:ext cx="2194560" cy="274320"/>
          </a:xfrm>
          <a:prstGeom prst="rect">
            <a:avLst/>
          </a:prstGeom>
          <a:noFill/>
          <a:ln/>
        </p:spPr>
        <p:txBody>
          <a:bodyPr wrap="square" lIns="0" tIns="0" rIns="0" bIns="0" rtlCol="0" anchor="ctr"/>
          <a:lstStyle/>
          <a:p>
            <a:pPr marL="0" indent="0">
              <a:buNone/>
            </a:pPr>
            <a:r>
              <a:rPr lang="en-US" sz="1050" dirty="0">
                <a:solidFill>
                  <a:srgbClr val="1E293B"/>
                </a:solidFill>
                <a:latin typeface="Arial" pitchFamily="34" charset="0"/>
                <a:ea typeface="Arial" pitchFamily="34" charset="-122"/>
                <a:cs typeface="Arial" pitchFamily="34" charset="-120"/>
              </a:rPr>
              <a:t>Target: Zero insertion-related CLABSIs</a:t>
            </a:r>
            <a:endParaRPr lang="en-US" sz="1050" dirty="0"/>
          </a:p>
        </p:txBody>
      </p:sp>
      <p:sp>
        <p:nvSpPr>
          <p:cNvPr id="37" name="Text 35"/>
          <p:cNvSpPr/>
          <p:nvPr/>
        </p:nvSpPr>
        <p:spPr>
          <a:xfrm>
            <a:off x="3383280" y="4114800"/>
            <a:ext cx="2651760" cy="274320"/>
          </a:xfrm>
          <a:prstGeom prst="rect">
            <a:avLst/>
          </a:prstGeom>
          <a:noFill/>
          <a:ln/>
        </p:spPr>
        <p:txBody>
          <a:bodyPr wrap="square" lIns="0" tIns="0" rIns="0" bIns="0" rtlCol="0" anchor="ctr"/>
          <a:lstStyle/>
          <a:p>
            <a:pPr marL="0" indent="0">
              <a:buNone/>
            </a:pPr>
            <a:r>
              <a:rPr lang="en-US" sz="1000" i="1" dirty="0">
                <a:solidFill>
                  <a:srgbClr val="64748B"/>
                </a:solidFill>
                <a:latin typeface="Arial" pitchFamily="34" charset="0"/>
                <a:ea typeface="Arial" pitchFamily="34" charset="-122"/>
                <a:cs typeface="Arial" pitchFamily="34" charset="-120"/>
              </a:rPr>
              <a:t>Baseline: 3 insertion events in prior 12 months</a:t>
            </a:r>
            <a:endParaRPr lang="en-US" sz="1000" dirty="0"/>
          </a:p>
        </p:txBody>
      </p:sp>
      <p:sp>
        <p:nvSpPr>
          <p:cNvPr id="38" name="Text 36"/>
          <p:cNvSpPr/>
          <p:nvPr/>
        </p:nvSpPr>
        <p:spPr>
          <a:xfrm>
            <a:off x="3383280" y="4389120"/>
            <a:ext cx="2651760" cy="347472"/>
          </a:xfrm>
          <a:prstGeom prst="rect">
            <a:avLst/>
          </a:prstGeom>
          <a:noFill/>
          <a:ln/>
        </p:spPr>
        <p:txBody>
          <a:bodyPr wrap="square" lIns="0" tIns="0" rIns="0" bIns="0" rtlCol="0" anchor="ctr"/>
          <a:lstStyle/>
          <a:p>
            <a:pPr marL="0" indent="0">
              <a:buNone/>
            </a:pPr>
            <a:r>
              <a:rPr lang="en-US" sz="1050" dirty="0">
                <a:solidFill>
                  <a:srgbClr val="1E293B"/>
                </a:solidFill>
                <a:latin typeface="Arial" pitchFamily="34" charset="0"/>
                <a:ea typeface="Arial" pitchFamily="34" charset="-122"/>
                <a:cs typeface="Arial" pitchFamily="34" charset="-120"/>
              </a:rPr>
              <a:t>Measured by: Infection control event reporting</a:t>
            </a:r>
            <a:endParaRPr lang="en-US" sz="1050" dirty="0"/>
          </a:p>
        </p:txBody>
      </p:sp>
      <p:sp>
        <p:nvSpPr>
          <p:cNvPr id="39" name="Shape 37"/>
          <p:cNvSpPr/>
          <p:nvPr/>
        </p:nvSpPr>
        <p:spPr>
          <a:xfrm>
            <a:off x="6144768" y="4169664"/>
            <a:ext cx="2468880" cy="512064"/>
          </a:xfrm>
          <a:prstGeom prst="roundRect">
            <a:avLst>
              <a:gd name="adj" fmla="val 10714"/>
            </a:avLst>
          </a:prstGeom>
          <a:solidFill>
            <a:srgbClr val="F0FDF4"/>
          </a:solidFill>
          <a:ln w="12700">
            <a:solidFill>
              <a:srgbClr val="BBF7D0"/>
            </a:solidFill>
            <a:prstDash val="solid"/>
          </a:ln>
        </p:spPr>
      </p:sp>
      <p:sp>
        <p:nvSpPr>
          <p:cNvPr id="40" name="Text 38"/>
          <p:cNvSpPr/>
          <p:nvPr/>
        </p:nvSpPr>
        <p:spPr>
          <a:xfrm>
            <a:off x="6144768" y="4169664"/>
            <a:ext cx="2468880" cy="512064"/>
          </a:xfrm>
          <a:prstGeom prst="rect">
            <a:avLst/>
          </a:prstGeom>
          <a:noFill/>
          <a:ln/>
        </p:spPr>
        <p:txBody>
          <a:bodyPr wrap="square" lIns="0" tIns="0" rIns="0" bIns="0" rtlCol="0" anchor="ctr"/>
          <a:lstStyle/>
          <a:p>
            <a:pPr marL="0" indent="0" algn="ctr">
              <a:buNone/>
            </a:pPr>
            <a:r>
              <a:rPr lang="en-US" sz="1100" b="1" dirty="0">
                <a:solidFill>
                  <a:srgbClr val="166534"/>
                </a:solidFill>
                <a:latin typeface="Arial" pitchFamily="34" charset="0"/>
                <a:ea typeface="Arial" pitchFamily="34" charset="-122"/>
                <a:cs typeface="Arial" pitchFamily="34" charset="-120"/>
              </a:rPr>
              <a:t>Within: 6 months</a:t>
            </a:r>
            <a:endParaRPr lang="en-US" sz="110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F1D36"/>
          </a:solidFill>
          <a:ln w="12700">
            <a:solidFill>
              <a:srgbClr val="0F1D36"/>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Interprofessional Stakeholder Roles</a:t>
            </a:r>
            <a:endParaRPr lang="en-US" sz="2600" dirty="0"/>
          </a:p>
        </p:txBody>
      </p:sp>
      <p:sp>
        <p:nvSpPr>
          <p:cNvPr id="4" name="Shape 2"/>
          <p:cNvSpPr/>
          <p:nvPr/>
        </p:nvSpPr>
        <p:spPr>
          <a:xfrm>
            <a:off x="320040" y="1024128"/>
            <a:ext cx="4206240" cy="1828800"/>
          </a:xfrm>
          <a:prstGeom prst="roundRect">
            <a:avLst>
              <a:gd name="adj" fmla="val 5000"/>
            </a:avLst>
          </a:prstGeom>
          <a:solidFill>
            <a:srgbClr val="F8FFFE"/>
          </a:solidFill>
          <a:ln w="12700">
            <a:solidFill>
              <a:srgbClr val="E2E8F0"/>
            </a:solidFill>
            <a:prstDash val="solid"/>
          </a:ln>
          <a:effectLst>
            <a:outerShdw blurRad="101600" dist="38100" dir="2700000" algn="bl" rotWithShape="0">
              <a:srgbClr val="000000">
                <a:alpha val="13000"/>
              </a:srgbClr>
            </a:outerShdw>
          </a:effectLst>
        </p:spPr>
      </p:sp>
      <p:sp>
        <p:nvSpPr>
          <p:cNvPr id="5" name="Shape 3"/>
          <p:cNvSpPr/>
          <p:nvPr/>
        </p:nvSpPr>
        <p:spPr>
          <a:xfrm>
            <a:off x="320040" y="1024128"/>
            <a:ext cx="4206240" cy="420624"/>
          </a:xfrm>
          <a:prstGeom prst="roundRect">
            <a:avLst>
              <a:gd name="adj" fmla="val 21739"/>
            </a:avLst>
          </a:prstGeom>
          <a:solidFill>
            <a:srgbClr val="0D9488"/>
          </a:solidFill>
          <a:ln w="12700">
            <a:solidFill>
              <a:srgbClr val="0D9488"/>
            </a:solidFill>
            <a:prstDash val="solid"/>
          </a:ln>
        </p:spPr>
      </p:sp>
      <p:sp>
        <p:nvSpPr>
          <p:cNvPr id="6" name="Shape 4"/>
          <p:cNvSpPr/>
          <p:nvPr/>
        </p:nvSpPr>
        <p:spPr>
          <a:xfrm>
            <a:off x="320040" y="1261872"/>
            <a:ext cx="4206240" cy="182880"/>
          </a:xfrm>
          <a:prstGeom prst="rect">
            <a:avLst/>
          </a:prstGeom>
          <a:solidFill>
            <a:srgbClr val="0D9488"/>
          </a:solidFill>
          <a:ln w="12700">
            <a:solidFill>
              <a:srgbClr val="0D9488"/>
            </a:solidFill>
            <a:prstDash val="solid"/>
          </a:ln>
        </p:spPr>
      </p:sp>
      <p:sp>
        <p:nvSpPr>
          <p:cNvPr id="7" name="Text 5"/>
          <p:cNvSpPr/>
          <p:nvPr/>
        </p:nvSpPr>
        <p:spPr>
          <a:xfrm>
            <a:off x="448056" y="1024128"/>
            <a:ext cx="3950208" cy="420624"/>
          </a:xfrm>
          <a:prstGeom prst="rect">
            <a:avLst/>
          </a:prstGeom>
          <a:noFill/>
          <a:ln/>
        </p:spPr>
        <p:txBody>
          <a:bodyPr wrap="square" lIns="0" tIns="0" rIns="0" bIns="0" rtlCol="0" anchor="ctr"/>
          <a:lstStyle/>
          <a:p>
            <a:pPr marL="0" indent="0">
              <a:buNone/>
            </a:pPr>
            <a:r>
              <a:rPr lang="en-US" sz="1300" b="1" dirty="0">
                <a:solidFill>
                  <a:srgbClr val="FFFFFF"/>
                </a:solidFill>
                <a:latin typeface="Arial" pitchFamily="34" charset="0"/>
                <a:ea typeface="Arial" pitchFamily="34" charset="-122"/>
                <a:cs typeface="Arial" pitchFamily="34" charset="-120"/>
              </a:rPr>
              <a:t>MICU Staff Nurses</a:t>
            </a:r>
            <a:endParaRPr lang="en-US" sz="1300" dirty="0"/>
          </a:p>
        </p:txBody>
      </p:sp>
      <p:sp>
        <p:nvSpPr>
          <p:cNvPr id="8" name="Text 6"/>
          <p:cNvSpPr/>
          <p:nvPr/>
        </p:nvSpPr>
        <p:spPr>
          <a:xfrm>
            <a:off x="411480" y="1499616"/>
            <a:ext cx="4023360" cy="1280160"/>
          </a:xfrm>
          <a:prstGeom prst="rect">
            <a:avLst/>
          </a:prstGeom>
          <a:noFill/>
          <a:ln/>
        </p:spPr>
        <p:txBody>
          <a:bodyPr wrap="square" lIns="0" tIns="0" rIns="0" bIns="0" rtlCol="0" anchor="ctr"/>
          <a:lstStyle/>
          <a:p>
            <a:pPr marL="342900" indent="-342900">
              <a:buSzPct val="100000"/>
              <a:buChar char="•"/>
            </a:pPr>
            <a:r>
              <a:rPr lang="en-US" sz="1050" dirty="0">
                <a:solidFill>
                  <a:srgbClr val="1E293B"/>
                </a:solidFill>
                <a:latin typeface="Arial" pitchFamily="34" charset="0"/>
                <a:ea typeface="Arial" pitchFamily="34" charset="-122"/>
                <a:cs typeface="Arial" pitchFamily="34" charset="-120"/>
              </a:rPr>
              <a:t>Complete bundle compliance checklists daily</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Rotate as nurse bundle champion monthly</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Attend 3 in-service education sessions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Complete competency return demonstrations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Complete competency return demonstrations</a:t>
            </a:r>
            <a:endParaRPr lang="en-US" sz="1050" dirty="0"/>
          </a:p>
        </p:txBody>
      </p:sp>
      <p:sp>
        <p:nvSpPr>
          <p:cNvPr id="9" name="Shape 7"/>
          <p:cNvSpPr/>
          <p:nvPr/>
        </p:nvSpPr>
        <p:spPr>
          <a:xfrm>
            <a:off x="4727448" y="1024128"/>
            <a:ext cx="4206240" cy="1828800"/>
          </a:xfrm>
          <a:prstGeom prst="roundRect">
            <a:avLst>
              <a:gd name="adj" fmla="val 5000"/>
            </a:avLst>
          </a:prstGeom>
          <a:solidFill>
            <a:srgbClr val="F8FFFE"/>
          </a:solidFill>
          <a:ln w="12700">
            <a:solidFill>
              <a:srgbClr val="E2E8F0"/>
            </a:solidFill>
            <a:prstDash val="solid"/>
          </a:ln>
          <a:effectLst>
            <a:outerShdw blurRad="101600" dist="38100" dir="2700000" algn="bl" rotWithShape="0">
              <a:srgbClr val="000000">
                <a:alpha val="13000"/>
              </a:srgbClr>
            </a:outerShdw>
          </a:effectLst>
        </p:spPr>
      </p:sp>
      <p:sp>
        <p:nvSpPr>
          <p:cNvPr id="10" name="Shape 8"/>
          <p:cNvSpPr/>
          <p:nvPr/>
        </p:nvSpPr>
        <p:spPr>
          <a:xfrm>
            <a:off x="4727448" y="1024128"/>
            <a:ext cx="4206240" cy="420624"/>
          </a:xfrm>
          <a:prstGeom prst="roundRect">
            <a:avLst>
              <a:gd name="adj" fmla="val 21739"/>
            </a:avLst>
          </a:prstGeom>
          <a:solidFill>
            <a:srgbClr val="0891B2"/>
          </a:solidFill>
          <a:ln w="12700">
            <a:solidFill>
              <a:srgbClr val="0891B2"/>
            </a:solidFill>
            <a:prstDash val="solid"/>
          </a:ln>
        </p:spPr>
      </p:sp>
      <p:sp>
        <p:nvSpPr>
          <p:cNvPr id="11" name="Shape 9"/>
          <p:cNvSpPr/>
          <p:nvPr/>
        </p:nvSpPr>
        <p:spPr>
          <a:xfrm>
            <a:off x="4727448" y="1261872"/>
            <a:ext cx="4206240" cy="182880"/>
          </a:xfrm>
          <a:prstGeom prst="rect">
            <a:avLst/>
          </a:prstGeom>
          <a:solidFill>
            <a:srgbClr val="0891B2"/>
          </a:solidFill>
          <a:ln w="12700">
            <a:solidFill>
              <a:srgbClr val="0891B2"/>
            </a:solidFill>
            <a:prstDash val="solid"/>
          </a:ln>
        </p:spPr>
      </p:sp>
      <p:sp>
        <p:nvSpPr>
          <p:cNvPr id="12" name="Text 10"/>
          <p:cNvSpPr/>
          <p:nvPr/>
        </p:nvSpPr>
        <p:spPr>
          <a:xfrm>
            <a:off x="4855464" y="1024128"/>
            <a:ext cx="3950208" cy="420624"/>
          </a:xfrm>
          <a:prstGeom prst="rect">
            <a:avLst/>
          </a:prstGeom>
          <a:noFill/>
          <a:ln/>
        </p:spPr>
        <p:txBody>
          <a:bodyPr wrap="square" lIns="0" tIns="0" rIns="0" bIns="0" rtlCol="0" anchor="ctr"/>
          <a:lstStyle/>
          <a:p>
            <a:pPr marL="0" indent="0">
              <a:buNone/>
            </a:pPr>
            <a:r>
              <a:rPr lang="en-US" sz="1300" b="1" dirty="0">
                <a:solidFill>
                  <a:srgbClr val="FFFFFF"/>
                </a:solidFill>
                <a:latin typeface="Arial" pitchFamily="34" charset="0"/>
                <a:ea typeface="Arial" pitchFamily="34" charset="-122"/>
                <a:cs typeface="Arial" pitchFamily="34" charset="-120"/>
              </a:rPr>
              <a:t>Charge Nurse</a:t>
            </a:r>
            <a:endParaRPr lang="en-US" sz="1300" dirty="0"/>
          </a:p>
        </p:txBody>
      </p:sp>
      <p:sp>
        <p:nvSpPr>
          <p:cNvPr id="13" name="Text 11"/>
          <p:cNvSpPr/>
          <p:nvPr/>
        </p:nvSpPr>
        <p:spPr>
          <a:xfrm>
            <a:off x="4818888" y="1499616"/>
            <a:ext cx="4023360" cy="1280160"/>
          </a:xfrm>
          <a:prstGeom prst="rect">
            <a:avLst/>
          </a:prstGeom>
          <a:noFill/>
          <a:ln/>
        </p:spPr>
        <p:txBody>
          <a:bodyPr wrap="square" lIns="0" tIns="0" rIns="0" bIns="0" rtlCol="0" anchor="ctr"/>
          <a:lstStyle/>
          <a:p>
            <a:pPr marL="342900" indent="-342900">
              <a:buSzPct val="100000"/>
              <a:buChar char="•"/>
            </a:pPr>
            <a:r>
              <a:rPr lang="en-US" sz="1050" dirty="0">
                <a:solidFill>
                  <a:srgbClr val="1E293B"/>
                </a:solidFill>
                <a:latin typeface="Arial" pitchFamily="34" charset="0"/>
                <a:ea typeface="Arial" pitchFamily="34" charset="-122"/>
                <a:cs typeface="Arial" pitchFamily="34" charset="-120"/>
              </a:rPr>
              <a:t>Review weekly audit results at huddles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Monitor central line dwell time via EHR daily</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Escalate compliance concerns to nurse manager</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Support new staff onboarding to bundle</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Support new staff onboarding to bundle</a:t>
            </a:r>
            <a:endParaRPr lang="en-US" sz="1050" dirty="0"/>
          </a:p>
        </p:txBody>
      </p:sp>
      <p:sp>
        <p:nvSpPr>
          <p:cNvPr id="14" name="Shape 12"/>
          <p:cNvSpPr/>
          <p:nvPr/>
        </p:nvSpPr>
        <p:spPr>
          <a:xfrm>
            <a:off x="320040" y="3017520"/>
            <a:ext cx="4206240" cy="1828800"/>
          </a:xfrm>
          <a:prstGeom prst="roundRect">
            <a:avLst>
              <a:gd name="adj" fmla="val 5000"/>
            </a:avLst>
          </a:prstGeom>
          <a:solidFill>
            <a:srgbClr val="F8FFFE"/>
          </a:solidFill>
          <a:ln w="12700">
            <a:solidFill>
              <a:srgbClr val="E2E8F0"/>
            </a:solidFill>
            <a:prstDash val="solid"/>
          </a:ln>
          <a:effectLst>
            <a:outerShdw blurRad="101600" dist="38100" dir="2700000" algn="bl" rotWithShape="0">
              <a:srgbClr val="000000">
                <a:alpha val="13000"/>
              </a:srgbClr>
            </a:outerShdw>
          </a:effectLst>
        </p:spPr>
      </p:sp>
      <p:sp>
        <p:nvSpPr>
          <p:cNvPr id="15" name="Shape 13"/>
          <p:cNvSpPr/>
          <p:nvPr/>
        </p:nvSpPr>
        <p:spPr>
          <a:xfrm>
            <a:off x="320040" y="3017520"/>
            <a:ext cx="4206240" cy="420624"/>
          </a:xfrm>
          <a:prstGeom prst="roundRect">
            <a:avLst>
              <a:gd name="adj" fmla="val 21739"/>
            </a:avLst>
          </a:prstGeom>
          <a:solidFill>
            <a:srgbClr val="0F1D36"/>
          </a:solidFill>
          <a:ln w="12700">
            <a:solidFill>
              <a:srgbClr val="0F1D36"/>
            </a:solidFill>
            <a:prstDash val="solid"/>
          </a:ln>
        </p:spPr>
      </p:sp>
      <p:sp>
        <p:nvSpPr>
          <p:cNvPr id="16" name="Shape 14"/>
          <p:cNvSpPr/>
          <p:nvPr/>
        </p:nvSpPr>
        <p:spPr>
          <a:xfrm>
            <a:off x="320040" y="3255264"/>
            <a:ext cx="4206240" cy="182880"/>
          </a:xfrm>
          <a:prstGeom prst="rect">
            <a:avLst/>
          </a:prstGeom>
          <a:solidFill>
            <a:srgbClr val="0F1D36"/>
          </a:solidFill>
          <a:ln w="12700">
            <a:solidFill>
              <a:srgbClr val="0F1D36"/>
            </a:solidFill>
            <a:prstDash val="solid"/>
          </a:ln>
        </p:spPr>
      </p:sp>
      <p:sp>
        <p:nvSpPr>
          <p:cNvPr id="17" name="Text 15"/>
          <p:cNvSpPr/>
          <p:nvPr/>
        </p:nvSpPr>
        <p:spPr>
          <a:xfrm>
            <a:off x="448056" y="3017520"/>
            <a:ext cx="3950208" cy="420624"/>
          </a:xfrm>
          <a:prstGeom prst="rect">
            <a:avLst/>
          </a:prstGeom>
          <a:noFill/>
          <a:ln/>
        </p:spPr>
        <p:txBody>
          <a:bodyPr wrap="square" lIns="0" tIns="0" rIns="0" bIns="0" rtlCol="0" anchor="ctr"/>
          <a:lstStyle/>
          <a:p>
            <a:pPr marL="0" indent="0">
              <a:buNone/>
            </a:pPr>
            <a:r>
              <a:rPr lang="en-US" sz="1300" b="1" dirty="0">
                <a:solidFill>
                  <a:srgbClr val="FFFFFF"/>
                </a:solidFill>
                <a:latin typeface="Arial" pitchFamily="34" charset="0"/>
                <a:ea typeface="Arial" pitchFamily="34" charset="-122"/>
                <a:cs typeface="Arial" pitchFamily="34" charset="-120"/>
              </a:rPr>
              <a:t>Infection Control Nurse</a:t>
            </a:r>
            <a:endParaRPr lang="en-US" sz="1300" dirty="0"/>
          </a:p>
        </p:txBody>
      </p:sp>
      <p:sp>
        <p:nvSpPr>
          <p:cNvPr id="18" name="Text 16"/>
          <p:cNvSpPr/>
          <p:nvPr/>
        </p:nvSpPr>
        <p:spPr>
          <a:xfrm>
            <a:off x="411480" y="3493008"/>
            <a:ext cx="4023360" cy="1280160"/>
          </a:xfrm>
          <a:prstGeom prst="rect">
            <a:avLst/>
          </a:prstGeom>
          <a:noFill/>
          <a:ln/>
        </p:spPr>
        <p:txBody>
          <a:bodyPr wrap="square" lIns="0" tIns="0" rIns="0" bIns="0" rtlCol="0" anchor="ctr"/>
          <a:lstStyle/>
          <a:p>
            <a:pPr marL="342900" indent="-342900">
              <a:buSzPct val="100000"/>
              <a:buChar char="•"/>
            </a:pPr>
            <a:r>
              <a:rPr lang="en-US" sz="1050" dirty="0">
                <a:solidFill>
                  <a:srgbClr val="1E293B"/>
                </a:solidFill>
                <a:latin typeface="Arial" pitchFamily="34" charset="0"/>
                <a:ea typeface="Arial" pitchFamily="34" charset="-122"/>
                <a:cs typeface="Arial" pitchFamily="34" charset="-120"/>
              </a:rPr>
              <a:t>Compile monthly CLABSI surveillance reports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Report findings using NHSN methodology</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Coordinate root cause analysis if targets are missed</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Advise on bundle protocol updates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Advise on bundle protocol updates</a:t>
            </a:r>
            <a:endParaRPr lang="en-US" sz="1050" dirty="0"/>
          </a:p>
        </p:txBody>
      </p:sp>
      <p:sp>
        <p:nvSpPr>
          <p:cNvPr id="19" name="Shape 17"/>
          <p:cNvSpPr/>
          <p:nvPr/>
        </p:nvSpPr>
        <p:spPr>
          <a:xfrm>
            <a:off x="4727448" y="3017520"/>
            <a:ext cx="4206240" cy="1828800"/>
          </a:xfrm>
          <a:prstGeom prst="roundRect">
            <a:avLst>
              <a:gd name="adj" fmla="val 5000"/>
            </a:avLst>
          </a:prstGeom>
          <a:solidFill>
            <a:srgbClr val="F8FFFE"/>
          </a:solidFill>
          <a:ln w="12700">
            <a:solidFill>
              <a:srgbClr val="E2E8F0"/>
            </a:solidFill>
            <a:prstDash val="solid"/>
          </a:ln>
          <a:effectLst>
            <a:outerShdw blurRad="101600" dist="38100" dir="2700000" algn="bl" rotWithShape="0">
              <a:srgbClr val="000000">
                <a:alpha val="13000"/>
              </a:srgbClr>
            </a:outerShdw>
          </a:effectLst>
        </p:spPr>
      </p:sp>
      <p:sp>
        <p:nvSpPr>
          <p:cNvPr id="20" name="Shape 18"/>
          <p:cNvSpPr/>
          <p:nvPr/>
        </p:nvSpPr>
        <p:spPr>
          <a:xfrm>
            <a:off x="4727448" y="3017520"/>
            <a:ext cx="4206240" cy="420624"/>
          </a:xfrm>
          <a:prstGeom prst="roundRect">
            <a:avLst>
              <a:gd name="adj" fmla="val 21739"/>
            </a:avLst>
          </a:prstGeom>
          <a:solidFill>
            <a:srgbClr val="334155"/>
          </a:solidFill>
          <a:ln w="12700">
            <a:solidFill>
              <a:srgbClr val="334155"/>
            </a:solidFill>
            <a:prstDash val="solid"/>
          </a:ln>
        </p:spPr>
      </p:sp>
      <p:sp>
        <p:nvSpPr>
          <p:cNvPr id="21" name="Shape 19"/>
          <p:cNvSpPr/>
          <p:nvPr/>
        </p:nvSpPr>
        <p:spPr>
          <a:xfrm>
            <a:off x="4727448" y="3255264"/>
            <a:ext cx="4206240" cy="182880"/>
          </a:xfrm>
          <a:prstGeom prst="rect">
            <a:avLst/>
          </a:prstGeom>
          <a:solidFill>
            <a:srgbClr val="334155"/>
          </a:solidFill>
          <a:ln w="12700">
            <a:solidFill>
              <a:srgbClr val="334155"/>
            </a:solidFill>
            <a:prstDash val="solid"/>
          </a:ln>
        </p:spPr>
      </p:sp>
      <p:sp>
        <p:nvSpPr>
          <p:cNvPr id="22" name="Text 20"/>
          <p:cNvSpPr/>
          <p:nvPr/>
        </p:nvSpPr>
        <p:spPr>
          <a:xfrm>
            <a:off x="4855464" y="3017520"/>
            <a:ext cx="3950208" cy="420624"/>
          </a:xfrm>
          <a:prstGeom prst="rect">
            <a:avLst/>
          </a:prstGeom>
          <a:noFill/>
          <a:ln/>
        </p:spPr>
        <p:txBody>
          <a:bodyPr wrap="square" lIns="0" tIns="0" rIns="0" bIns="0" rtlCol="0" anchor="ctr"/>
          <a:lstStyle/>
          <a:p>
            <a:pPr marL="0" indent="0">
              <a:buNone/>
            </a:pPr>
            <a:r>
              <a:rPr lang="en-US" sz="1300" b="1" dirty="0">
                <a:solidFill>
                  <a:srgbClr val="FFFFFF"/>
                </a:solidFill>
                <a:latin typeface="Arial" pitchFamily="34" charset="0"/>
                <a:ea typeface="Arial" pitchFamily="34" charset="-122"/>
                <a:cs typeface="Arial" pitchFamily="34" charset="-120"/>
              </a:rPr>
              <a:t>Medical Director</a:t>
            </a:r>
            <a:endParaRPr lang="en-US" sz="1300" dirty="0"/>
          </a:p>
        </p:txBody>
      </p:sp>
      <p:sp>
        <p:nvSpPr>
          <p:cNvPr id="23" name="Text 21"/>
          <p:cNvSpPr/>
          <p:nvPr/>
        </p:nvSpPr>
        <p:spPr>
          <a:xfrm>
            <a:off x="4818888" y="3493008"/>
            <a:ext cx="4023360" cy="1280160"/>
          </a:xfrm>
          <a:prstGeom prst="rect">
            <a:avLst/>
          </a:prstGeom>
          <a:noFill/>
          <a:ln/>
        </p:spPr>
        <p:txBody>
          <a:bodyPr wrap="square" lIns="0" tIns="0" rIns="0" bIns="0" rtlCol="0" anchor="ctr"/>
          <a:lstStyle/>
          <a:p>
            <a:pPr marL="342900" indent="-342900">
              <a:buSzPct val="100000"/>
              <a:buChar char="•"/>
            </a:pPr>
            <a:r>
              <a:rPr lang="en-US" sz="1050" dirty="0">
                <a:solidFill>
                  <a:srgbClr val="1E293B"/>
                </a:solidFill>
                <a:latin typeface="Arial" pitchFamily="34" charset="0"/>
                <a:ea typeface="Arial" pitchFamily="34" charset="-122"/>
                <a:cs typeface="Arial" pitchFamily="34" charset="-120"/>
              </a:rPr>
              <a:t>Endorse nurse authority to halt non-compliant insertions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Communicate protocol to full medical staff</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Participate in CLABSI task force oversight</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Support policy embedding into unit procedures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Support policy embedding into unit procedures</a:t>
            </a:r>
            <a:endParaRPr lang="en-US" sz="105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0FDFA"/>
        </a:solidFill>
        <a:effectLst/>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0D9488"/>
          </a:solidFill>
          <a:ln w="12700">
            <a:solidFill>
              <a:srgbClr val="0D9488"/>
            </a:solidFill>
            <a:prstDash val="solid"/>
          </a:ln>
        </p:spPr>
      </p:sp>
      <p:sp>
        <p:nvSpPr>
          <p:cNvPr id="3" name="Text 1"/>
          <p:cNvSpPr/>
          <p:nvPr/>
        </p:nvSpPr>
        <p:spPr>
          <a:xfrm>
            <a:off x="457200" y="109728"/>
            <a:ext cx="8229600" cy="694944"/>
          </a:xfrm>
          <a:prstGeom prst="rect">
            <a:avLst/>
          </a:prstGeom>
          <a:noFill/>
          <a:ln/>
        </p:spPr>
        <p:txBody>
          <a:bodyPr wrap="square" lIns="0" tIns="0" rIns="0" bIns="0" rtlCol="0" anchor="ctr"/>
          <a:lstStyle/>
          <a:p>
            <a:pPr marL="0" indent="0">
              <a:buNone/>
            </a:pPr>
            <a:r>
              <a:rPr lang="en-US" sz="2600" b="1" dirty="0">
                <a:solidFill>
                  <a:srgbClr val="FFFFFF"/>
                </a:solidFill>
                <a:latin typeface="Arial" pitchFamily="34" charset="0"/>
                <a:ea typeface="Arial" pitchFamily="34" charset="-122"/>
                <a:cs typeface="Arial" pitchFamily="34" charset="-120"/>
              </a:rPr>
              <a:t>Resources Needed for Implementation</a:t>
            </a:r>
            <a:endParaRPr lang="en-US" sz="2600" dirty="0"/>
          </a:p>
        </p:txBody>
      </p:sp>
      <p:sp>
        <p:nvSpPr>
          <p:cNvPr id="4" name="Shape 2"/>
          <p:cNvSpPr/>
          <p:nvPr/>
        </p:nvSpPr>
        <p:spPr>
          <a:xfrm>
            <a:off x="320040" y="1005840"/>
            <a:ext cx="4206240" cy="1828800"/>
          </a:xfrm>
          <a:prstGeom prst="roundRect">
            <a:avLst>
              <a:gd name="adj" fmla="val 5000"/>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5" name="Text 3"/>
          <p:cNvSpPr/>
          <p:nvPr/>
        </p:nvSpPr>
        <p:spPr>
          <a:xfrm>
            <a:off x="448056" y="1097280"/>
            <a:ext cx="3950208" cy="329184"/>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Personnel &amp; Time</a:t>
            </a:r>
            <a:endParaRPr lang="en-US" sz="1200" dirty="0"/>
          </a:p>
        </p:txBody>
      </p:sp>
      <p:sp>
        <p:nvSpPr>
          <p:cNvPr id="6" name="Shape 4"/>
          <p:cNvSpPr/>
          <p:nvPr/>
        </p:nvSpPr>
        <p:spPr>
          <a:xfrm>
            <a:off x="448056" y="1463040"/>
            <a:ext cx="3749040" cy="0"/>
          </a:xfrm>
          <a:prstGeom prst="line">
            <a:avLst/>
          </a:prstGeom>
          <a:noFill/>
          <a:ln w="12700">
            <a:solidFill>
              <a:srgbClr val="E2E8F0"/>
            </a:solidFill>
            <a:prstDash val="solid"/>
          </a:ln>
        </p:spPr>
      </p:sp>
      <p:sp>
        <p:nvSpPr>
          <p:cNvPr id="7" name="Text 5"/>
          <p:cNvSpPr/>
          <p:nvPr/>
        </p:nvSpPr>
        <p:spPr>
          <a:xfrm>
            <a:off x="411480" y="1517904"/>
            <a:ext cx="4041648" cy="1243584"/>
          </a:xfrm>
          <a:prstGeom prst="rect">
            <a:avLst/>
          </a:prstGeom>
          <a:noFill/>
          <a:ln/>
        </p:spPr>
        <p:txBody>
          <a:bodyPr wrap="square" lIns="0" tIns="0" rIns="0" bIns="0" rtlCol="0" anchor="ctr"/>
          <a:lstStyle/>
          <a:p>
            <a:pPr marL="342900" indent="-342900">
              <a:buSzPct val="100000"/>
              <a:buChar char="•"/>
            </a:pPr>
            <a:r>
              <a:rPr lang="en-US" sz="1050" dirty="0">
                <a:solidFill>
                  <a:srgbClr val="1E293B"/>
                </a:solidFill>
                <a:latin typeface="Arial" pitchFamily="34" charset="0"/>
                <a:ea typeface="Arial" pitchFamily="34" charset="-122"/>
                <a:cs typeface="Arial" pitchFamily="34" charset="-120"/>
              </a:rPr>
              <a:t>Nurse champion time: 30 min/day for audit completion</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Educator time: 3 x 45-minute in-service sessions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Task force meeting time: 2 hours/month for 6 months</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Infection control nurse: 2 hours/month for reporting</a:t>
            </a:r>
            <a:endParaRPr lang="en-US" sz="1050" dirty="0"/>
          </a:p>
        </p:txBody>
      </p:sp>
      <p:sp>
        <p:nvSpPr>
          <p:cNvPr id="8" name="Shape 6"/>
          <p:cNvSpPr/>
          <p:nvPr/>
        </p:nvSpPr>
        <p:spPr>
          <a:xfrm>
            <a:off x="4727448" y="1005840"/>
            <a:ext cx="4206240" cy="1828800"/>
          </a:xfrm>
          <a:prstGeom prst="roundRect">
            <a:avLst>
              <a:gd name="adj" fmla="val 5000"/>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9" name="Text 7"/>
          <p:cNvSpPr/>
          <p:nvPr/>
        </p:nvSpPr>
        <p:spPr>
          <a:xfrm>
            <a:off x="4855464" y="1097280"/>
            <a:ext cx="3950208" cy="329184"/>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Education Materials</a:t>
            </a:r>
            <a:endParaRPr lang="en-US" sz="1200" dirty="0"/>
          </a:p>
        </p:txBody>
      </p:sp>
      <p:sp>
        <p:nvSpPr>
          <p:cNvPr id="10" name="Shape 8"/>
          <p:cNvSpPr/>
          <p:nvPr/>
        </p:nvSpPr>
        <p:spPr>
          <a:xfrm>
            <a:off x="4855464" y="1463040"/>
            <a:ext cx="3749040" cy="0"/>
          </a:xfrm>
          <a:prstGeom prst="line">
            <a:avLst/>
          </a:prstGeom>
          <a:noFill/>
          <a:ln w="12700">
            <a:solidFill>
              <a:srgbClr val="E2E8F0"/>
            </a:solidFill>
            <a:prstDash val="solid"/>
          </a:ln>
        </p:spPr>
      </p:sp>
      <p:sp>
        <p:nvSpPr>
          <p:cNvPr id="11" name="Text 9"/>
          <p:cNvSpPr/>
          <p:nvPr/>
        </p:nvSpPr>
        <p:spPr>
          <a:xfrm>
            <a:off x="4818888" y="1517904"/>
            <a:ext cx="4041648" cy="1243584"/>
          </a:xfrm>
          <a:prstGeom prst="rect">
            <a:avLst/>
          </a:prstGeom>
          <a:noFill/>
          <a:ln/>
        </p:spPr>
        <p:txBody>
          <a:bodyPr wrap="square" lIns="0" tIns="0" rIns="0" bIns="0" rtlCol="0" anchor="ctr"/>
          <a:lstStyle/>
          <a:p>
            <a:pPr marL="342900" indent="-342900">
              <a:buSzPct val="100000"/>
              <a:buChar char="•"/>
            </a:pPr>
            <a:r>
              <a:rPr lang="en-US" sz="1050" dirty="0">
                <a:solidFill>
                  <a:srgbClr val="1E293B"/>
                </a:solidFill>
                <a:latin typeface="Arial" pitchFamily="34" charset="0"/>
                <a:ea typeface="Arial" pitchFamily="34" charset="-122"/>
                <a:cs typeface="Arial" pitchFamily="34" charset="-120"/>
              </a:rPr>
              <a:t>CLABSI bundle competency checklist (printed)</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In-service slide deck and return demonstration guide</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Quick-reference laminated card for each nursing station</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Online module for new hire onboarding (post-launch)</a:t>
            </a:r>
            <a:endParaRPr lang="en-US" sz="1050" dirty="0"/>
          </a:p>
        </p:txBody>
      </p:sp>
      <p:sp>
        <p:nvSpPr>
          <p:cNvPr id="12" name="Shape 10"/>
          <p:cNvSpPr/>
          <p:nvPr/>
        </p:nvSpPr>
        <p:spPr>
          <a:xfrm>
            <a:off x="320040" y="2980944"/>
            <a:ext cx="4206240" cy="1828800"/>
          </a:xfrm>
          <a:prstGeom prst="roundRect">
            <a:avLst>
              <a:gd name="adj" fmla="val 5000"/>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3" name="Text 11"/>
          <p:cNvSpPr/>
          <p:nvPr/>
        </p:nvSpPr>
        <p:spPr>
          <a:xfrm>
            <a:off x="448056" y="3072384"/>
            <a:ext cx="3950208" cy="329184"/>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Equipment &amp; Supplies</a:t>
            </a:r>
            <a:endParaRPr lang="en-US" sz="1200" dirty="0"/>
          </a:p>
        </p:txBody>
      </p:sp>
      <p:sp>
        <p:nvSpPr>
          <p:cNvPr id="14" name="Shape 12"/>
          <p:cNvSpPr/>
          <p:nvPr/>
        </p:nvSpPr>
        <p:spPr>
          <a:xfrm>
            <a:off x="448056" y="3438144"/>
            <a:ext cx="3749040" cy="0"/>
          </a:xfrm>
          <a:prstGeom prst="line">
            <a:avLst/>
          </a:prstGeom>
          <a:noFill/>
          <a:ln w="12700">
            <a:solidFill>
              <a:srgbClr val="E2E8F0"/>
            </a:solidFill>
            <a:prstDash val="solid"/>
          </a:ln>
        </p:spPr>
      </p:sp>
      <p:sp>
        <p:nvSpPr>
          <p:cNvPr id="15" name="Text 13"/>
          <p:cNvSpPr/>
          <p:nvPr/>
        </p:nvSpPr>
        <p:spPr>
          <a:xfrm>
            <a:off x="411480" y="3493008"/>
            <a:ext cx="4041648" cy="1243584"/>
          </a:xfrm>
          <a:prstGeom prst="rect">
            <a:avLst/>
          </a:prstGeom>
          <a:noFill/>
          <a:ln/>
        </p:spPr>
        <p:txBody>
          <a:bodyPr wrap="square" lIns="0" tIns="0" rIns="0" bIns="0" rtlCol="0" anchor="ctr"/>
          <a:lstStyle/>
          <a:p>
            <a:pPr marL="342900" indent="-342900">
              <a:buSzPct val="100000"/>
              <a:buChar char="•"/>
            </a:pPr>
            <a:r>
              <a:rPr lang="en-US" sz="1050" dirty="0">
                <a:solidFill>
                  <a:srgbClr val="1E293B"/>
                </a:solidFill>
                <a:latin typeface="Arial" pitchFamily="34" charset="0"/>
                <a:ea typeface="Arial" pitchFamily="34" charset="-122"/>
                <a:cs typeface="Arial" pitchFamily="34" charset="-120"/>
              </a:rPr>
              <a:t>Central line insertion kits with checklist integrated</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Standardized CHG dressing change kits (unit stock)</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Daily audit tracking sheets or EHR module build</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Bundle compliance dashboard for charge nurse display</a:t>
            </a:r>
            <a:endParaRPr lang="en-US" sz="1050" dirty="0"/>
          </a:p>
        </p:txBody>
      </p:sp>
      <p:sp>
        <p:nvSpPr>
          <p:cNvPr id="16" name="Shape 14"/>
          <p:cNvSpPr/>
          <p:nvPr/>
        </p:nvSpPr>
        <p:spPr>
          <a:xfrm>
            <a:off x="4727448" y="2980944"/>
            <a:ext cx="4206240" cy="1828800"/>
          </a:xfrm>
          <a:prstGeom prst="roundRect">
            <a:avLst>
              <a:gd name="adj" fmla="val 5000"/>
            </a:avLst>
          </a:prstGeom>
          <a:solidFill>
            <a:srgbClr val="FFFFFF"/>
          </a:solidFill>
          <a:ln w="12700">
            <a:solidFill>
              <a:srgbClr val="E2E8F0"/>
            </a:solidFill>
            <a:prstDash val="solid"/>
          </a:ln>
          <a:effectLst>
            <a:outerShdw blurRad="101600" dist="38100" dir="2700000" algn="bl" rotWithShape="0">
              <a:srgbClr val="000000">
                <a:alpha val="13000"/>
              </a:srgbClr>
            </a:outerShdw>
          </a:effectLst>
        </p:spPr>
      </p:sp>
      <p:sp>
        <p:nvSpPr>
          <p:cNvPr id="17" name="Text 15"/>
          <p:cNvSpPr/>
          <p:nvPr/>
        </p:nvSpPr>
        <p:spPr>
          <a:xfrm>
            <a:off x="4855464" y="3072384"/>
            <a:ext cx="3950208" cy="329184"/>
          </a:xfrm>
          <a:prstGeom prst="rect">
            <a:avLst/>
          </a:prstGeom>
          <a:noFill/>
          <a:ln/>
        </p:spPr>
        <p:txBody>
          <a:bodyPr wrap="square" lIns="0" tIns="0" rIns="0" bIns="0" rtlCol="0" anchor="ctr"/>
          <a:lstStyle/>
          <a:p>
            <a:pPr marL="0" indent="0">
              <a:buNone/>
            </a:pPr>
            <a:r>
              <a:rPr lang="en-US" sz="1200" b="1" dirty="0">
                <a:solidFill>
                  <a:srgbClr val="0D9488"/>
                </a:solidFill>
                <a:latin typeface="Arial" pitchFamily="34" charset="0"/>
                <a:ea typeface="Arial" pitchFamily="34" charset="-122"/>
                <a:cs typeface="Arial" pitchFamily="34" charset="-120"/>
              </a:rPr>
              <a:t>Budget Estimate</a:t>
            </a:r>
            <a:endParaRPr lang="en-US" sz="1200" dirty="0"/>
          </a:p>
        </p:txBody>
      </p:sp>
      <p:sp>
        <p:nvSpPr>
          <p:cNvPr id="18" name="Shape 16"/>
          <p:cNvSpPr/>
          <p:nvPr/>
        </p:nvSpPr>
        <p:spPr>
          <a:xfrm>
            <a:off x="4855464" y="3438144"/>
            <a:ext cx="3749040" cy="0"/>
          </a:xfrm>
          <a:prstGeom prst="line">
            <a:avLst/>
          </a:prstGeom>
          <a:noFill/>
          <a:ln w="12700">
            <a:solidFill>
              <a:srgbClr val="E2E8F0"/>
            </a:solidFill>
            <a:prstDash val="solid"/>
          </a:ln>
        </p:spPr>
      </p:sp>
      <p:sp>
        <p:nvSpPr>
          <p:cNvPr id="19" name="Text 17"/>
          <p:cNvSpPr/>
          <p:nvPr/>
        </p:nvSpPr>
        <p:spPr>
          <a:xfrm>
            <a:off x="4818888" y="3493008"/>
            <a:ext cx="4041648" cy="1243584"/>
          </a:xfrm>
          <a:prstGeom prst="rect">
            <a:avLst/>
          </a:prstGeom>
          <a:noFill/>
          <a:ln/>
        </p:spPr>
        <p:txBody>
          <a:bodyPr wrap="square" lIns="0" tIns="0" rIns="0" bIns="0" rtlCol="0" anchor="ctr"/>
          <a:lstStyle/>
          <a:p>
            <a:pPr marL="342900" indent="-342900">
              <a:buSzPct val="100000"/>
              <a:buChar char="•"/>
            </a:pPr>
            <a:r>
              <a:rPr lang="en-US" sz="1050" dirty="0">
                <a:solidFill>
                  <a:srgbClr val="1E293B"/>
                </a:solidFill>
                <a:latin typeface="Arial" pitchFamily="34" charset="0"/>
                <a:ea typeface="Arial" pitchFamily="34" charset="-122"/>
                <a:cs typeface="Arial" pitchFamily="34" charset="-120"/>
              </a:rPr>
              <a:t>Education materials: ~$200 (printing + lamination)</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EHR module build: IT department coordination required</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Supply standardization: minimal — uses existing stock</a:t>
            </a:r>
            <a:endParaRPr lang="en-US" sz="1050" dirty="0"/>
          </a:p>
          <a:p>
            <a:pPr marL="342900" indent="-342900">
              <a:buSzPct val="100000"/>
              <a:buChar char="•"/>
            </a:pPr>
            <a:r>
              <a:rPr lang="en-US" sz="1050" dirty="0">
                <a:solidFill>
                  <a:srgbClr val="1E293B"/>
                </a:solidFill>
                <a:latin typeface="Arial" pitchFamily="34" charset="0"/>
                <a:ea typeface="Arial" pitchFamily="34" charset="-122"/>
                <a:cs typeface="Arial" pitchFamily="34" charset="-120"/>
              </a:rPr>
              <a:t>Estimated cost per CLABSI prevented: &gt;$46,000 saved</a:t>
            </a:r>
            <a:endParaRPr lang="en-US" sz="1050" dirty="0"/>
          </a:p>
        </p:txBody>
      </p:sp>
      <p:sp>
        <p:nvSpPr>
          <p:cNvPr id="9901" name="SampleNoticeBg"/>
          <p:cNvSpPr>
            <a:spLocks noGrp="1"/>
          </p:cNvSpPr>
          <p:nvPr/>
        </p:nvSpPr>
        <p:spPr>
          <a:xfrm>
            <a:off x="0" y="4800600"/>
            <a:ext cx="9144000" cy="342900"/>
          </a:xfrm>
          <a:prstGeom prst="rect">
            <a:avLst/>
          </a:prstGeom>
          <a:solidFill>
            <a:srgbClr val="0C1829"/>
          </a:solidFill>
          <a:ln>
            <a:noFill/>
          </a:ln>
        </p:spPr>
        <p:txBody>
          <a:bodyPr wrap="square" lIns="91440" tIns="45720" rIns="91440" bIns="45720" rtlCol="0" anchor="ctr"/>
          <a:lstStyle/>
          <a:p>
            <a:pPr algn="ctr">
              <a:buNone/>
            </a:pPr>
            <a:r>
              <a:rPr lang="en-US" sz="800" b="0" i="1" dirty="0">
                <a:solidFill>
                  <a:srgbClr val="94A3B8"/>
                </a:solidFill>
                <a:latin typeface="Arial" pitchFamily="34" charset="0"/>
              </a:rPr>
              <a:t>REFERENCE SAMPLE ONLY  |  Do not submit as your own work  |  Need a custom version written from scratch?  WhatsApp: +1 564-544-6924  |  gradevia.com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TotalTime>
  <Words>4210</Words>
  <Application>Microsoft Office PowerPoint</Application>
  <PresentationFormat>On-screen Show (16:9)</PresentationFormat>
  <Paragraphs>236</Paragraphs>
  <Slides>13</Slides>
  <Notes>13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NRS-465 Capstone Change Proposal Presentation – Faculty Review</dc:title>
  <dc:subject>PptxGenJS Presentation</dc:subject>
  <dc:creator>Gradevia</dc:creator>
  <cp:lastModifiedBy>HP SPECTRE</cp:lastModifiedBy>
  <cp:revision>1</cp:revision>
  <dcterms:created xsi:type="dcterms:W3CDTF">2026-06-15T19:11:11Z</dcterms:created>
  <dcterms:modified xsi:type="dcterms:W3CDTF">2026-06-15T19:49:19Z</dcterms:modified>
</cp:coreProperties>
</file>