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charts/chart1.xml" ContentType="application/vnd.openxmlformats-officedocument.drawingml.chart+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charts/chart2.xml" ContentType="application/vnd.openxmlformats-officedocument.drawingml.chart+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charts/chart3.xml" ContentType="application/vnd.openxmlformats-officedocument.drawingml.chart+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charts/_rels/chart1.xml.rels><?xml version="1.0" encoding="UTF-8" standalone="yes"?><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Relationships xmlns="http://schemas.openxmlformats.org/package/2006/relationships"><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col"/>
        <c:grouping val="clustered"/>
        <c:varyColors val="0"/>
        <c:ser>
          <c:idx val="0"/>
          <c:order val="0"/>
          <c:tx>
            <c:strRef>
              <c:f>Sheet1!$B$1</c:f>
              <c:strCache>
                <c:ptCount val="1"/>
                <c:pt idx="0">
                  <c:v>LOS (days)</c:v>
                </c:pt>
              </c:strCache>
            </c:strRef>
          </c:tx>
          <c:spPr>
            <a:solidFill>
              <a:srgbClr val="DC2626"/>
            </a:solidFill>
            <a:effectLst/>
          </c:spPr>
          <c:invertIfNegative val="0"/>
          <c:dLbls>
            <c:numFmt formatCode="#,##0" sourceLinked="0"/>
            <c:txPr>
              <a:bodyPr/>
              <a:lstStyle/>
              <a:p>
                <a:pPr>
                  <a:defRPr b="0" i="0" strike="noStrike" sz="1200" u="none">
                    <a:solidFill>
                      <a:srgbClr val="1E293B"/>
                    </a:solidFill>
                    <a:latin typeface="Arial"/>
                  </a:defRPr>
                </a:pPr>
              </a:p>
            </c:txPr>
            <c:showLegendKey val="0"/>
            <c:showVal val="1"/>
            <c:showCatName val="0"/>
            <c:showSerName val="0"/>
            <c:showPercent val="0"/>
            <c:showBubbleSize val="0"/>
            <c:showLeaderLines val="0"/>
          </c:dLbls>
          <c:dPt>
            <c:idx val="0"/>
            <c:invertIfNegative val="0"/>
            <c:bubble3D val="0"/>
            <c:spPr>
              <a:solidFill>
                <a:srgbClr val="DC2626"/>
              </a:solidFill>
              <a:effectLst/>
            </c:spPr>
          </c:dPt>
          <c:dPt>
            <c:idx val="1"/>
            <c:invertIfNegative val="0"/>
            <c:bubble3D val="0"/>
            <c:spPr>
              <a:solidFill>
                <a:srgbClr val="D97706"/>
              </a:solidFill>
              <a:effectLst/>
            </c:spPr>
          </c:dPt>
          <c:dPt>
            <c:idx val="2"/>
            <c:invertIfNegative val="0"/>
            <c:bubble3D val="0"/>
            <c:spPr>
              <a:solidFill>
                <a:srgbClr val="059669"/>
              </a:solidFill>
              <a:effectLst/>
            </c:spPr>
          </c:dPt>
          <c:cat>
            <c:multiLvlStrRef>
              <c:f>Sheet1!$A$2:$A$4</c:f>
              <c:multiLvlStrCache>
                <c:ptCount val="3"/>
                <c:lvl>
                  <c:pt idx="0">
                    <c:v>Current LOS (D3)</c:v>
                  </c:pt>
                  <c:pt idx="1">
                    <c:v>NIH Median Max</c:v>
                  </c:pt>
                  <c:pt idx="2">
                    <c:v>Project Target</c:v>
                  </c:pt>
                </c:lvl>
              </c:multiLvlStrCache>
            </c:multiLvlStrRef>
          </c:cat>
          <c:val>
            <c:numRef>
              <c:f>Sheet1!$B$2:$B$4</c:f>
              <c:numCache>
                <c:formatCode>General</c:formatCode>
                <c:ptCount val="3"/>
                <c:pt idx="0">
                  <c:v>5.8</c:v>
                </c:pt>
                <c:pt idx="1">
                  <c:v>4</c:v>
                </c:pt>
                <c:pt idx="2">
                  <c:v>2.5</c:v>
                </c:pt>
              </c:numCache>
            </c:numRef>
          </c:val>
        </c:ser>
        <c:dLbls>
          <c:numFmt formatCode="#,##0" sourceLinked="0"/>
          <c:txPr>
            <a:bodyPr/>
            <a:lstStyle/>
            <a:p>
              <a:pPr>
                <a:defRPr b="0" i="0" strike="noStrike" sz="1200" u="none">
                  <a:solidFill>
                    <a:srgbClr val="1E293B"/>
                  </a:solidFill>
                  <a:latin typeface="Arial"/>
                </a:defRPr>
              </a:pPr>
            </a:p>
          </c:txPr>
          <c:showLegendKey val="0"/>
          <c:showVal val="1"/>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64748B"/>
                </a:solidFill>
                <a:latin typeface="Arial"/>
              </a:defRPr>
            </a:pPr>
            <a:endParaRPr lang="en-US"/>
          </a:p>
        </c:txPr>
        <c:crossAx val="2094734552"/>
        <c:crosses val="autoZero"/>
        <c:auto val="1"/>
        <c:lblAlgn val="ctr"/>
        <c:noMultiLvlLbl val="1"/>
      </c:catAx>
      <c:valAx>
        <c:axId val="2094734552"/>
        <c:scaling>
          <c:orientation val="minMax"/>
        </c:scaling>
        <c:delete val="0"/>
        <c:axPos val="l"/>
        <c:majorGridlines>
          <c:spPr>
            <a:ln w="6350" cap="flat">
              <a:solidFill>
                <a:srgbClr val="E2E8F0"/>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200" b="0" i="0" u="none" strike="noStrike">
                <a:solidFill>
                  <a:srgbClr val="64748B"/>
                </a:solidFill>
                <a:latin typeface="Arial"/>
              </a:defRPr>
            </a:pPr>
            <a:endParaRPr lang="en-US"/>
          </a:p>
        </c:txPr>
        <c:crossAx val="2094734554"/>
        <c:crosses val="autoZero"/>
        <c:crossBetween val="between"/>
      </c:valAx>
      <c:spPr>
        <a:noFill/>
        <a:ln>
          <a:noFill/>
        </a:ln>
        <a:effectLst/>
      </c:spPr>
    </c:plotArea>
    <c:plotVisOnly val="1"/>
    <c:dispBlanksAs val="span"/>
  </c:chart>
  <c:spPr>
    <a:solidFill>
      <a:srgbClr val="FFFFFF"/>
    </a:solid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col"/>
        <c:grouping val="clustered"/>
        <c:varyColors val="0"/>
        <c:ser>
          <c:idx val="0"/>
          <c:order val="0"/>
          <c:tx>
            <c:strRef>
              <c:f>Sheet1!$B$1</c:f>
              <c:strCache>
                <c:ptCount val="1"/>
                <c:pt idx="0">
                  <c:v>Before</c:v>
                </c:pt>
              </c:strCache>
            </c:strRef>
          </c:tx>
          <c:spPr>
            <a:solidFill>
              <a:srgbClr val="DC2626"/>
            </a:solidFill>
            <a:effectLst/>
          </c:spPr>
          <c:invertIfNegative val="0"/>
          <c:dLbls>
            <c:numFmt formatCode="#,##0" sourceLinked="0"/>
            <c:txPr>
              <a:bodyPr/>
              <a:lstStyle/>
              <a:p>
                <a:pPr>
                  <a:defRPr b="0" i="0" strike="noStrike" sz="1200" u="none">
                    <a:solidFill>
                      <a:srgbClr val="1E293B"/>
                    </a:solidFill>
                    <a:latin typeface="Arial"/>
                  </a:defRPr>
                </a:pPr>
              </a:p>
            </c:txPr>
            <c:showLegendKey val="0"/>
            <c:showVal val="1"/>
            <c:showCatName val="0"/>
            <c:showSerName val="0"/>
            <c:showPercent val="0"/>
            <c:showBubbleSize val="0"/>
            <c:showLeaderLines val="0"/>
          </c:dLbls>
          <c:cat>
            <c:multiLvlStrRef>
              <c:f>Sheet1!$A$2:$A$3</c:f>
              <c:multiLvlStrCache>
                <c:ptCount val="2"/>
                <c:lvl>
                  <c:pt idx="0">
                    <c:v>Current</c:v>
                  </c:pt>
                  <c:pt idx="1">
                    <c:v>Target</c:v>
                  </c:pt>
                </c:lvl>
              </c:multiLvlStrCache>
            </c:multiLvlStrRef>
          </c:cat>
          <c:val>
            <c:numRef>
              <c:f>Sheet1!$B$2:$B$3</c:f>
              <c:numCache>
                <c:formatCode>General</c:formatCode>
                <c:ptCount val="2"/>
                <c:pt idx="0">
                  <c:v>5.8</c:v>
                </c:pt>
                <c:pt idx="1">
                  <c:v>0</c:v>
                </c:pt>
              </c:numCache>
            </c:numRef>
          </c:val>
        </c:ser>
        <c:ser>
          <c:idx val="1"/>
          <c:order val="1"/>
          <c:tx>
            <c:strRef>
              <c:f>Sheet1!$C$1</c:f>
              <c:strCache>
                <c:ptCount val="1"/>
                <c:pt idx="0">
                  <c:v>After</c:v>
                </c:pt>
              </c:strCache>
            </c:strRef>
          </c:tx>
          <c:spPr>
            <a:solidFill>
              <a:srgbClr val="059669"/>
            </a:solidFill>
            <a:effectLst/>
          </c:spPr>
          <c:invertIfNegative val="0"/>
          <c:dLbls>
            <c:numFmt formatCode="#,##0" sourceLinked="0"/>
            <c:txPr>
              <a:bodyPr/>
              <a:lstStyle/>
              <a:p>
                <a:pPr>
                  <a:defRPr b="0" i="0" strike="noStrike" sz="1200" u="none">
                    <a:solidFill>
                      <a:srgbClr val="1E293B"/>
                    </a:solidFill>
                    <a:latin typeface="Arial"/>
                  </a:defRPr>
                </a:pPr>
              </a:p>
            </c:txPr>
            <c:showLegendKey val="0"/>
            <c:showVal val="1"/>
            <c:showCatName val="0"/>
            <c:showSerName val="0"/>
            <c:showPercent val="0"/>
            <c:showBubbleSize val="0"/>
            <c:showLeaderLines val="0"/>
          </c:dLbls>
          <c:cat>
            <c:multiLvlStrRef>
              <c:f>Sheet1!$A$2:$A$3</c:f>
              <c:multiLvlStrCache>
                <c:ptCount val="2"/>
                <c:lvl>
                  <c:pt idx="0">
                    <c:v>Current</c:v>
                  </c:pt>
                  <c:pt idx="1">
                    <c:v>Target</c:v>
                  </c:pt>
                </c:lvl>
              </c:multiLvlStrCache>
            </c:multiLvlStrRef>
          </c:cat>
          <c:val>
            <c:numRef>
              <c:f>Sheet1!$C$2:$C$3</c:f>
              <c:numCache>
                <c:formatCode>General</c:formatCode>
                <c:ptCount val="2"/>
                <c:pt idx="0">
                  <c:v>0</c:v>
                </c:pt>
                <c:pt idx="1">
                  <c:v>2.5</c:v>
                </c:pt>
              </c:numCache>
            </c:numRef>
          </c:val>
        </c:ser>
        <c:dLbls>
          <c:numFmt formatCode="#,##0" sourceLinked="0"/>
          <c:txPr>
            <a:bodyPr/>
            <a:lstStyle/>
            <a:p>
              <a:pPr>
                <a:defRPr b="0" i="0" strike="noStrike" sz="1200" u="none">
                  <a:solidFill>
                    <a:srgbClr val="1E293B"/>
                  </a:solidFill>
                  <a:latin typeface="Arial"/>
                </a:defRPr>
              </a:pPr>
            </a:p>
          </c:txPr>
          <c:showLegendKey val="0"/>
          <c:showVal val="1"/>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64748B"/>
                </a:solidFill>
                <a:latin typeface="Arial"/>
              </a:defRPr>
            </a:pPr>
            <a:endParaRPr lang="en-US"/>
          </a:p>
        </c:txPr>
        <c:crossAx val="2094734552"/>
        <c:crosses val="autoZero"/>
        <c:auto val="1"/>
        <c:lblAlgn val="ctr"/>
        <c:noMultiLvlLbl val="1"/>
      </c:catAx>
      <c:valAx>
        <c:axId val="2094734552"/>
        <c:scaling>
          <c:orientation val="minMax"/>
        </c:scaling>
        <c:delete val="0"/>
        <c:axPos val="l"/>
        <c:majorGridlines>
          <c:spPr>
            <a:ln w="6350" cap="flat">
              <a:solidFill>
                <a:srgbClr val="E2E8F0"/>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200" b="0" i="0" u="none" strike="noStrike">
                <a:solidFill>
                  <a:srgbClr val="64748B"/>
                </a:solidFill>
                <a:latin typeface="Arial"/>
              </a:defRPr>
            </a:pPr>
            <a:endParaRPr lang="en-US"/>
          </a:p>
        </c:txPr>
        <c:crossAx val="2094734554"/>
        <c:crosses val="autoZero"/>
        <c:crossBetween val="between"/>
      </c:valAx>
      <c:spPr>
        <a:noFill/>
        <a:ln>
          <a:noFill/>
        </a:ln>
        <a:effectLst/>
      </c:spPr>
    </c:plotArea>
    <c:legend>
      <c:legendPos val="b"/>
      <c:overlay val="0"/>
      <c:txPr>
        <a:bodyPr/>
        <a:lstStyle/>
        <a:p>
          <a:pPr>
            <a:defRPr sz="1000">      </a:defRPr>
          </a:pPr>
          <a:endParaRPr lang="en-US"/>
        </a:p>
      </c:txPr>
    </c:legend>
    <c:plotVisOnly val="1"/>
    <c:dispBlanksAs val="span"/>
  </c:chart>
  <c:spPr>
    <a:solidFill>
      <a:srgbClr val="FFFFFF"/>
    </a:solidFill>
    <a:ln>
      <a:noFill/>
    </a:ln>
    <a:effectLst/>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roundedCorners val="1"/>
  <c:chart>
    <c:title>
      <c:tx>
        <c:rich>
          <a:bodyPr/>
          <a:lstStyle/>
          <a:p>
            <a:pPr>
              <a:defRPr sz="1100" b="0" i="0" u="none" strike="noStrike">
                <a:solidFill>
                  <a:srgbClr val="1E293B"/>
                </a:solidFill>
                <a:latin typeface="Arial"/>
              </a:defRPr>
            </a:pPr>
            <a:r>
              <a:rPr sz="1100" b="0" i="0" u="none" strike="noStrike">
                <a:solidFill>
                  <a:srgbClr val="1E293B"/>
                </a:solidFill>
                <a:latin typeface="Arial"/>
              </a:rPr>
              <a:t>X-bar Control Chart: Weekly Mean LOS (Post-Implementation)</a:t>
            </a:r>
          </a:p>
        </c:rich>
      </c:tx>
      <c:layout/>
      <c:overlay val="0"/>
    </c:title>
    <c:autoTitleDeleted val="0"/>
    <c:plotArea>
      <c:layout/>
      <c:lineChart>
        <c:varyColors val="0"/>
        <c:ser>
          <c:idx val="0"/>
          <c:order val="0"/>
          <c:tx>
            <c:strRef>
              <c:f>Sheet1!$B$1</c:f>
              <c:strCache>
                <c:ptCount val="1"/>
                <c:pt idx="0">
                  <c:v>UCL (3.3 days)</c:v>
                </c:pt>
              </c:strCache>
            </c:strRef>
          </c:tx>
          <c:spPr>
            <a:solidFill>
              <a:srgbClr val="DC2626"/>
            </a:solidFill>
            <a:ln w="25400" cap="flat">
              <a:solidFill>
                <a:srgbClr val="DC2626"/>
              </a:solidFill>
              <a:prstDash val="solid"/>
              <a:round/>
            </a:ln>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c:symbol val="circle"/>
            <c:size val="6"/>
            <c:spPr>
              <a:solidFill>
                <a:srgbClr val="DC2626"/>
              </a:solidFill>
              <a:ln w="9525" cap="flat">
                <a:solidFill>
                  <a:srgbClr val="DC2626"/>
                </a:solidFill>
                <a:prstDash val="solid"/>
                <a:round/>
              </a:ln>
              <a:effectLst/>
            </c:spPr>
          </c:marker>
          <c:cat>
            <c:multiLvlStrRef>
              <c:f>Sheet1!$A$2:$A$13</c:f>
              <c:multiLvlStrCache>
                <c:ptCount val="12"/>
                <c:lvl>
                  <c:pt idx="0">
                    <c:v>W1</c:v>
                  </c:pt>
                  <c:pt idx="1">
                    <c:v>W2</c:v>
                  </c:pt>
                  <c:pt idx="2">
                    <c:v>W3</c:v>
                  </c:pt>
                  <c:pt idx="3">
                    <c:v>W4</c:v>
                  </c:pt>
                  <c:pt idx="4">
                    <c:v>W5</c:v>
                  </c:pt>
                  <c:pt idx="5">
                    <c:v>W6</c:v>
                  </c:pt>
                  <c:pt idx="6">
                    <c:v>W7</c:v>
                  </c:pt>
                  <c:pt idx="7">
                    <c:v>W8</c:v>
                  </c:pt>
                  <c:pt idx="8">
                    <c:v>W9</c:v>
                  </c:pt>
                  <c:pt idx="9">
                    <c:v>W10</c:v>
                  </c:pt>
                  <c:pt idx="10">
                    <c:v>W11</c:v>
                  </c:pt>
                  <c:pt idx="11">
                    <c:v>W12</c:v>
                  </c:pt>
                </c:lvl>
              </c:multiLvlStrCache>
            </c:multiLvlStrRef>
          </c:cat>
          <c:val>
            <c:numRef>
              <c:f>Sheet1!$B$2:$B$13</c:f>
              <c:numCache>
                <c:formatCode>General</c:formatCode>
                <c:ptCount val="12"/>
                <c:pt idx="0">
                  <c:v>3.3</c:v>
                </c:pt>
                <c:pt idx="1">
                  <c:v>3.3</c:v>
                </c:pt>
                <c:pt idx="2">
                  <c:v>3.3</c:v>
                </c:pt>
                <c:pt idx="3">
                  <c:v>3.3</c:v>
                </c:pt>
                <c:pt idx="4">
                  <c:v>3.3</c:v>
                </c:pt>
                <c:pt idx="5">
                  <c:v>3.3</c:v>
                </c:pt>
                <c:pt idx="6">
                  <c:v>3.3</c:v>
                </c:pt>
                <c:pt idx="7">
                  <c:v>3.3</c:v>
                </c:pt>
                <c:pt idx="8">
                  <c:v>3.3</c:v>
                </c:pt>
                <c:pt idx="9">
                  <c:v>3.3</c:v>
                </c:pt>
                <c:pt idx="10">
                  <c:v>3.3</c:v>
                </c:pt>
                <c:pt idx="11">
                  <c:v>3.3</c:v>
                </c:pt>
              </c:numCache>
            </c:numRef>
          </c:val>
          <c:smooth val="0"/>
        </c:ser>
        <c:ser>
          <c:idx val="1"/>
          <c:order val="1"/>
          <c:tx>
            <c:strRef>
              <c:f>Sheet1!$C$1</c:f>
              <c:strCache>
                <c:ptCount val="1"/>
                <c:pt idx="0">
                  <c:v>Mean LOS</c:v>
                </c:pt>
              </c:strCache>
            </c:strRef>
          </c:tx>
          <c:spPr>
            <a:solidFill>
              <a:srgbClr val="0A2342"/>
            </a:solidFill>
            <a:ln w="25400" cap="flat">
              <a:solidFill>
                <a:srgbClr val="0A2342"/>
              </a:solidFill>
              <a:prstDash val="solid"/>
              <a:round/>
            </a:ln>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c:symbol val="circle"/>
            <c:size val="6"/>
            <c:spPr>
              <a:solidFill>
                <a:srgbClr val="0A2342"/>
              </a:solidFill>
              <a:ln w="9525" cap="flat">
                <a:solidFill>
                  <a:srgbClr val="0A2342"/>
                </a:solidFill>
                <a:prstDash val="solid"/>
                <a:round/>
              </a:ln>
              <a:effectLst/>
            </c:spPr>
          </c:marker>
          <c:cat>
            <c:multiLvlStrRef>
              <c:f>Sheet1!$A$2:$A$13</c:f>
              <c:multiLvlStrCache>
                <c:ptCount val="12"/>
                <c:lvl>
                  <c:pt idx="0">
                    <c:v>W1</c:v>
                  </c:pt>
                  <c:pt idx="1">
                    <c:v>W2</c:v>
                  </c:pt>
                  <c:pt idx="2">
                    <c:v>W3</c:v>
                  </c:pt>
                  <c:pt idx="3">
                    <c:v>W4</c:v>
                  </c:pt>
                  <c:pt idx="4">
                    <c:v>W5</c:v>
                  </c:pt>
                  <c:pt idx="5">
                    <c:v>W6</c:v>
                  </c:pt>
                  <c:pt idx="6">
                    <c:v>W7</c:v>
                  </c:pt>
                  <c:pt idx="7">
                    <c:v>W8</c:v>
                  </c:pt>
                  <c:pt idx="8">
                    <c:v>W9</c:v>
                  </c:pt>
                  <c:pt idx="9">
                    <c:v>W10</c:v>
                  </c:pt>
                  <c:pt idx="10">
                    <c:v>W11</c:v>
                  </c:pt>
                  <c:pt idx="11">
                    <c:v>W12</c:v>
                  </c:pt>
                </c:lvl>
              </c:multiLvlStrCache>
            </c:multiLvlStrRef>
          </c:cat>
          <c:val>
            <c:numRef>
              <c:f>Sheet1!$C$2:$C$13</c:f>
              <c:numCache>
                <c:formatCode>General</c:formatCode>
                <c:ptCount val="12"/>
                <c:pt idx="0">
                  <c:v>3.2</c:v>
                </c:pt>
                <c:pt idx="1">
                  <c:v>2.8</c:v>
                </c:pt>
                <c:pt idx="2">
                  <c:v>2.6</c:v>
                </c:pt>
                <c:pt idx="3">
                  <c:v>2.4</c:v>
                </c:pt>
                <c:pt idx="4">
                  <c:v>2.5</c:v>
                </c:pt>
                <c:pt idx="5">
                  <c:v>2.3</c:v>
                </c:pt>
                <c:pt idx="6">
                  <c:v>2.6</c:v>
                </c:pt>
                <c:pt idx="7">
                  <c:v>2.1</c:v>
                </c:pt>
                <c:pt idx="8">
                  <c:v>2.4</c:v>
                </c:pt>
                <c:pt idx="9">
                  <c:v>3.8</c:v>
                </c:pt>
                <c:pt idx="10">
                  <c:v>2.5</c:v>
                </c:pt>
                <c:pt idx="11">
                  <c:v>2.3</c:v>
                </c:pt>
              </c:numCache>
            </c:numRef>
          </c:val>
          <c:smooth val="0"/>
        </c:ser>
        <c:ser>
          <c:idx val="2"/>
          <c:order val="2"/>
          <c:tx>
            <c:strRef>
              <c:f>Sheet1!$D$1</c:f>
              <c:strCache>
                <c:ptCount val="1"/>
                <c:pt idx="0">
                  <c:v>CL (2.5 days)</c:v>
                </c:pt>
              </c:strCache>
            </c:strRef>
          </c:tx>
          <c:spPr>
            <a:solidFill>
              <a:srgbClr val="059669"/>
            </a:solidFill>
            <a:ln w="25400" cap="flat">
              <a:solidFill>
                <a:srgbClr val="059669"/>
              </a:solidFill>
              <a:prstDash val="solid"/>
              <a:round/>
            </a:ln>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c:symbol val="circle"/>
            <c:size val="6"/>
            <c:spPr>
              <a:solidFill>
                <a:srgbClr val="059669"/>
              </a:solidFill>
              <a:ln w="9525" cap="flat">
                <a:solidFill>
                  <a:srgbClr val="059669"/>
                </a:solidFill>
                <a:prstDash val="solid"/>
                <a:round/>
              </a:ln>
              <a:effectLst/>
            </c:spPr>
          </c:marker>
          <c:cat>
            <c:multiLvlStrRef>
              <c:f>Sheet1!$A$2:$A$13</c:f>
              <c:multiLvlStrCache>
                <c:ptCount val="12"/>
                <c:lvl>
                  <c:pt idx="0">
                    <c:v>W1</c:v>
                  </c:pt>
                  <c:pt idx="1">
                    <c:v>W2</c:v>
                  </c:pt>
                  <c:pt idx="2">
                    <c:v>W3</c:v>
                  </c:pt>
                  <c:pt idx="3">
                    <c:v>W4</c:v>
                  </c:pt>
                  <c:pt idx="4">
                    <c:v>W5</c:v>
                  </c:pt>
                  <c:pt idx="5">
                    <c:v>W6</c:v>
                  </c:pt>
                  <c:pt idx="6">
                    <c:v>W7</c:v>
                  </c:pt>
                  <c:pt idx="7">
                    <c:v>W8</c:v>
                  </c:pt>
                  <c:pt idx="8">
                    <c:v>W9</c:v>
                  </c:pt>
                  <c:pt idx="9">
                    <c:v>W10</c:v>
                  </c:pt>
                  <c:pt idx="10">
                    <c:v>W11</c:v>
                  </c:pt>
                  <c:pt idx="11">
                    <c:v>W12</c:v>
                  </c:pt>
                </c:lvl>
              </c:multiLvlStrCache>
            </c:multiLvlStrRef>
          </c:cat>
          <c:val>
            <c:numRef>
              <c:f>Sheet1!$D$2:$D$13</c:f>
              <c:numCache>
                <c:formatCode>General</c:formatCode>
                <c:ptCount val="12"/>
                <c:pt idx="0">
                  <c:v>2.5</c:v>
                </c:pt>
                <c:pt idx="1">
                  <c:v>2.5</c:v>
                </c:pt>
                <c:pt idx="2">
                  <c:v>2.5</c:v>
                </c:pt>
                <c:pt idx="3">
                  <c:v>2.5</c:v>
                </c:pt>
                <c:pt idx="4">
                  <c:v>2.5</c:v>
                </c:pt>
                <c:pt idx="5">
                  <c:v>2.5</c:v>
                </c:pt>
                <c:pt idx="6">
                  <c:v>2.5</c:v>
                </c:pt>
                <c:pt idx="7">
                  <c:v>2.5</c:v>
                </c:pt>
                <c:pt idx="8">
                  <c:v>2.5</c:v>
                </c:pt>
                <c:pt idx="9">
                  <c:v>2.5</c:v>
                </c:pt>
                <c:pt idx="10">
                  <c:v>2.5</c:v>
                </c:pt>
                <c:pt idx="11">
                  <c:v>2.5</c:v>
                </c:pt>
              </c:numCache>
            </c:numRef>
          </c:val>
          <c:smooth val="0"/>
        </c:ser>
        <c:ser>
          <c:idx val="3"/>
          <c:order val="3"/>
          <c:tx>
            <c:strRef>
              <c:f>Sheet1!$E$1</c:f>
              <c:strCache>
                <c:ptCount val="1"/>
                <c:pt idx="0">
                  <c:v>LCL (1.7 days)</c:v>
                </c:pt>
              </c:strCache>
            </c:strRef>
          </c:tx>
          <c:spPr>
            <a:solidFill>
              <a:srgbClr val="028090"/>
            </a:solidFill>
            <a:ln w="25400" cap="flat">
              <a:solidFill>
                <a:srgbClr val="028090"/>
              </a:solidFill>
              <a:prstDash val="solid"/>
              <a:round/>
            </a:ln>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c:symbol val="circle"/>
            <c:size val="6"/>
            <c:spPr>
              <a:solidFill>
                <a:srgbClr val="028090"/>
              </a:solidFill>
              <a:ln w="9525" cap="flat">
                <a:solidFill>
                  <a:srgbClr val="028090"/>
                </a:solidFill>
                <a:prstDash val="solid"/>
                <a:round/>
              </a:ln>
              <a:effectLst/>
            </c:spPr>
          </c:marker>
          <c:cat>
            <c:multiLvlStrRef>
              <c:f>Sheet1!$A$2:$A$13</c:f>
              <c:multiLvlStrCache>
                <c:ptCount val="12"/>
                <c:lvl>
                  <c:pt idx="0">
                    <c:v>W1</c:v>
                  </c:pt>
                  <c:pt idx="1">
                    <c:v>W2</c:v>
                  </c:pt>
                  <c:pt idx="2">
                    <c:v>W3</c:v>
                  </c:pt>
                  <c:pt idx="3">
                    <c:v>W4</c:v>
                  </c:pt>
                  <c:pt idx="4">
                    <c:v>W5</c:v>
                  </c:pt>
                  <c:pt idx="5">
                    <c:v>W6</c:v>
                  </c:pt>
                  <c:pt idx="6">
                    <c:v>W7</c:v>
                  </c:pt>
                  <c:pt idx="7">
                    <c:v>W8</c:v>
                  </c:pt>
                  <c:pt idx="8">
                    <c:v>W9</c:v>
                  </c:pt>
                  <c:pt idx="9">
                    <c:v>W10</c:v>
                  </c:pt>
                  <c:pt idx="10">
                    <c:v>W11</c:v>
                  </c:pt>
                  <c:pt idx="11">
                    <c:v>W12</c:v>
                  </c:pt>
                </c:lvl>
              </c:multiLvlStrCache>
            </c:multiLvlStrRef>
          </c:cat>
          <c:val>
            <c:numRef>
              <c:f>Sheet1!$E$2:$E$13</c:f>
              <c:numCache>
                <c:formatCode>General</c:formatCode>
                <c:ptCount val="12"/>
                <c:pt idx="0">
                  <c:v>1.7</c:v>
                </c:pt>
                <c:pt idx="1">
                  <c:v>1.7</c:v>
                </c:pt>
                <c:pt idx="2">
                  <c:v>1.7</c:v>
                </c:pt>
                <c:pt idx="3">
                  <c:v>1.7</c:v>
                </c:pt>
                <c:pt idx="4">
                  <c:v>1.7</c:v>
                </c:pt>
                <c:pt idx="5">
                  <c:v>1.7</c:v>
                </c:pt>
                <c:pt idx="6">
                  <c:v>1.7</c:v>
                </c:pt>
                <c:pt idx="7">
                  <c:v>1.7</c:v>
                </c:pt>
                <c:pt idx="8">
                  <c:v>1.7</c:v>
                </c:pt>
                <c:pt idx="9">
                  <c:v>1.7</c:v>
                </c:pt>
                <c:pt idx="10">
                  <c:v>1.7</c:v>
                </c:pt>
                <c:pt idx="11">
                  <c:v>1.7</c:v>
                </c:pt>
              </c:numCache>
            </c:numRef>
          </c:val>
          <c:smooth val="0"/>
        </c:ser>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val="1"/>
        <c:axId val="2094734554"/>
        <c:axId val="2094734552"/>
        <c:axId val="2094734556"/>
      </c:line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64748B"/>
                </a:solidFill>
                <a:latin typeface="Arial"/>
              </a:defRPr>
            </a:pPr>
            <a:endParaRPr lang="en-US"/>
          </a:p>
        </c:txPr>
        <c:crossAx val="2094734552"/>
        <c:crosses val="autoZero"/>
        <c:auto val="1"/>
        <c:lblAlgn val="ctr"/>
        <c:noMultiLvlLbl val="1"/>
      </c:catAx>
      <c:valAx>
        <c:axId val="2094734552"/>
        <c:scaling>
          <c:orientation val="minMax"/>
        </c:scaling>
        <c:delete val="0"/>
        <c:axPos val="l"/>
        <c:majorGridlines>
          <c:spPr>
            <a:ln w="6350" cap="flat">
              <a:solidFill>
                <a:srgbClr val="E2E8F0"/>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200" b="0" i="0" u="none" strike="noStrike">
                <a:solidFill>
                  <a:srgbClr val="64748B"/>
                </a:solidFill>
                <a:latin typeface="Arial"/>
              </a:defRPr>
            </a:pPr>
            <a:endParaRPr lang="en-US"/>
          </a:p>
        </c:txPr>
        <c:crossAx val="2094734554"/>
        <c:crosses val="autoZero"/>
        <c:crossBetween val="between"/>
      </c:valAx>
      <c:spPr>
        <a:noFill/>
        <a:ln>
          <a:noFill/>
        </a:ln>
        <a:effectLst/>
      </c:spPr>
    </c:plotArea>
    <c:legend>
      <c:legendPos val="b"/>
      <c:overlay val="0"/>
      <c:txPr>
        <a:bodyPr/>
        <a:lstStyle/>
        <a:p>
          <a:pPr>
            <a:defRPr sz="950">      </a:defRPr>
          </a:pPr>
          <a:endParaRPr lang="en-US"/>
        </a:p>
      </c:txPr>
    </c:legend>
    <c:plotVisOnly val="1"/>
    <c:dispBlanksAs val="span"/>
  </c:chart>
  <c:spPr>
    <a:solidFill>
      <a:srgbClr val="FFFFFF"/>
    </a:solidFill>
    <a:ln>
      <a:noFill/>
    </a:ln>
    <a:effectLst/>
  </c:spPr>
  <c:externalData r:id="rId1">
    <c:autoUpdate val="0"/>
  </c:externalData>
</c:chartSpace>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1 — Title. Introduce yourself and state the project scope: optimizing the shoulder replacement workflow at Ridgeview Medical Center using a Six Sigma DMAIC approach. Remind the audience this addresses Competency 3232.3.2.</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10 — Future-State VSM. Walk through how the pre-hospitalization clinic shifts the first two NVA steps out of the inpatient encounter entirely. The bar chart makes the LOS improvement tangible. Emphasize that these projections are grounded in national benchmark data.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11 — Implementation Plan (A3b). Walk through each of the three sub-requirements: expected outcome (A3b-i), one task (A3b-ii), and documentation process referencing the baseline (A3b-iii). The $3.97M projected savings figure is derived from 320 annual cases × $12,400 average NVA cost — be prepared to defend this calculation.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12 — Control Plan (A4a). The rubric specifically asks what stakeholders will monitor in the implementation of the proposed solution. Walk through each row and note the trigger thresholds — these are what separate a monitoring system from passive observation.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13 — SPC Chart (A4b). Walk through the chart left to right. Weeks 1–9 show common-cause variation within control limits — no action needed. Week 10 is a special cause (above UCL) — this triggers a root-cause review. This is the practical meaning of SPC: the chart tells you when to intervene and when to leave the process alone.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14 — DMAIC Summary Dashboard. This is your synthesis slide. Walk through each phase column briefly, then land on the KPIs. The −57% LOS reduction is the headline achievement. Tie it back to the problem statement from Slide 2 to close the loop for the audience.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15 — References. All 8 sources cited in APA 7 format with DOIs where available. Each reference maps to at least one specific in-presentation citation. Evaluators check that in-text citations match the reference list.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2 — Project Charter (A1a). Walk through the problem statement, scope boundaries, timeframe, and stakeholders. Emphasize that the scope deliberately excludes the surgical procedure — per the case study, the team's goal is to eliminate administrative waste, not alter surgeon technique.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3 — CTQs and Variables (A1b, A1c). The three CTQs are derived directly from the Voice of the Customer. Connect each CTQ to patient-level evidence. The variable framework sets up the measurement system on the next slide.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4 — Three defects (A1d). These three defects must be carried consistently through every subsequent DMAIC slide. D1 = intake overflow, D2 = unstable HIS, D3 = unstructured assessment/discharge. Each defect label is cited with supporting evidence from the case literature.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5 — Quantitative measurements (A1e) and process capability (A1f). Walk the audience through each defect's metric. The Cpk calculation for D3: (2.5 − 5.8) / (3 × 1.4) = −0.79. All three processes are not capable; this justifies the subsequent Improve phase.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6 — Current-State Value Stream Map. Walk through each process step left to right. Highlight that 95.2% of elapsed time is NVA. The VSM visually makes the case for why intervention is urgent — the surgery itself is only 3 hours in a 5.8-day stay.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7 — Cause-Effect Table (A2a). This is the analytical core of the Analyze phase. For each defect, present the root causes in all four categories. Reference Tosanloo et al. (2019) when discussing D3 people-related causes — clinical/administrative communication failures are empirically validated in the literature.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8 — VA vs. NVA (A2b). Emphasize that the justification is what earns points on the rubric — not just the label. The surgery is VA and deliberately out of scope. The three NVA activities directly map to D1, D2, and D3 and set up the Improve phase solutions.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9 — Three Solutions (A3a). Each solution must trace directly to its defect and root cause. The rubric requires one solution per defect — do not propose multiple alternatives. The Pre-Hospitalization Clinic is the anchor solution and will be developed in full detail on Slide 11.</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chart" Target="/ppt/charts/chart2.xml"/><Relationship Id="rId2" Type="http://schemas.openxmlformats.org/officeDocument/2006/relationships/slideLayout" Target="../slideLayouts/slideLayout1.xml"/><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chart" Target="/ppt/charts/chart3.xml"/><Relationship Id="rId2" Type="http://schemas.openxmlformats.org/officeDocument/2006/relationships/slideLayout" Target="../slideLayouts/slideLayout1.xml"/><Relationship Id="rId3"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slideLayout" Target="../slideLayouts/slideLayout1.xml"/><Relationship Id="rId5"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slideLayout" Target="../slideLayouts/slideLayout1.xml"/><Relationship Id="rId5"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chart" Target="/ppt/charts/chart1.xml"/><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image" Target="../media/image-8-6.png"/><Relationship Id="rId7" Type="http://schemas.openxmlformats.org/officeDocument/2006/relationships/slideLayout" Target="../slideLayouts/slideLayout1.xml"/><Relationship Id="rId8"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A2342"/>
        </a:solidFill>
      </p:bgPr>
    </p:bg>
    <p:spTree>
      <p:nvGrpSpPr>
        <p:cNvPr id="1" name=""/>
        <p:cNvGrpSpPr/>
        <p:nvPr/>
      </p:nvGrpSpPr>
      <p:grpSpPr>
        <a:xfrm>
          <a:off x="0" y="0"/>
          <a:ext cx="0" cy="0"/>
          <a:chOff x="0" y="0"/>
          <a:chExt cx="0" cy="0"/>
        </a:xfrm>
      </p:grpSpPr>
      <p:sp>
        <p:nvSpPr>
          <p:cNvPr id="2" name="Shape 0"/>
          <p:cNvSpPr/>
          <p:nvPr/>
        </p:nvSpPr>
        <p:spPr>
          <a:xfrm>
            <a:off x="0" y="0"/>
            <a:ext cx="9144000" cy="502920"/>
          </a:xfrm>
          <a:prstGeom prst="rect">
            <a:avLst/>
          </a:prstGeom>
          <a:solidFill>
            <a:srgbClr val="028090"/>
          </a:solidFill>
          <a:ln w="12700">
            <a:solidFill>
              <a:srgbClr val="028090"/>
            </a:solidFill>
            <a:prstDash val="solid"/>
          </a:ln>
        </p:spPr>
      </p:sp>
      <p:pic>
        <p:nvPicPr>
          <p:cNvPr id="3" name="Image 0" descr="preencoded.png">    </p:cNvPr>
          <p:cNvPicPr>
            <a:picLocks noChangeAspect="1"/>
          </p:cNvPicPr>
          <p:nvPr/>
        </p:nvPicPr>
        <p:blipFill>
          <a:blip r:embed="rId1"/>
          <a:stretch>
            <a:fillRect/>
          </a:stretch>
        </p:blipFill>
        <p:spPr>
          <a:xfrm>
            <a:off x="502920" y="914400"/>
            <a:ext cx="1645920" cy="1645920"/>
          </a:xfrm>
          <a:prstGeom prst="rect">
            <a:avLst/>
          </a:prstGeom>
        </p:spPr>
      </p:pic>
      <p:sp>
        <p:nvSpPr>
          <p:cNvPr id="4" name="Shape 1"/>
          <p:cNvSpPr/>
          <p:nvPr/>
        </p:nvSpPr>
        <p:spPr>
          <a:xfrm>
            <a:off x="457200" y="2743200"/>
            <a:ext cx="2011680" cy="457200"/>
          </a:xfrm>
          <a:prstGeom prst="roundRect">
            <a:avLst>
              <a:gd name="adj" fmla="val 16000"/>
            </a:avLst>
          </a:prstGeom>
          <a:solidFill>
            <a:srgbClr val="028090"/>
          </a:solidFill>
          <a:ln w="12700">
            <a:solidFill>
              <a:srgbClr val="028090"/>
            </a:solidFill>
            <a:prstDash val="solid"/>
          </a:ln>
        </p:spPr>
      </p:sp>
      <p:sp>
        <p:nvSpPr>
          <p:cNvPr id="5" name="Text 2"/>
          <p:cNvSpPr/>
          <p:nvPr/>
        </p:nvSpPr>
        <p:spPr>
          <a:xfrm>
            <a:off x="457200" y="2743200"/>
            <a:ext cx="2011680" cy="457200"/>
          </a:xfrm>
          <a:prstGeom prst="rect">
            <a:avLst/>
          </a:prstGeom>
          <a:noFill/>
          <a:ln/>
        </p:spPr>
        <p:txBody>
          <a:bodyPr wrap="square" lIns="0" tIns="0" rIns="0" bIns="0" rtlCol="0" anchor="ctr"/>
          <a:lstStyle/>
          <a:p>
            <a:pPr algn="ctr" indent="0" marL="0">
              <a:buNone/>
            </a:pPr>
            <a:r>
              <a:rPr lang="en-US" sz="1100" b="1" dirty="0">
                <a:solidFill>
                  <a:srgbClr val="FFFFFF"/>
                </a:solidFill>
              </a:rPr>
              <a:t>WGU D469 · FUN1 Task 1</a:t>
            </a:r>
            <a:endParaRPr lang="en-US" sz="1100" dirty="0"/>
          </a:p>
        </p:txBody>
      </p:sp>
      <p:sp>
        <p:nvSpPr>
          <p:cNvPr id="6" name="Shape 3"/>
          <p:cNvSpPr/>
          <p:nvPr/>
        </p:nvSpPr>
        <p:spPr>
          <a:xfrm>
            <a:off x="2743200" y="822960"/>
            <a:ext cx="0" cy="3840480"/>
          </a:xfrm>
          <a:prstGeom prst="line">
            <a:avLst/>
          </a:prstGeom>
          <a:noFill/>
          <a:ln w="19050">
            <a:solidFill>
              <a:srgbClr val="00A896"/>
            </a:solidFill>
            <a:prstDash val="solid"/>
          </a:ln>
        </p:spPr>
      </p:sp>
      <p:sp>
        <p:nvSpPr>
          <p:cNvPr id="7" name="Text 4"/>
          <p:cNvSpPr/>
          <p:nvPr/>
        </p:nvSpPr>
        <p:spPr>
          <a:xfrm>
            <a:off x="3017520" y="640080"/>
            <a:ext cx="5760720" cy="1463040"/>
          </a:xfrm>
          <a:prstGeom prst="rect">
            <a:avLst/>
          </a:prstGeom>
          <a:noFill/>
          <a:ln/>
        </p:spPr>
        <p:txBody>
          <a:bodyPr wrap="square" rtlCol="0" anchor="t"/>
          <a:lstStyle/>
          <a:p>
            <a:pPr algn="l" indent="0" marL="0">
              <a:buNone/>
            </a:pPr>
            <a:r>
              <a:rPr lang="en-US" sz="3600" b="1" dirty="0">
                <a:solidFill>
                  <a:srgbClr val="FFFFFF"/>
                </a:solidFill>
                <a:latin typeface="Cambria" pitchFamily="34" charset="0"/>
                <a:ea typeface="Cambria" pitchFamily="34" charset="-122"/>
                <a:cs typeface="Cambria" pitchFamily="34" charset="-120"/>
              </a:rPr>
              <a:t>DMAIC Process</a:t>
            </a:r>
            <a:endParaRPr lang="en-US" sz="3600" dirty="0"/>
          </a:p>
          <a:p>
            <a:pPr algn="l" indent="0" marL="0">
              <a:buNone/>
            </a:pPr>
            <a:r>
              <a:rPr lang="en-US" sz="3600" b="1" dirty="0">
                <a:solidFill>
                  <a:srgbClr val="FFFFFF"/>
                </a:solidFill>
                <a:latin typeface="Cambria" pitchFamily="34" charset="0"/>
                <a:ea typeface="Cambria" pitchFamily="34" charset="-122"/>
                <a:cs typeface="Cambria" pitchFamily="34" charset="-120"/>
              </a:rPr>
              <a:t>Improvement:</a:t>
            </a:r>
            <a:endParaRPr lang="en-US" sz="3600" dirty="0"/>
          </a:p>
        </p:txBody>
      </p:sp>
      <p:sp>
        <p:nvSpPr>
          <p:cNvPr id="8" name="Text 5"/>
          <p:cNvSpPr/>
          <p:nvPr/>
        </p:nvSpPr>
        <p:spPr>
          <a:xfrm>
            <a:off x="3017520" y="2057400"/>
            <a:ext cx="5760720" cy="914400"/>
          </a:xfrm>
          <a:prstGeom prst="rect">
            <a:avLst/>
          </a:prstGeom>
          <a:noFill/>
          <a:ln/>
        </p:spPr>
        <p:txBody>
          <a:bodyPr wrap="square" rtlCol="0" anchor="ctr"/>
          <a:lstStyle/>
          <a:p>
            <a:pPr algn="l" indent="0" marL="0">
              <a:buNone/>
            </a:pPr>
            <a:r>
              <a:rPr lang="en-US" sz="1800" i="1" dirty="0">
                <a:solidFill>
                  <a:srgbClr val="D4F1EE"/>
                </a:solidFill>
                <a:latin typeface="Calibri" pitchFamily="34" charset="0"/>
                <a:ea typeface="Calibri" pitchFamily="34" charset="-122"/>
                <a:cs typeface="Calibri" pitchFamily="34" charset="-120"/>
              </a:rPr>
              <a:t>Shoulder Replacement Workflow Optimization</a:t>
            </a:r>
            <a:endParaRPr lang="en-US" sz="1800" dirty="0"/>
          </a:p>
          <a:p>
            <a:pPr algn="l" indent="0" marL="0">
              <a:buNone/>
            </a:pPr>
            <a:r>
              <a:rPr lang="en-US" sz="1800" i="1" dirty="0">
                <a:solidFill>
                  <a:srgbClr val="D4F1EE"/>
                </a:solidFill>
                <a:latin typeface="Calibri" pitchFamily="34" charset="0"/>
                <a:ea typeface="Calibri" pitchFamily="34" charset="-122"/>
                <a:cs typeface="Calibri" pitchFamily="34" charset="-120"/>
              </a:rPr>
              <a:t>at Ridgeview Medical Center</a:t>
            </a:r>
            <a:endParaRPr lang="en-US" sz="1800" dirty="0"/>
          </a:p>
        </p:txBody>
      </p:sp>
      <p:sp>
        <p:nvSpPr>
          <p:cNvPr id="9" name="Text 6"/>
          <p:cNvSpPr/>
          <p:nvPr/>
        </p:nvSpPr>
        <p:spPr>
          <a:xfrm>
            <a:off x="3017520" y="3063240"/>
            <a:ext cx="5760720" cy="347472"/>
          </a:xfrm>
          <a:prstGeom prst="rect">
            <a:avLst/>
          </a:prstGeom>
          <a:noFill/>
          <a:ln/>
        </p:spPr>
        <p:txBody>
          <a:bodyPr wrap="square" rtlCol="0" anchor="ctr"/>
          <a:lstStyle/>
          <a:p>
            <a:pPr algn="l" indent="0" marL="0">
              <a:buNone/>
            </a:pPr>
            <a:r>
              <a:rPr lang="en-US" sz="1200" dirty="0">
                <a:solidFill>
                  <a:srgbClr val="8ECAE6"/>
                </a:solidFill>
                <a:latin typeface="Calibri" pitchFamily="34" charset="0"/>
                <a:ea typeface="Calibri" pitchFamily="34" charset="-122"/>
                <a:cs typeface="Calibri" pitchFamily="34" charset="-120"/>
              </a:rPr>
              <a:t>Prepared by: Jordan M. Castellano  |  WGU MBA Program  |  June 2026</a:t>
            </a:r>
            <a:endParaRPr lang="en-US" sz="1200" dirty="0"/>
          </a:p>
        </p:txBody>
      </p:sp>
      <p:sp>
        <p:nvSpPr>
          <p:cNvPr id="10" name="Text 7"/>
          <p:cNvSpPr/>
          <p:nvPr/>
        </p:nvSpPr>
        <p:spPr>
          <a:xfrm>
            <a:off x="3017520" y="3383280"/>
            <a:ext cx="5760720" cy="320040"/>
          </a:xfrm>
          <a:prstGeom prst="rect">
            <a:avLst/>
          </a:prstGeom>
          <a:noFill/>
          <a:ln/>
        </p:spPr>
        <p:txBody>
          <a:bodyPr wrap="square" rtlCol="0" anchor="ctr"/>
          <a:lstStyle/>
          <a:p>
            <a:pPr algn="l" indent="0" marL="0">
              <a:buNone/>
            </a:pPr>
            <a:r>
              <a:rPr lang="en-US" sz="1100" dirty="0">
                <a:solidFill>
                  <a:srgbClr val="64748B"/>
                </a:solidFill>
                <a:latin typeface="Calibri" pitchFamily="34" charset="0"/>
                <a:ea typeface="Calibri" pitchFamily="34" charset="-122"/>
                <a:cs typeface="Calibri" pitchFamily="34" charset="-120"/>
              </a:rPr>
              <a:t>Six Sigma Competency 3232.3.2 — Applies Quality Management Strategies</a:t>
            </a:r>
            <a:endParaRPr lang="en-US" sz="1100" dirty="0"/>
          </a:p>
        </p:txBody>
      </p:sp>
      <p:sp>
        <p:nvSpPr>
          <p:cNvPr id="11" name="Shape 8"/>
          <p:cNvSpPr/>
          <p:nvPr/>
        </p:nvSpPr>
        <p:spPr>
          <a:xfrm>
            <a:off x="411480" y="4434840"/>
            <a:ext cx="8321040" cy="411480"/>
          </a:xfrm>
          <a:prstGeom prst="roundRect">
            <a:avLst>
              <a:gd name="adj" fmla="val 13333"/>
            </a:avLst>
          </a:prstGeom>
          <a:solidFill>
            <a:srgbClr val="0D2D44"/>
          </a:solidFill>
          <a:ln w="12700">
            <a:solidFill>
              <a:srgbClr val="00A896"/>
            </a:solidFill>
            <a:prstDash val="solid"/>
          </a:ln>
        </p:spPr>
      </p:sp>
      <p:sp>
        <p:nvSpPr>
          <p:cNvPr id="12" name="Text 9"/>
          <p:cNvSpPr/>
          <p:nvPr/>
        </p:nvSpPr>
        <p:spPr>
          <a:xfrm>
            <a:off x="411480" y="4434840"/>
            <a:ext cx="8321040" cy="411480"/>
          </a:xfrm>
          <a:prstGeom prst="rect">
            <a:avLst/>
          </a:prstGeom>
          <a:noFill/>
          <a:ln/>
        </p:spPr>
        <p:txBody>
          <a:bodyPr wrap="square" lIns="0" tIns="0" rIns="0" bIns="0" rtlCol="0" anchor="ctr"/>
          <a:lstStyle/>
          <a:p>
            <a:pPr algn="ctr" indent="0" marL="0">
              <a:buNone/>
            </a:pPr>
            <a:r>
              <a:rPr lang="en-US" sz="950" i="1" dirty="0">
                <a:solidFill>
                  <a:srgbClr val="F59E0B"/>
                </a:solidFill>
              </a:rPr>
              <a:t>⚠  FOR ILLUSTRATION PURPOSES ONLY — All names, data, and findings are fictitious and intended solely as a learning sample (Gradevia.com)</a:t>
            </a:r>
            <a:endParaRPr lang="en-US" sz="9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4FAFB"/>
        </a:solidFill>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00A896"/>
          </a:solidFill>
          <a:ln w="12700">
            <a:solidFill>
              <a:srgbClr val="00A896"/>
            </a:solidFill>
            <a:prstDash val="solid"/>
          </a:ln>
        </p:spPr>
      </p:sp>
      <p:sp>
        <p:nvSpPr>
          <p:cNvPr id="3" name="Text 1"/>
          <p:cNvSpPr/>
          <p:nvPr/>
        </p:nvSpPr>
        <p:spPr>
          <a:xfrm>
            <a:off x="365760" y="0"/>
            <a:ext cx="8412480" cy="640080"/>
          </a:xfrm>
          <a:prstGeom prst="rect">
            <a:avLst/>
          </a:prstGeom>
          <a:noFill/>
          <a:ln/>
        </p:spPr>
        <p:txBody>
          <a:bodyPr wrap="square" rtlCol="0" anchor="ctr"/>
          <a:lstStyle/>
          <a:p>
            <a:pPr indent="0" marL="0">
              <a:buNone/>
            </a:pPr>
            <a:r>
              <a:rPr lang="en-US" sz="1800" b="1" dirty="0">
                <a:solidFill>
                  <a:srgbClr val="FFFFFF"/>
                </a:solidFill>
                <a:latin typeface="Cambria" pitchFamily="34" charset="0"/>
                <a:ea typeface="Cambria" pitchFamily="34" charset="-122"/>
                <a:cs typeface="Cambria" pitchFamily="34" charset="-120"/>
              </a:rPr>
              <a:t>IMPROVE PHASE — Future-State Value Stream Map</a:t>
            </a:r>
            <a:endParaRPr lang="en-US" sz="1800" dirty="0"/>
          </a:p>
        </p:txBody>
      </p:sp>
      <p:sp>
        <p:nvSpPr>
          <p:cNvPr id="4" name="Shape 2"/>
          <p:cNvSpPr/>
          <p:nvPr/>
        </p:nvSpPr>
        <p:spPr>
          <a:xfrm>
            <a:off x="274320" y="1280160"/>
            <a:ext cx="1234440" cy="914400"/>
          </a:xfrm>
          <a:prstGeom prst="roundRect">
            <a:avLst>
              <a:gd name="adj" fmla="val 10000"/>
            </a:avLst>
          </a:prstGeom>
          <a:solidFill>
            <a:srgbClr val="F1F5F9"/>
          </a:solidFill>
          <a:ln w="12700">
            <a:solidFill>
              <a:srgbClr val="64748B"/>
            </a:solidFill>
            <a:prstDash val="solid"/>
          </a:ln>
        </p:spPr>
      </p:sp>
      <p:sp>
        <p:nvSpPr>
          <p:cNvPr id="5" name="Text 3"/>
          <p:cNvSpPr/>
          <p:nvPr/>
        </p:nvSpPr>
        <p:spPr>
          <a:xfrm>
            <a:off x="310896" y="1316736"/>
            <a:ext cx="1161288" cy="548640"/>
          </a:xfrm>
          <a:prstGeom prst="rect">
            <a:avLst/>
          </a:prstGeom>
          <a:noFill/>
          <a:ln/>
        </p:spPr>
        <p:txBody>
          <a:bodyPr wrap="square" rtlCol="0" anchor="ctr"/>
          <a:lstStyle/>
          <a:p>
            <a:pPr algn="ctr" indent="0" marL="0">
              <a:buNone/>
            </a:pPr>
            <a:r>
              <a:rPr lang="en-US" sz="950" b="1" dirty="0">
                <a:solidFill>
                  <a:srgbClr val="64748B"/>
                </a:solidFill>
                <a:latin typeface="Calibri" pitchFamily="34" charset="0"/>
                <a:ea typeface="Calibri" pitchFamily="34" charset="-122"/>
                <a:cs typeface="Calibri" pitchFamily="34" charset="-120"/>
              </a:rPr>
              <a:t>Pre-Hospital</a:t>
            </a:r>
            <a:endParaRPr lang="en-US" sz="950" dirty="0"/>
          </a:p>
          <a:p>
            <a:pPr algn="ctr" indent="0" marL="0">
              <a:buNone/>
            </a:pPr>
            <a:r>
              <a:rPr lang="en-US" sz="950" b="1" dirty="0">
                <a:solidFill>
                  <a:srgbClr val="64748B"/>
                </a:solidFill>
                <a:latin typeface="Calibri" pitchFamily="34" charset="0"/>
                <a:ea typeface="Calibri" pitchFamily="34" charset="-122"/>
                <a:cs typeface="Calibri" pitchFamily="34" charset="-120"/>
              </a:rPr>
              <a:t>Assessment</a:t>
            </a:r>
            <a:endParaRPr lang="en-US" sz="950" dirty="0"/>
          </a:p>
          <a:p>
            <a:pPr algn="ctr" indent="0" marL="0">
              <a:buNone/>
            </a:pPr>
            <a:r>
              <a:rPr lang="en-US" sz="950" b="1" dirty="0">
                <a:solidFill>
                  <a:srgbClr val="64748B"/>
                </a:solidFill>
                <a:latin typeface="Calibri" pitchFamily="34" charset="0"/>
                <a:ea typeface="Calibri" pitchFamily="34" charset="-122"/>
                <a:cs typeface="Calibri" pitchFamily="34" charset="-120"/>
              </a:rPr>
              <a:t>Clinic</a:t>
            </a:r>
            <a:endParaRPr lang="en-US" sz="950" dirty="0"/>
          </a:p>
        </p:txBody>
      </p:sp>
      <p:sp>
        <p:nvSpPr>
          <p:cNvPr id="6" name="Text 4"/>
          <p:cNvSpPr/>
          <p:nvPr/>
        </p:nvSpPr>
        <p:spPr>
          <a:xfrm>
            <a:off x="310896" y="1874520"/>
            <a:ext cx="1161288" cy="274320"/>
          </a:xfrm>
          <a:prstGeom prst="rect">
            <a:avLst/>
          </a:prstGeom>
          <a:noFill/>
          <a:ln/>
        </p:spPr>
        <p:txBody>
          <a:bodyPr wrap="square" rtlCol="0" anchor="ctr"/>
          <a:lstStyle/>
          <a:p>
            <a:pPr algn="ctr" indent="0" marL="0">
              <a:buNone/>
            </a:pPr>
            <a:r>
              <a:rPr lang="en-US" sz="900" b="1" dirty="0">
                <a:solidFill>
                  <a:srgbClr val="64748B"/>
                </a:solidFill>
                <a:latin typeface="Calibri" pitchFamily="34" charset="0"/>
                <a:ea typeface="Calibri" pitchFamily="34" charset="-122"/>
                <a:cs typeface="Calibri" pitchFamily="34" charset="-120"/>
              </a:rPr>
              <a:t>4 hrs (outpatient)</a:t>
            </a:r>
            <a:endParaRPr lang="en-US" sz="900" dirty="0"/>
          </a:p>
        </p:txBody>
      </p:sp>
      <p:sp>
        <p:nvSpPr>
          <p:cNvPr id="7" name="Shape 5"/>
          <p:cNvSpPr/>
          <p:nvPr/>
        </p:nvSpPr>
        <p:spPr>
          <a:xfrm>
            <a:off x="1508760" y="1737360"/>
            <a:ext cx="237744" cy="0"/>
          </a:xfrm>
          <a:prstGeom prst="line">
            <a:avLst/>
          </a:prstGeom>
          <a:noFill/>
          <a:ln w="19050">
            <a:solidFill>
              <a:srgbClr val="059669"/>
            </a:solidFill>
            <a:prstDash val="solid"/>
          </a:ln>
        </p:spPr>
      </p:sp>
      <p:sp>
        <p:nvSpPr>
          <p:cNvPr id="8" name="Text 6"/>
          <p:cNvSpPr/>
          <p:nvPr/>
        </p:nvSpPr>
        <p:spPr>
          <a:xfrm>
            <a:off x="1581912" y="1609344"/>
            <a:ext cx="201168" cy="256032"/>
          </a:xfrm>
          <a:prstGeom prst="rect">
            <a:avLst/>
          </a:prstGeom>
          <a:noFill/>
          <a:ln/>
        </p:spPr>
        <p:txBody>
          <a:bodyPr wrap="square" rtlCol="0" anchor="ctr"/>
          <a:lstStyle/>
          <a:p>
            <a:pPr indent="0" marL="0">
              <a:buNone/>
            </a:pPr>
            <a:r>
              <a:rPr lang="en-US" sz="1100" dirty="0">
                <a:solidFill>
                  <a:srgbClr val="059669"/>
                </a:solidFill>
              </a:rPr>
              <a:t>▶</a:t>
            </a:r>
            <a:endParaRPr lang="en-US" sz="1100" dirty="0"/>
          </a:p>
        </p:txBody>
      </p:sp>
      <p:sp>
        <p:nvSpPr>
          <p:cNvPr id="9" name="Shape 7"/>
          <p:cNvSpPr/>
          <p:nvPr/>
        </p:nvSpPr>
        <p:spPr>
          <a:xfrm>
            <a:off x="1746504" y="1280160"/>
            <a:ext cx="1234440" cy="914400"/>
          </a:xfrm>
          <a:prstGeom prst="roundRect">
            <a:avLst>
              <a:gd name="adj" fmla="val 10000"/>
            </a:avLst>
          </a:prstGeom>
          <a:solidFill>
            <a:srgbClr val="D1FAE5"/>
          </a:solidFill>
          <a:ln w="12700">
            <a:solidFill>
              <a:srgbClr val="059669"/>
            </a:solidFill>
            <a:prstDash val="solid"/>
          </a:ln>
        </p:spPr>
      </p:sp>
      <p:sp>
        <p:nvSpPr>
          <p:cNvPr id="10" name="Text 8"/>
          <p:cNvSpPr/>
          <p:nvPr/>
        </p:nvSpPr>
        <p:spPr>
          <a:xfrm>
            <a:off x="1783080" y="1316736"/>
            <a:ext cx="1161288" cy="548640"/>
          </a:xfrm>
          <a:prstGeom prst="rect">
            <a:avLst/>
          </a:prstGeom>
          <a:noFill/>
          <a:ln/>
        </p:spPr>
        <p:txBody>
          <a:bodyPr wrap="square" rtlCol="0" anchor="ctr"/>
          <a:lstStyle/>
          <a:p>
            <a:pPr algn="ctr" indent="0" marL="0">
              <a:buNone/>
            </a:pPr>
            <a:r>
              <a:rPr lang="en-US" sz="950" b="1" dirty="0">
                <a:solidFill>
                  <a:srgbClr val="059669"/>
                </a:solidFill>
                <a:latin typeface="Calibri" pitchFamily="34" charset="0"/>
                <a:ea typeface="Calibri" pitchFamily="34" charset="-122"/>
                <a:cs typeface="Calibri" pitchFamily="34" charset="-120"/>
              </a:rPr>
              <a:t>Arrival &amp;</a:t>
            </a:r>
            <a:endParaRPr lang="en-US" sz="950" dirty="0"/>
          </a:p>
          <a:p>
            <a:pPr algn="ctr" indent="0" marL="0">
              <a:buNone/>
            </a:pPr>
            <a:r>
              <a:rPr lang="en-US" sz="950" b="1" dirty="0">
                <a:solidFill>
                  <a:srgbClr val="059669"/>
                </a:solidFill>
                <a:latin typeface="Calibri" pitchFamily="34" charset="0"/>
                <a:ea typeface="Calibri" pitchFamily="34" charset="-122"/>
                <a:cs typeface="Calibri" pitchFamily="34" charset="-120"/>
              </a:rPr>
              <a:t>Direct Bed</a:t>
            </a:r>
            <a:endParaRPr lang="en-US" sz="950" dirty="0"/>
          </a:p>
          <a:p>
            <a:pPr algn="ctr" indent="0" marL="0">
              <a:buNone/>
            </a:pPr>
            <a:r>
              <a:rPr lang="en-US" sz="950" b="1" dirty="0">
                <a:solidFill>
                  <a:srgbClr val="059669"/>
                </a:solidFill>
                <a:latin typeface="Calibri" pitchFamily="34" charset="0"/>
                <a:ea typeface="Calibri" pitchFamily="34" charset="-122"/>
                <a:cs typeface="Calibri" pitchFamily="34" charset="-120"/>
              </a:rPr>
              <a:t>Assignment</a:t>
            </a:r>
            <a:endParaRPr lang="en-US" sz="950" dirty="0"/>
          </a:p>
        </p:txBody>
      </p:sp>
      <p:sp>
        <p:nvSpPr>
          <p:cNvPr id="11" name="Text 9"/>
          <p:cNvSpPr/>
          <p:nvPr/>
        </p:nvSpPr>
        <p:spPr>
          <a:xfrm>
            <a:off x="1783080" y="1874520"/>
            <a:ext cx="1161288" cy="274320"/>
          </a:xfrm>
          <a:prstGeom prst="rect">
            <a:avLst/>
          </a:prstGeom>
          <a:noFill/>
          <a:ln/>
        </p:spPr>
        <p:txBody>
          <a:bodyPr wrap="square" rtlCol="0" anchor="ctr"/>
          <a:lstStyle/>
          <a:p>
            <a:pPr algn="ctr" indent="0" marL="0">
              <a:buNone/>
            </a:pPr>
            <a:r>
              <a:rPr lang="en-US" sz="900" b="1" dirty="0">
                <a:solidFill>
                  <a:srgbClr val="059669"/>
                </a:solidFill>
                <a:latin typeface="Calibri" pitchFamily="34" charset="0"/>
                <a:ea typeface="Calibri" pitchFamily="34" charset="-122"/>
                <a:cs typeface="Calibri" pitchFamily="34" charset="-120"/>
              </a:rPr>
              <a:t>≤30 min</a:t>
            </a:r>
            <a:endParaRPr lang="en-US" sz="900" dirty="0"/>
          </a:p>
        </p:txBody>
      </p:sp>
      <p:sp>
        <p:nvSpPr>
          <p:cNvPr id="12" name="Shape 10"/>
          <p:cNvSpPr/>
          <p:nvPr/>
        </p:nvSpPr>
        <p:spPr>
          <a:xfrm>
            <a:off x="2980944" y="1737360"/>
            <a:ext cx="237744" cy="0"/>
          </a:xfrm>
          <a:prstGeom prst="line">
            <a:avLst/>
          </a:prstGeom>
          <a:noFill/>
          <a:ln w="19050">
            <a:solidFill>
              <a:srgbClr val="059669"/>
            </a:solidFill>
            <a:prstDash val="solid"/>
          </a:ln>
        </p:spPr>
      </p:sp>
      <p:sp>
        <p:nvSpPr>
          <p:cNvPr id="13" name="Text 11"/>
          <p:cNvSpPr/>
          <p:nvPr/>
        </p:nvSpPr>
        <p:spPr>
          <a:xfrm>
            <a:off x="3054096" y="1609344"/>
            <a:ext cx="201168" cy="256032"/>
          </a:xfrm>
          <a:prstGeom prst="rect">
            <a:avLst/>
          </a:prstGeom>
          <a:noFill/>
          <a:ln/>
        </p:spPr>
        <p:txBody>
          <a:bodyPr wrap="square" rtlCol="0" anchor="ctr"/>
          <a:lstStyle/>
          <a:p>
            <a:pPr indent="0" marL="0">
              <a:buNone/>
            </a:pPr>
            <a:r>
              <a:rPr lang="en-US" sz="1100" dirty="0">
                <a:solidFill>
                  <a:srgbClr val="059669"/>
                </a:solidFill>
              </a:rPr>
              <a:t>▶</a:t>
            </a:r>
            <a:endParaRPr lang="en-US" sz="1100" dirty="0"/>
          </a:p>
        </p:txBody>
      </p:sp>
      <p:sp>
        <p:nvSpPr>
          <p:cNvPr id="14" name="Shape 12"/>
          <p:cNvSpPr/>
          <p:nvPr/>
        </p:nvSpPr>
        <p:spPr>
          <a:xfrm>
            <a:off x="3218688" y="1280160"/>
            <a:ext cx="1234440" cy="914400"/>
          </a:xfrm>
          <a:prstGeom prst="roundRect">
            <a:avLst>
              <a:gd name="adj" fmla="val 10000"/>
            </a:avLst>
          </a:prstGeom>
          <a:solidFill>
            <a:srgbClr val="D1FAE5"/>
          </a:solidFill>
          <a:ln w="12700">
            <a:solidFill>
              <a:srgbClr val="059669"/>
            </a:solidFill>
            <a:prstDash val="solid"/>
          </a:ln>
        </p:spPr>
      </p:sp>
      <p:sp>
        <p:nvSpPr>
          <p:cNvPr id="15" name="Text 13"/>
          <p:cNvSpPr/>
          <p:nvPr/>
        </p:nvSpPr>
        <p:spPr>
          <a:xfrm>
            <a:off x="3255264" y="1316736"/>
            <a:ext cx="1161288" cy="548640"/>
          </a:xfrm>
          <a:prstGeom prst="rect">
            <a:avLst/>
          </a:prstGeom>
          <a:noFill/>
          <a:ln/>
        </p:spPr>
        <p:txBody>
          <a:bodyPr wrap="square" rtlCol="0" anchor="ctr"/>
          <a:lstStyle/>
          <a:p>
            <a:pPr algn="ctr" indent="0" marL="0">
              <a:buNone/>
            </a:pPr>
            <a:r>
              <a:rPr lang="en-US" sz="950" b="1" dirty="0">
                <a:solidFill>
                  <a:srgbClr val="059669"/>
                </a:solidFill>
                <a:latin typeface="Calibri" pitchFamily="34" charset="0"/>
                <a:ea typeface="Calibri" pitchFamily="34" charset="-122"/>
                <a:cs typeface="Calibri" pitchFamily="34" charset="-120"/>
              </a:rPr>
              <a:t>Surgery</a:t>
            </a:r>
            <a:endParaRPr lang="en-US" sz="950" dirty="0"/>
          </a:p>
          <a:p>
            <a:pPr algn="ctr" indent="0" marL="0">
              <a:buNone/>
            </a:pPr>
            <a:r>
              <a:rPr lang="en-US" sz="950" b="1" dirty="0">
                <a:solidFill>
                  <a:srgbClr val="059669"/>
                </a:solidFill>
                <a:latin typeface="Calibri" pitchFamily="34" charset="0"/>
                <a:ea typeface="Calibri" pitchFamily="34" charset="-122"/>
                <a:cs typeface="Calibri" pitchFamily="34" charset="-120"/>
              </a:rPr>
              <a:t>Prep</a:t>
            </a:r>
            <a:endParaRPr lang="en-US" sz="950" dirty="0"/>
          </a:p>
        </p:txBody>
      </p:sp>
      <p:sp>
        <p:nvSpPr>
          <p:cNvPr id="16" name="Text 14"/>
          <p:cNvSpPr/>
          <p:nvPr/>
        </p:nvSpPr>
        <p:spPr>
          <a:xfrm>
            <a:off x="3255264" y="1874520"/>
            <a:ext cx="1161288" cy="274320"/>
          </a:xfrm>
          <a:prstGeom prst="rect">
            <a:avLst/>
          </a:prstGeom>
          <a:noFill/>
          <a:ln/>
        </p:spPr>
        <p:txBody>
          <a:bodyPr wrap="square" rtlCol="0" anchor="ctr"/>
          <a:lstStyle/>
          <a:p>
            <a:pPr algn="ctr" indent="0" marL="0">
              <a:buNone/>
            </a:pPr>
            <a:r>
              <a:rPr lang="en-US" sz="900" b="1" dirty="0">
                <a:solidFill>
                  <a:srgbClr val="059669"/>
                </a:solidFill>
                <a:latin typeface="Calibri" pitchFamily="34" charset="0"/>
                <a:ea typeface="Calibri" pitchFamily="34" charset="-122"/>
                <a:cs typeface="Calibri" pitchFamily="34" charset="-120"/>
              </a:rPr>
              <a:t>4 hrs</a:t>
            </a:r>
            <a:endParaRPr lang="en-US" sz="900" dirty="0"/>
          </a:p>
        </p:txBody>
      </p:sp>
      <p:sp>
        <p:nvSpPr>
          <p:cNvPr id="17" name="Shape 15"/>
          <p:cNvSpPr/>
          <p:nvPr/>
        </p:nvSpPr>
        <p:spPr>
          <a:xfrm>
            <a:off x="4453128" y="1737360"/>
            <a:ext cx="237744" cy="0"/>
          </a:xfrm>
          <a:prstGeom prst="line">
            <a:avLst/>
          </a:prstGeom>
          <a:noFill/>
          <a:ln w="19050">
            <a:solidFill>
              <a:srgbClr val="059669"/>
            </a:solidFill>
            <a:prstDash val="solid"/>
          </a:ln>
        </p:spPr>
      </p:sp>
      <p:sp>
        <p:nvSpPr>
          <p:cNvPr id="18" name="Text 16"/>
          <p:cNvSpPr/>
          <p:nvPr/>
        </p:nvSpPr>
        <p:spPr>
          <a:xfrm>
            <a:off x="4526280" y="1609344"/>
            <a:ext cx="201168" cy="256032"/>
          </a:xfrm>
          <a:prstGeom prst="rect">
            <a:avLst/>
          </a:prstGeom>
          <a:noFill/>
          <a:ln/>
        </p:spPr>
        <p:txBody>
          <a:bodyPr wrap="square" rtlCol="0" anchor="ctr"/>
          <a:lstStyle/>
          <a:p>
            <a:pPr indent="0" marL="0">
              <a:buNone/>
            </a:pPr>
            <a:r>
              <a:rPr lang="en-US" sz="1100" dirty="0">
                <a:solidFill>
                  <a:srgbClr val="059669"/>
                </a:solidFill>
              </a:rPr>
              <a:t>▶</a:t>
            </a:r>
            <a:endParaRPr lang="en-US" sz="1100" dirty="0"/>
          </a:p>
        </p:txBody>
      </p:sp>
      <p:sp>
        <p:nvSpPr>
          <p:cNvPr id="19" name="Shape 17"/>
          <p:cNvSpPr/>
          <p:nvPr/>
        </p:nvSpPr>
        <p:spPr>
          <a:xfrm>
            <a:off x="4690872" y="1280160"/>
            <a:ext cx="1234440" cy="914400"/>
          </a:xfrm>
          <a:prstGeom prst="roundRect">
            <a:avLst>
              <a:gd name="adj" fmla="val 10000"/>
            </a:avLst>
          </a:prstGeom>
          <a:solidFill>
            <a:srgbClr val="D1FAE5"/>
          </a:solidFill>
          <a:ln w="12700">
            <a:solidFill>
              <a:srgbClr val="059669"/>
            </a:solidFill>
            <a:prstDash val="solid"/>
          </a:ln>
        </p:spPr>
      </p:sp>
      <p:sp>
        <p:nvSpPr>
          <p:cNvPr id="20" name="Text 18"/>
          <p:cNvSpPr/>
          <p:nvPr/>
        </p:nvSpPr>
        <p:spPr>
          <a:xfrm>
            <a:off x="4727448" y="1316736"/>
            <a:ext cx="1161288" cy="548640"/>
          </a:xfrm>
          <a:prstGeom prst="rect">
            <a:avLst/>
          </a:prstGeom>
          <a:noFill/>
          <a:ln/>
        </p:spPr>
        <p:txBody>
          <a:bodyPr wrap="square" rtlCol="0" anchor="ctr"/>
          <a:lstStyle/>
          <a:p>
            <a:pPr algn="ctr" indent="0" marL="0">
              <a:buNone/>
            </a:pPr>
            <a:r>
              <a:rPr lang="en-US" sz="950" b="1" dirty="0">
                <a:solidFill>
                  <a:srgbClr val="059669"/>
                </a:solidFill>
                <a:latin typeface="Calibri" pitchFamily="34" charset="0"/>
                <a:ea typeface="Calibri" pitchFamily="34" charset="-122"/>
                <a:cs typeface="Calibri" pitchFamily="34" charset="-120"/>
              </a:rPr>
              <a:t>Shoulder</a:t>
            </a:r>
            <a:endParaRPr lang="en-US" sz="950" dirty="0"/>
          </a:p>
          <a:p>
            <a:pPr algn="ctr" indent="0" marL="0">
              <a:buNone/>
            </a:pPr>
            <a:r>
              <a:rPr lang="en-US" sz="950" b="1" dirty="0">
                <a:solidFill>
                  <a:srgbClr val="059669"/>
                </a:solidFill>
                <a:latin typeface="Calibri" pitchFamily="34" charset="0"/>
                <a:ea typeface="Calibri" pitchFamily="34" charset="-122"/>
                <a:cs typeface="Calibri" pitchFamily="34" charset="-120"/>
              </a:rPr>
              <a:t>Replacement</a:t>
            </a:r>
            <a:endParaRPr lang="en-US" sz="950" dirty="0"/>
          </a:p>
        </p:txBody>
      </p:sp>
      <p:sp>
        <p:nvSpPr>
          <p:cNvPr id="21" name="Text 19"/>
          <p:cNvSpPr/>
          <p:nvPr/>
        </p:nvSpPr>
        <p:spPr>
          <a:xfrm>
            <a:off x="4727448" y="1874520"/>
            <a:ext cx="1161288" cy="274320"/>
          </a:xfrm>
          <a:prstGeom prst="rect">
            <a:avLst/>
          </a:prstGeom>
          <a:noFill/>
          <a:ln/>
        </p:spPr>
        <p:txBody>
          <a:bodyPr wrap="square" rtlCol="0" anchor="ctr"/>
          <a:lstStyle/>
          <a:p>
            <a:pPr algn="ctr" indent="0" marL="0">
              <a:buNone/>
            </a:pPr>
            <a:r>
              <a:rPr lang="en-US" sz="900" b="1" dirty="0">
                <a:solidFill>
                  <a:srgbClr val="059669"/>
                </a:solidFill>
                <a:latin typeface="Calibri" pitchFamily="34" charset="0"/>
                <a:ea typeface="Calibri" pitchFamily="34" charset="-122"/>
                <a:cs typeface="Calibri" pitchFamily="34" charset="-120"/>
              </a:rPr>
              <a:t>3 hrs VA</a:t>
            </a:r>
            <a:endParaRPr lang="en-US" sz="900" dirty="0"/>
          </a:p>
        </p:txBody>
      </p:sp>
      <p:sp>
        <p:nvSpPr>
          <p:cNvPr id="22" name="Shape 20"/>
          <p:cNvSpPr/>
          <p:nvPr/>
        </p:nvSpPr>
        <p:spPr>
          <a:xfrm>
            <a:off x="5925312" y="1737360"/>
            <a:ext cx="237744" cy="0"/>
          </a:xfrm>
          <a:prstGeom prst="line">
            <a:avLst/>
          </a:prstGeom>
          <a:noFill/>
          <a:ln w="19050">
            <a:solidFill>
              <a:srgbClr val="059669"/>
            </a:solidFill>
            <a:prstDash val="solid"/>
          </a:ln>
        </p:spPr>
      </p:sp>
      <p:sp>
        <p:nvSpPr>
          <p:cNvPr id="23" name="Text 21"/>
          <p:cNvSpPr/>
          <p:nvPr/>
        </p:nvSpPr>
        <p:spPr>
          <a:xfrm>
            <a:off x="5998464" y="1609344"/>
            <a:ext cx="201168" cy="256032"/>
          </a:xfrm>
          <a:prstGeom prst="rect">
            <a:avLst/>
          </a:prstGeom>
          <a:noFill/>
          <a:ln/>
        </p:spPr>
        <p:txBody>
          <a:bodyPr wrap="square" rtlCol="0" anchor="ctr"/>
          <a:lstStyle/>
          <a:p>
            <a:pPr indent="0" marL="0">
              <a:buNone/>
            </a:pPr>
            <a:r>
              <a:rPr lang="en-US" sz="1100" dirty="0">
                <a:solidFill>
                  <a:srgbClr val="059669"/>
                </a:solidFill>
              </a:rPr>
              <a:t>▶</a:t>
            </a:r>
            <a:endParaRPr lang="en-US" sz="1100" dirty="0"/>
          </a:p>
        </p:txBody>
      </p:sp>
      <p:sp>
        <p:nvSpPr>
          <p:cNvPr id="24" name="Shape 22"/>
          <p:cNvSpPr/>
          <p:nvPr/>
        </p:nvSpPr>
        <p:spPr>
          <a:xfrm>
            <a:off x="6163056" y="1280160"/>
            <a:ext cx="1234440" cy="914400"/>
          </a:xfrm>
          <a:prstGeom prst="roundRect">
            <a:avLst>
              <a:gd name="adj" fmla="val 10000"/>
            </a:avLst>
          </a:prstGeom>
          <a:solidFill>
            <a:srgbClr val="D1FAE5"/>
          </a:solidFill>
          <a:ln w="12700">
            <a:solidFill>
              <a:srgbClr val="059669"/>
            </a:solidFill>
            <a:prstDash val="solid"/>
          </a:ln>
        </p:spPr>
      </p:sp>
      <p:sp>
        <p:nvSpPr>
          <p:cNvPr id="25" name="Text 23"/>
          <p:cNvSpPr/>
          <p:nvPr/>
        </p:nvSpPr>
        <p:spPr>
          <a:xfrm>
            <a:off x="6199632" y="1316736"/>
            <a:ext cx="1161288" cy="548640"/>
          </a:xfrm>
          <a:prstGeom prst="rect">
            <a:avLst/>
          </a:prstGeom>
          <a:noFill/>
          <a:ln/>
        </p:spPr>
        <p:txBody>
          <a:bodyPr wrap="square" rtlCol="0" anchor="ctr"/>
          <a:lstStyle/>
          <a:p>
            <a:pPr algn="ctr" indent="0" marL="0">
              <a:buNone/>
            </a:pPr>
            <a:r>
              <a:rPr lang="en-US" sz="950" b="1" dirty="0">
                <a:solidFill>
                  <a:srgbClr val="059669"/>
                </a:solidFill>
                <a:latin typeface="Calibri" pitchFamily="34" charset="0"/>
                <a:ea typeface="Calibri" pitchFamily="34" charset="-122"/>
                <a:cs typeface="Calibri" pitchFamily="34" charset="-120"/>
              </a:rPr>
              <a:t>Recovery +</a:t>
            </a:r>
            <a:endParaRPr lang="en-US" sz="950" dirty="0"/>
          </a:p>
          <a:p>
            <a:pPr algn="ctr" indent="0" marL="0">
              <a:buNone/>
            </a:pPr>
            <a:r>
              <a:rPr lang="en-US" sz="950" b="1" dirty="0">
                <a:solidFill>
                  <a:srgbClr val="059669"/>
                </a:solidFill>
                <a:latin typeface="Calibri" pitchFamily="34" charset="0"/>
                <a:ea typeface="Calibri" pitchFamily="34" charset="-122"/>
                <a:cs typeface="Calibri" pitchFamily="34" charset="-120"/>
              </a:rPr>
              <a:t>Structured</a:t>
            </a:r>
            <a:endParaRPr lang="en-US" sz="950" dirty="0"/>
          </a:p>
          <a:p>
            <a:pPr algn="ctr" indent="0" marL="0">
              <a:buNone/>
            </a:pPr>
            <a:r>
              <a:rPr lang="en-US" sz="950" b="1" dirty="0">
                <a:solidFill>
                  <a:srgbClr val="059669"/>
                </a:solidFill>
                <a:latin typeface="Calibri" pitchFamily="34" charset="0"/>
                <a:ea typeface="Calibri" pitchFamily="34" charset="-122"/>
                <a:cs typeface="Calibri" pitchFamily="34" charset="-120"/>
              </a:rPr>
              <a:t>Discharge</a:t>
            </a:r>
            <a:endParaRPr lang="en-US" sz="950" dirty="0"/>
          </a:p>
        </p:txBody>
      </p:sp>
      <p:sp>
        <p:nvSpPr>
          <p:cNvPr id="26" name="Text 24"/>
          <p:cNvSpPr/>
          <p:nvPr/>
        </p:nvSpPr>
        <p:spPr>
          <a:xfrm>
            <a:off x="6199632" y="1874520"/>
            <a:ext cx="1161288" cy="274320"/>
          </a:xfrm>
          <a:prstGeom prst="rect">
            <a:avLst/>
          </a:prstGeom>
          <a:noFill/>
          <a:ln/>
        </p:spPr>
        <p:txBody>
          <a:bodyPr wrap="square" rtlCol="0" anchor="ctr"/>
          <a:lstStyle/>
          <a:p>
            <a:pPr algn="ctr" indent="0" marL="0">
              <a:buNone/>
            </a:pPr>
            <a:r>
              <a:rPr lang="en-US" sz="900" b="1" dirty="0">
                <a:solidFill>
                  <a:srgbClr val="059669"/>
                </a:solidFill>
                <a:latin typeface="Calibri" pitchFamily="34" charset="0"/>
                <a:ea typeface="Calibri" pitchFamily="34" charset="-122"/>
                <a:cs typeface="Calibri" pitchFamily="34" charset="-120"/>
              </a:rPr>
              <a:t>≤36 hrs</a:t>
            </a:r>
            <a:endParaRPr lang="en-US" sz="900" dirty="0"/>
          </a:p>
        </p:txBody>
      </p:sp>
      <p:sp>
        <p:nvSpPr>
          <p:cNvPr id="27" name="Shape 25"/>
          <p:cNvSpPr/>
          <p:nvPr/>
        </p:nvSpPr>
        <p:spPr>
          <a:xfrm>
            <a:off x="7397496" y="1737360"/>
            <a:ext cx="237744" cy="0"/>
          </a:xfrm>
          <a:prstGeom prst="line">
            <a:avLst/>
          </a:prstGeom>
          <a:noFill/>
          <a:ln w="19050">
            <a:solidFill>
              <a:srgbClr val="059669"/>
            </a:solidFill>
            <a:prstDash val="solid"/>
          </a:ln>
        </p:spPr>
      </p:sp>
      <p:sp>
        <p:nvSpPr>
          <p:cNvPr id="28" name="Text 26"/>
          <p:cNvSpPr/>
          <p:nvPr/>
        </p:nvSpPr>
        <p:spPr>
          <a:xfrm>
            <a:off x="7470648" y="1609344"/>
            <a:ext cx="201168" cy="256032"/>
          </a:xfrm>
          <a:prstGeom prst="rect">
            <a:avLst/>
          </a:prstGeom>
          <a:noFill/>
          <a:ln/>
        </p:spPr>
        <p:txBody>
          <a:bodyPr wrap="square" rtlCol="0" anchor="ctr"/>
          <a:lstStyle/>
          <a:p>
            <a:pPr indent="0" marL="0">
              <a:buNone/>
            </a:pPr>
            <a:r>
              <a:rPr lang="en-US" sz="1100" dirty="0">
                <a:solidFill>
                  <a:srgbClr val="059669"/>
                </a:solidFill>
              </a:rPr>
              <a:t>▶</a:t>
            </a:r>
            <a:endParaRPr lang="en-US" sz="1100" dirty="0"/>
          </a:p>
        </p:txBody>
      </p:sp>
      <p:sp>
        <p:nvSpPr>
          <p:cNvPr id="29" name="Shape 27"/>
          <p:cNvSpPr/>
          <p:nvPr/>
        </p:nvSpPr>
        <p:spPr>
          <a:xfrm>
            <a:off x="7635240" y="1280160"/>
            <a:ext cx="1234440" cy="914400"/>
          </a:xfrm>
          <a:prstGeom prst="roundRect">
            <a:avLst>
              <a:gd name="adj" fmla="val 10000"/>
            </a:avLst>
          </a:prstGeom>
          <a:solidFill>
            <a:srgbClr val="D1FAE5"/>
          </a:solidFill>
          <a:ln w="12700">
            <a:solidFill>
              <a:srgbClr val="059669"/>
            </a:solidFill>
            <a:prstDash val="solid"/>
          </a:ln>
        </p:spPr>
      </p:sp>
      <p:sp>
        <p:nvSpPr>
          <p:cNvPr id="30" name="Text 28"/>
          <p:cNvSpPr/>
          <p:nvPr/>
        </p:nvSpPr>
        <p:spPr>
          <a:xfrm>
            <a:off x="7671816" y="1316736"/>
            <a:ext cx="1161288" cy="548640"/>
          </a:xfrm>
          <a:prstGeom prst="rect">
            <a:avLst/>
          </a:prstGeom>
          <a:noFill/>
          <a:ln/>
        </p:spPr>
        <p:txBody>
          <a:bodyPr wrap="square" rtlCol="0" anchor="ctr"/>
          <a:lstStyle/>
          <a:p>
            <a:pPr algn="ctr" indent="0" marL="0">
              <a:buNone/>
            </a:pPr>
            <a:r>
              <a:rPr lang="en-US" sz="950" b="1" dirty="0">
                <a:solidFill>
                  <a:srgbClr val="059669"/>
                </a:solidFill>
                <a:latin typeface="Calibri" pitchFamily="34" charset="0"/>
                <a:ea typeface="Calibri" pitchFamily="34" charset="-122"/>
                <a:cs typeface="Calibri" pitchFamily="34" charset="-120"/>
              </a:rPr>
              <a:t>Discharge</a:t>
            </a:r>
            <a:endParaRPr lang="en-US" sz="950" dirty="0"/>
          </a:p>
          <a:p>
            <a:pPr algn="ctr" indent="0" marL="0">
              <a:buNone/>
            </a:pPr>
            <a:r>
              <a:rPr lang="en-US" sz="950" b="1" dirty="0">
                <a:solidFill>
                  <a:srgbClr val="059669"/>
                </a:solidFill>
                <a:latin typeface="Calibri" pitchFamily="34" charset="0"/>
                <a:ea typeface="Calibri" pitchFamily="34" charset="-122"/>
                <a:cs typeface="Calibri" pitchFamily="34" charset="-120"/>
              </a:rPr>
              <a:t>with Follow-Up</a:t>
            </a:r>
            <a:endParaRPr lang="en-US" sz="950" dirty="0"/>
          </a:p>
          <a:p>
            <a:pPr algn="ctr" indent="0" marL="0">
              <a:buNone/>
            </a:pPr>
            <a:r>
              <a:rPr lang="en-US" sz="950" b="1" dirty="0">
                <a:solidFill>
                  <a:srgbClr val="059669"/>
                </a:solidFill>
                <a:latin typeface="Calibri" pitchFamily="34" charset="0"/>
                <a:ea typeface="Calibri" pitchFamily="34" charset="-122"/>
                <a:cs typeface="Calibri" pitchFamily="34" charset="-120"/>
              </a:rPr>
              <a:t>Plan</a:t>
            </a:r>
            <a:endParaRPr lang="en-US" sz="950" dirty="0"/>
          </a:p>
        </p:txBody>
      </p:sp>
      <p:sp>
        <p:nvSpPr>
          <p:cNvPr id="31" name="Text 29"/>
          <p:cNvSpPr/>
          <p:nvPr/>
        </p:nvSpPr>
        <p:spPr>
          <a:xfrm>
            <a:off x="7671816" y="1874520"/>
            <a:ext cx="1161288" cy="274320"/>
          </a:xfrm>
          <a:prstGeom prst="rect">
            <a:avLst/>
          </a:prstGeom>
          <a:noFill/>
          <a:ln/>
        </p:spPr>
        <p:txBody>
          <a:bodyPr wrap="square" rtlCol="0" anchor="ctr"/>
          <a:lstStyle/>
          <a:p>
            <a:pPr algn="ctr" indent="0" marL="0">
              <a:buNone/>
            </a:pPr>
            <a:r>
              <a:rPr lang="en-US" sz="900" b="1" dirty="0">
                <a:solidFill>
                  <a:srgbClr val="059669"/>
                </a:solidFill>
                <a:latin typeface="Calibri" pitchFamily="34" charset="0"/>
                <a:ea typeface="Calibri" pitchFamily="34" charset="-122"/>
                <a:cs typeface="Calibri" pitchFamily="34" charset="-120"/>
              </a:rPr>
              <a:t>Day 2.0–2.5</a:t>
            </a:r>
            <a:endParaRPr lang="en-US" sz="900" dirty="0"/>
          </a:p>
        </p:txBody>
      </p:sp>
      <p:sp>
        <p:nvSpPr>
          <p:cNvPr id="32" name="Shape 30"/>
          <p:cNvSpPr/>
          <p:nvPr/>
        </p:nvSpPr>
        <p:spPr>
          <a:xfrm>
            <a:off x="274320" y="2331720"/>
            <a:ext cx="1234440" cy="0"/>
          </a:xfrm>
          <a:prstGeom prst="line">
            <a:avLst/>
          </a:prstGeom>
          <a:noFill/>
          <a:ln w="12700">
            <a:solidFill>
              <a:srgbClr val="64748B"/>
            </a:solidFill>
            <a:prstDash val="dash"/>
          </a:ln>
        </p:spPr>
      </p:sp>
      <p:sp>
        <p:nvSpPr>
          <p:cNvPr id="33" name="Text 31"/>
          <p:cNvSpPr/>
          <p:nvPr/>
        </p:nvSpPr>
        <p:spPr>
          <a:xfrm>
            <a:off x="274320" y="2377440"/>
            <a:ext cx="1280160" cy="365760"/>
          </a:xfrm>
          <a:prstGeom prst="rect">
            <a:avLst/>
          </a:prstGeom>
          <a:noFill/>
          <a:ln/>
        </p:spPr>
        <p:txBody>
          <a:bodyPr wrap="square" rtlCol="0" anchor="ctr"/>
          <a:lstStyle/>
          <a:p>
            <a:pPr algn="ctr" indent="0" marL="0">
              <a:buNone/>
            </a:pPr>
            <a:r>
              <a:rPr lang="en-US" sz="800" i="1" dirty="0">
                <a:solidFill>
                  <a:srgbClr val="64748B"/>
                </a:solidFill>
                <a:latin typeface="Calibri" pitchFamily="34" charset="0"/>
                <a:ea typeface="Calibri" pitchFamily="34" charset="-122"/>
                <a:cs typeface="Calibri" pitchFamily="34" charset="-120"/>
              </a:rPr>
              <a:t>Pre-admission</a:t>
            </a:r>
            <a:endParaRPr lang="en-US" sz="800" dirty="0"/>
          </a:p>
          <a:p>
            <a:pPr algn="ctr" indent="0" marL="0">
              <a:buNone/>
            </a:pPr>
            <a:r>
              <a:rPr lang="en-US" sz="800" i="1" dirty="0">
                <a:solidFill>
                  <a:srgbClr val="64748B"/>
                </a:solidFill>
                <a:latin typeface="Calibri" pitchFamily="34" charset="0"/>
                <a:ea typeface="Calibri" pitchFamily="34" charset="-122"/>
                <a:cs typeface="Calibri" pitchFamily="34" charset="-120"/>
              </a:rPr>
              <a:t>(not counted in LOS)</a:t>
            </a:r>
            <a:endParaRPr lang="en-US" sz="800" dirty="0"/>
          </a:p>
        </p:txBody>
      </p:sp>
      <p:sp>
        <p:nvSpPr>
          <p:cNvPr id="34" name="Text 32"/>
          <p:cNvSpPr/>
          <p:nvPr/>
        </p:nvSpPr>
        <p:spPr>
          <a:xfrm>
            <a:off x="320040" y="2834640"/>
            <a:ext cx="4206240" cy="274320"/>
          </a:xfrm>
          <a:prstGeom prst="rect">
            <a:avLst/>
          </a:prstGeom>
          <a:noFill/>
          <a:ln/>
        </p:spPr>
        <p:txBody>
          <a:bodyPr wrap="square" rtlCol="0" anchor="ctr"/>
          <a:lstStyle/>
          <a:p>
            <a:pPr indent="0" marL="0">
              <a:buNone/>
            </a:pPr>
            <a:r>
              <a:rPr lang="en-US" sz="1200" b="1" dirty="0">
                <a:solidFill>
                  <a:srgbClr val="0A2342"/>
                </a:solidFill>
                <a:latin typeface="Calibri" pitchFamily="34" charset="0"/>
                <a:ea typeface="Calibri" pitchFamily="34" charset="-122"/>
                <a:cs typeface="Calibri" pitchFamily="34" charset="-120"/>
              </a:rPr>
              <a:t>Before vs. After: LOS Reduction</a:t>
            </a:r>
            <a:endParaRPr lang="en-US" sz="1200" dirty="0"/>
          </a:p>
        </p:txBody>
      </p:sp>
      <p:graphicFrame>
        <p:nvGraphicFramePr>
          <p:cNvPr id="35" name="Chart 0" descr=""/>
          <p:cNvGraphicFramePr/>
          <p:nvPr/>
        </p:nvGraphicFramePr>
        <p:xfrm>
          <a:off x="320040" y="3108960"/>
          <a:ext cx="4206240" cy="1691640"/>
        </p:xfrm>
        <a:graphic xmlns:a="http://schemas.openxmlformats.org/drawingml/2006/main">
          <a:graphicData uri="http://schemas.openxmlformats.org/drawingml/2006/chart">
            <c:chart xmlns:c="http://schemas.openxmlformats.org/drawingml/2006/chart" r:id="rId1"/>
          </a:graphicData>
        </a:graphic>
      </p:graphicFrame>
      <p:sp>
        <p:nvSpPr>
          <p:cNvPr id="36" name="Shape 33"/>
          <p:cNvSpPr/>
          <p:nvPr/>
        </p:nvSpPr>
        <p:spPr>
          <a:xfrm>
            <a:off x="4754880" y="2834640"/>
            <a:ext cx="4114800" cy="1965960"/>
          </a:xfrm>
          <a:prstGeom prst="roundRect">
            <a:avLst>
              <a:gd name="adj" fmla="val 4651"/>
            </a:avLst>
          </a:prstGeom>
          <a:solidFill>
            <a:srgbClr val="D4F1EE"/>
          </a:solidFill>
          <a:ln w="12700">
            <a:solidFill>
              <a:srgbClr val="00A896"/>
            </a:solidFill>
            <a:prstDash val="solid"/>
          </a:ln>
        </p:spPr>
      </p:sp>
      <p:sp>
        <p:nvSpPr>
          <p:cNvPr id="37" name="Text 34"/>
          <p:cNvSpPr/>
          <p:nvPr/>
        </p:nvSpPr>
        <p:spPr>
          <a:xfrm>
            <a:off x="4937760" y="2907792"/>
            <a:ext cx="3749040" cy="292608"/>
          </a:xfrm>
          <a:prstGeom prst="rect">
            <a:avLst/>
          </a:prstGeom>
          <a:noFill/>
          <a:ln/>
        </p:spPr>
        <p:txBody>
          <a:bodyPr wrap="square" rtlCol="0" anchor="ctr"/>
          <a:lstStyle/>
          <a:p>
            <a:pPr indent="0" marL="0">
              <a:buNone/>
            </a:pPr>
            <a:r>
              <a:rPr lang="en-US" sz="1200" b="1" dirty="0">
                <a:solidFill>
                  <a:srgbClr val="0A2342"/>
                </a:solidFill>
                <a:latin typeface="Calibri" pitchFamily="34" charset="0"/>
                <a:ea typeface="Calibri" pitchFamily="34" charset="-122"/>
                <a:cs typeface="Calibri" pitchFamily="34" charset="-120"/>
              </a:rPr>
              <a:t>Future-State Improvements</a:t>
            </a:r>
            <a:endParaRPr lang="en-US" sz="1200" dirty="0"/>
          </a:p>
        </p:txBody>
      </p:sp>
      <p:sp>
        <p:nvSpPr>
          <p:cNvPr id="38" name="Text 35"/>
          <p:cNvSpPr/>
          <p:nvPr/>
        </p:nvSpPr>
        <p:spPr>
          <a:xfrm>
            <a:off x="4937760" y="3218688"/>
            <a:ext cx="3749040" cy="292608"/>
          </a:xfrm>
          <a:prstGeom prst="rect">
            <a:avLst/>
          </a:prstGeom>
          <a:noFill/>
          <a:ln/>
        </p:spPr>
        <p:txBody>
          <a:bodyPr wrap="square" rtlCol="0" anchor="ctr"/>
          <a:lstStyle/>
          <a:p>
            <a:pPr indent="0" marL="0">
              <a:buNone/>
            </a:pPr>
            <a:r>
              <a:rPr lang="en-US" sz="1050" dirty="0">
                <a:solidFill>
                  <a:srgbClr val="0A2342"/>
                </a:solidFill>
                <a:latin typeface="Calibri" pitchFamily="34" charset="0"/>
                <a:ea typeface="Calibri" pitchFamily="34" charset="-122"/>
                <a:cs typeface="Calibri" pitchFamily="34" charset="-120"/>
              </a:rPr>
              <a:t>✓  LOS: 5.8 → ≤2.5 days (−57%)</a:t>
            </a:r>
            <a:endParaRPr lang="en-US" sz="1050" dirty="0"/>
          </a:p>
        </p:txBody>
      </p:sp>
      <p:sp>
        <p:nvSpPr>
          <p:cNvPr id="39" name="Text 36"/>
          <p:cNvSpPr/>
          <p:nvPr/>
        </p:nvSpPr>
        <p:spPr>
          <a:xfrm>
            <a:off x="4937760" y="3529584"/>
            <a:ext cx="3749040" cy="292608"/>
          </a:xfrm>
          <a:prstGeom prst="rect">
            <a:avLst/>
          </a:prstGeom>
          <a:noFill/>
          <a:ln/>
        </p:spPr>
        <p:txBody>
          <a:bodyPr wrap="square" rtlCol="0" anchor="ctr"/>
          <a:lstStyle/>
          <a:p>
            <a:pPr indent="0" marL="0">
              <a:buNone/>
            </a:pPr>
            <a:r>
              <a:rPr lang="en-US" sz="1050" dirty="0">
                <a:solidFill>
                  <a:srgbClr val="0A2342"/>
                </a:solidFill>
                <a:latin typeface="Calibri" pitchFamily="34" charset="0"/>
                <a:ea typeface="Calibri" pitchFamily="34" charset="-122"/>
                <a:cs typeface="Calibri" pitchFamily="34" charset="-120"/>
              </a:rPr>
              <a:t>✓  Intake wait: 162 → ≤30 min (−81%)</a:t>
            </a:r>
            <a:endParaRPr lang="en-US" sz="1050" dirty="0"/>
          </a:p>
        </p:txBody>
      </p:sp>
      <p:sp>
        <p:nvSpPr>
          <p:cNvPr id="40" name="Text 37"/>
          <p:cNvSpPr/>
          <p:nvPr/>
        </p:nvSpPr>
        <p:spPr>
          <a:xfrm>
            <a:off x="4937760" y="3840480"/>
            <a:ext cx="3749040" cy="292608"/>
          </a:xfrm>
          <a:prstGeom prst="rect">
            <a:avLst/>
          </a:prstGeom>
          <a:noFill/>
          <a:ln/>
        </p:spPr>
        <p:txBody>
          <a:bodyPr wrap="square" rtlCol="0" anchor="ctr"/>
          <a:lstStyle/>
          <a:p>
            <a:pPr indent="0" marL="0">
              <a:buNone/>
            </a:pPr>
            <a:r>
              <a:rPr lang="en-US" sz="1050" dirty="0">
                <a:solidFill>
                  <a:srgbClr val="0A2342"/>
                </a:solidFill>
                <a:latin typeface="Calibri" pitchFamily="34" charset="0"/>
                <a:ea typeface="Calibri" pitchFamily="34" charset="-122"/>
                <a:cs typeface="Calibri" pitchFamily="34" charset="-120"/>
              </a:rPr>
              <a:t>✓  HIS downtime: 4.7 → 0 reboots/day</a:t>
            </a:r>
            <a:endParaRPr lang="en-US" sz="1050" dirty="0"/>
          </a:p>
        </p:txBody>
      </p:sp>
      <p:sp>
        <p:nvSpPr>
          <p:cNvPr id="41" name="Text 38"/>
          <p:cNvSpPr/>
          <p:nvPr/>
        </p:nvSpPr>
        <p:spPr>
          <a:xfrm>
            <a:off x="4937760" y="4151376"/>
            <a:ext cx="3749040" cy="292608"/>
          </a:xfrm>
          <a:prstGeom prst="rect">
            <a:avLst/>
          </a:prstGeom>
          <a:noFill/>
          <a:ln/>
        </p:spPr>
        <p:txBody>
          <a:bodyPr wrap="square" rtlCol="0" anchor="ctr"/>
          <a:lstStyle/>
          <a:p>
            <a:pPr indent="0" marL="0">
              <a:buNone/>
            </a:pPr>
            <a:r>
              <a:rPr lang="en-US" sz="1050" dirty="0">
                <a:solidFill>
                  <a:srgbClr val="0A2342"/>
                </a:solidFill>
                <a:latin typeface="Calibri" pitchFamily="34" charset="0"/>
                <a:ea typeface="Calibri" pitchFamily="34" charset="-122"/>
                <a:cs typeface="Calibri" pitchFamily="34" charset="-120"/>
              </a:rPr>
              <a:t>✓  VA time share: 4.8% → ~85%</a:t>
            </a:r>
            <a:endParaRPr lang="en-US" sz="1050" dirty="0"/>
          </a:p>
        </p:txBody>
      </p:sp>
      <p:sp>
        <p:nvSpPr>
          <p:cNvPr id="42" name="Text 39"/>
          <p:cNvSpPr/>
          <p:nvPr/>
        </p:nvSpPr>
        <p:spPr>
          <a:xfrm>
            <a:off x="4937760" y="4462272"/>
            <a:ext cx="3749040" cy="292608"/>
          </a:xfrm>
          <a:prstGeom prst="rect">
            <a:avLst/>
          </a:prstGeom>
          <a:noFill/>
          <a:ln/>
        </p:spPr>
        <p:txBody>
          <a:bodyPr wrap="square" rtlCol="0" anchor="ctr"/>
          <a:lstStyle/>
          <a:p>
            <a:pPr indent="0" marL="0">
              <a:buNone/>
            </a:pPr>
            <a:r>
              <a:rPr lang="en-US" sz="1050" dirty="0">
                <a:solidFill>
                  <a:srgbClr val="0A2342"/>
                </a:solidFill>
                <a:latin typeface="Calibri" pitchFamily="34" charset="0"/>
                <a:ea typeface="Calibri" pitchFamily="34" charset="-122"/>
                <a:cs typeface="Calibri" pitchFamily="34" charset="-120"/>
              </a:rPr>
              <a:t>✓  30-day readmissions projected ↓ (Kassin et al., 2012)</a:t>
            </a:r>
            <a:endParaRPr lang="en-US" sz="1050" dirty="0"/>
          </a:p>
        </p:txBody>
      </p:sp>
      <p:sp>
        <p:nvSpPr>
          <p:cNvPr id="43" name="Text 40"/>
          <p:cNvSpPr/>
          <p:nvPr/>
        </p:nvSpPr>
        <p:spPr>
          <a:xfrm>
            <a:off x="320040" y="4818888"/>
            <a:ext cx="8503920" cy="256032"/>
          </a:xfrm>
          <a:prstGeom prst="rect">
            <a:avLst/>
          </a:prstGeom>
          <a:noFill/>
          <a:ln/>
        </p:spPr>
        <p:txBody>
          <a:bodyPr wrap="square" rtlCol="0" anchor="ctr"/>
          <a:lstStyle/>
          <a:p>
            <a:pPr algn="r" indent="0" marL="0">
              <a:buNone/>
            </a:pPr>
            <a:r>
              <a:rPr lang="en-US" sz="850" i="1" dirty="0">
                <a:solidFill>
                  <a:srgbClr val="64748B"/>
                </a:solidFill>
              </a:rPr>
              <a:t>For illustration purposes only — Gradevia.com  |  All data fictitious</a:t>
            </a:r>
            <a:endParaRPr lang="en-US" sz="8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4FAFB"/>
        </a:solidFill>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0A2342"/>
          </a:solidFill>
          <a:ln w="12700">
            <a:solidFill>
              <a:srgbClr val="0A2342"/>
            </a:solidFill>
            <a:prstDash val="solid"/>
          </a:ln>
        </p:spPr>
      </p:sp>
      <p:sp>
        <p:nvSpPr>
          <p:cNvPr id="3" name="Text 1"/>
          <p:cNvSpPr/>
          <p:nvPr/>
        </p:nvSpPr>
        <p:spPr>
          <a:xfrm>
            <a:off x="365760" y="0"/>
            <a:ext cx="8412480" cy="640080"/>
          </a:xfrm>
          <a:prstGeom prst="rect">
            <a:avLst/>
          </a:prstGeom>
          <a:noFill/>
          <a:ln/>
        </p:spPr>
        <p:txBody>
          <a:bodyPr wrap="square" rtlCol="0" anchor="ctr"/>
          <a:lstStyle/>
          <a:p>
            <a:pPr indent="0" marL="0">
              <a:buNone/>
            </a:pPr>
            <a:r>
              <a:rPr lang="en-US" sz="1450" b="1" dirty="0">
                <a:solidFill>
                  <a:srgbClr val="FFFFFF"/>
                </a:solidFill>
                <a:latin typeface="Cambria" pitchFamily="34" charset="0"/>
                <a:ea typeface="Cambria" pitchFamily="34" charset="-122"/>
                <a:cs typeface="Cambria" pitchFamily="34" charset="-120"/>
              </a:rPr>
              <a:t>IMPROVE PHASE — Implementation Plan: Pre-Hospitalization Clinic  (A3b)</a:t>
            </a:r>
            <a:endParaRPr lang="en-US" sz="1450" dirty="0"/>
          </a:p>
        </p:txBody>
      </p:sp>
      <p:sp>
        <p:nvSpPr>
          <p:cNvPr id="4" name="Shape 2"/>
          <p:cNvSpPr/>
          <p:nvPr/>
        </p:nvSpPr>
        <p:spPr>
          <a:xfrm>
            <a:off x="320040" y="749808"/>
            <a:ext cx="2651760" cy="3977640"/>
          </a:xfrm>
          <a:prstGeom prst="roundRect">
            <a:avLst>
              <a:gd name="adj" fmla="val 3448"/>
            </a:avLst>
          </a:prstGeom>
          <a:solidFill>
            <a:srgbClr val="FFFFFF"/>
          </a:solidFill>
          <a:ln w="12700">
            <a:solidFill>
              <a:srgbClr val="028090"/>
            </a:solidFill>
            <a:prstDash val="solid"/>
          </a:ln>
          <a:effectLst>
            <a:outerShdw sx="100000" sy="100000" kx="0" ky="0" algn="bl" rotWithShape="0" blurRad="101600" dist="38100" dir="2700000">
              <a:srgbClr val="000000">
                <a:alpha val="12000"/>
              </a:srgbClr>
            </a:outerShdw>
          </a:effectLst>
        </p:spPr>
      </p:sp>
      <p:sp>
        <p:nvSpPr>
          <p:cNvPr id="5" name="Shape 3"/>
          <p:cNvSpPr/>
          <p:nvPr/>
        </p:nvSpPr>
        <p:spPr>
          <a:xfrm>
            <a:off x="411480" y="822960"/>
            <a:ext cx="685800" cy="256032"/>
          </a:xfrm>
          <a:prstGeom prst="roundRect">
            <a:avLst>
              <a:gd name="adj" fmla="val 21429"/>
            </a:avLst>
          </a:prstGeom>
          <a:solidFill>
            <a:srgbClr val="028090"/>
          </a:solidFill>
          <a:ln w="12700">
            <a:solidFill>
              <a:srgbClr val="028090"/>
            </a:solidFill>
            <a:prstDash val="solid"/>
          </a:ln>
        </p:spPr>
      </p:sp>
      <p:sp>
        <p:nvSpPr>
          <p:cNvPr id="6" name="Text 4"/>
          <p:cNvSpPr/>
          <p:nvPr/>
        </p:nvSpPr>
        <p:spPr>
          <a:xfrm>
            <a:off x="411480" y="822960"/>
            <a:ext cx="685800" cy="256032"/>
          </a:xfrm>
          <a:prstGeom prst="rect">
            <a:avLst/>
          </a:prstGeom>
          <a:noFill/>
          <a:ln/>
        </p:spPr>
        <p:txBody>
          <a:bodyPr wrap="square" lIns="0" tIns="0" rIns="0" bIns="0" rtlCol="0" anchor="ctr"/>
          <a:lstStyle/>
          <a:p>
            <a:pPr algn="ctr" indent="0" marL="0">
              <a:buNone/>
            </a:pPr>
            <a:r>
              <a:rPr lang="en-US" sz="950" b="1" dirty="0">
                <a:solidFill>
                  <a:srgbClr val="FFFFFF"/>
                </a:solidFill>
              </a:rPr>
              <a:t>A3b-i</a:t>
            </a:r>
            <a:endParaRPr lang="en-US" sz="950" dirty="0"/>
          </a:p>
        </p:txBody>
      </p:sp>
      <p:sp>
        <p:nvSpPr>
          <p:cNvPr id="7" name="Text 5"/>
          <p:cNvSpPr/>
          <p:nvPr/>
        </p:nvSpPr>
        <p:spPr>
          <a:xfrm>
            <a:off x="429768" y="1115568"/>
            <a:ext cx="2450592" cy="347472"/>
          </a:xfrm>
          <a:prstGeom prst="rect">
            <a:avLst/>
          </a:prstGeom>
          <a:noFill/>
          <a:ln/>
        </p:spPr>
        <p:txBody>
          <a:bodyPr wrap="square" rtlCol="0" anchor="ctr"/>
          <a:lstStyle/>
          <a:p>
            <a:pPr indent="0" marL="0">
              <a:buNone/>
            </a:pPr>
            <a:r>
              <a:rPr lang="en-US" sz="1250" b="1" dirty="0">
                <a:solidFill>
                  <a:srgbClr val="0A2342"/>
                </a:solidFill>
                <a:latin typeface="Calibri" pitchFamily="34" charset="0"/>
                <a:ea typeface="Calibri" pitchFamily="34" charset="-122"/>
                <a:cs typeface="Calibri" pitchFamily="34" charset="-120"/>
              </a:rPr>
              <a:t>Expected Outcome</a:t>
            </a:r>
            <a:endParaRPr lang="en-US" sz="1250" dirty="0"/>
          </a:p>
        </p:txBody>
      </p:sp>
      <p:sp>
        <p:nvSpPr>
          <p:cNvPr id="8" name="Text 6"/>
          <p:cNvSpPr/>
          <p:nvPr/>
        </p:nvSpPr>
        <p:spPr>
          <a:xfrm>
            <a:off x="429768" y="1481328"/>
            <a:ext cx="2450592" cy="3154680"/>
          </a:xfrm>
          <a:prstGeom prst="rect">
            <a:avLst/>
          </a:prstGeom>
          <a:noFill/>
          <a:ln/>
        </p:spPr>
        <p:txBody>
          <a:bodyPr wrap="square" rtlCol="0" anchor="t"/>
          <a:lstStyle/>
          <a:p>
            <a:pPr indent="0" marL="0">
              <a:buNone/>
            </a:pPr>
            <a:r>
              <a:rPr lang="en-US" sz="950" dirty="0">
                <a:solidFill>
                  <a:srgbClr val="1E293B"/>
                </a:solidFill>
                <a:latin typeface="Calibri" pitchFamily="34" charset="0"/>
                <a:ea typeface="Calibri" pitchFamily="34" charset="-122"/>
                <a:cs typeface="Calibri" pitchFamily="34" charset="-120"/>
              </a:rPr>
              <a:t>Reducing average LOS from 5.8 to ≤2.5 days brings Ridgeview into alignment with the NIH median benchmark (Dunn et al., 2015).</a:t>
            </a:r>
            <a:endParaRPr lang="en-US" sz="950" dirty="0"/>
          </a:p>
          <a:p>
            <a:pPr indent="0" marL="0">
              <a:buNone/>
            </a:pPr>
            <a:endParaRPr lang="en-US" sz="950" dirty="0"/>
          </a:p>
          <a:p>
            <a:pPr indent="0" marL="0">
              <a:buNone/>
            </a:pPr>
            <a:r>
              <a:rPr lang="en-US" sz="950" dirty="0">
                <a:solidFill>
                  <a:srgbClr val="1E293B"/>
                </a:solidFill>
                <a:latin typeface="Calibri" pitchFamily="34" charset="0"/>
                <a:ea typeface="Calibri" pitchFamily="34" charset="-122"/>
                <a:cs typeface="Calibri" pitchFamily="34" charset="-120"/>
              </a:rPr>
              <a:t>By shifting the 2.1-day risk assessment to outpatient pre-admission, the patient's first inpatient encounter becomes the surgical procedure itself — eliminating the largest NVA segment in the value stream.</a:t>
            </a:r>
            <a:endParaRPr lang="en-US" sz="950" dirty="0"/>
          </a:p>
          <a:p>
            <a:pPr indent="0" marL="0">
              <a:buNone/>
            </a:pPr>
            <a:endParaRPr lang="en-US" sz="950" dirty="0"/>
          </a:p>
          <a:p>
            <a:pPr indent="0" marL="0">
              <a:buNone/>
            </a:pPr>
            <a:r>
              <a:rPr lang="en-US" sz="950" dirty="0">
                <a:solidFill>
                  <a:srgbClr val="1E293B"/>
                </a:solidFill>
                <a:latin typeface="Calibri" pitchFamily="34" charset="0"/>
                <a:ea typeface="Calibri" pitchFamily="34" charset="-122"/>
                <a:cs typeface="Calibri" pitchFamily="34" charset="-120"/>
              </a:rPr>
              <a:t>Projected per-case cost savings: ~$12,400. Annual impact (320 cases): ~$3.97M in avoidable inpatient costs. Patient satisfaction scores projected to improve from 31st to ≥60th percentile within 12 months.</a:t>
            </a:r>
            <a:endParaRPr lang="en-US" sz="950" dirty="0"/>
          </a:p>
        </p:txBody>
      </p:sp>
      <p:sp>
        <p:nvSpPr>
          <p:cNvPr id="9" name="Shape 7"/>
          <p:cNvSpPr/>
          <p:nvPr/>
        </p:nvSpPr>
        <p:spPr>
          <a:xfrm>
            <a:off x="3154680" y="749808"/>
            <a:ext cx="2651760" cy="3977640"/>
          </a:xfrm>
          <a:prstGeom prst="roundRect">
            <a:avLst>
              <a:gd name="adj" fmla="val 3448"/>
            </a:avLst>
          </a:prstGeom>
          <a:solidFill>
            <a:srgbClr val="FFFFFF"/>
          </a:solidFill>
          <a:ln w="12700">
            <a:solidFill>
              <a:srgbClr val="00A896"/>
            </a:solidFill>
            <a:prstDash val="solid"/>
          </a:ln>
          <a:effectLst>
            <a:outerShdw sx="100000" sy="100000" kx="0" ky="0" algn="bl" rotWithShape="0" blurRad="101600" dist="38100" dir="2700000">
              <a:srgbClr val="000000">
                <a:alpha val="12000"/>
              </a:srgbClr>
            </a:outerShdw>
          </a:effectLst>
        </p:spPr>
      </p:sp>
      <p:sp>
        <p:nvSpPr>
          <p:cNvPr id="10" name="Shape 8"/>
          <p:cNvSpPr/>
          <p:nvPr/>
        </p:nvSpPr>
        <p:spPr>
          <a:xfrm>
            <a:off x="3246120" y="822960"/>
            <a:ext cx="685800" cy="256032"/>
          </a:xfrm>
          <a:prstGeom prst="roundRect">
            <a:avLst>
              <a:gd name="adj" fmla="val 21429"/>
            </a:avLst>
          </a:prstGeom>
          <a:solidFill>
            <a:srgbClr val="00A896"/>
          </a:solidFill>
          <a:ln w="12700">
            <a:solidFill>
              <a:srgbClr val="00A896"/>
            </a:solidFill>
            <a:prstDash val="solid"/>
          </a:ln>
        </p:spPr>
      </p:sp>
      <p:sp>
        <p:nvSpPr>
          <p:cNvPr id="11" name="Text 9"/>
          <p:cNvSpPr/>
          <p:nvPr/>
        </p:nvSpPr>
        <p:spPr>
          <a:xfrm>
            <a:off x="3246120" y="822960"/>
            <a:ext cx="685800" cy="256032"/>
          </a:xfrm>
          <a:prstGeom prst="rect">
            <a:avLst/>
          </a:prstGeom>
          <a:noFill/>
          <a:ln/>
        </p:spPr>
        <p:txBody>
          <a:bodyPr wrap="square" lIns="0" tIns="0" rIns="0" bIns="0" rtlCol="0" anchor="ctr"/>
          <a:lstStyle/>
          <a:p>
            <a:pPr algn="ctr" indent="0" marL="0">
              <a:buNone/>
            </a:pPr>
            <a:r>
              <a:rPr lang="en-US" sz="950" b="1" dirty="0">
                <a:solidFill>
                  <a:srgbClr val="FFFFFF"/>
                </a:solidFill>
              </a:rPr>
              <a:t>A3b-ii</a:t>
            </a:r>
            <a:endParaRPr lang="en-US" sz="950" dirty="0"/>
          </a:p>
        </p:txBody>
      </p:sp>
      <p:sp>
        <p:nvSpPr>
          <p:cNvPr id="12" name="Text 10"/>
          <p:cNvSpPr/>
          <p:nvPr/>
        </p:nvSpPr>
        <p:spPr>
          <a:xfrm>
            <a:off x="3264408" y="1115568"/>
            <a:ext cx="2450592" cy="347472"/>
          </a:xfrm>
          <a:prstGeom prst="rect">
            <a:avLst/>
          </a:prstGeom>
          <a:noFill/>
          <a:ln/>
        </p:spPr>
        <p:txBody>
          <a:bodyPr wrap="square" rtlCol="0" anchor="ctr"/>
          <a:lstStyle/>
          <a:p>
            <a:pPr indent="0" marL="0">
              <a:buNone/>
            </a:pPr>
            <a:r>
              <a:rPr lang="en-US" sz="1250" b="1" dirty="0">
                <a:solidFill>
                  <a:srgbClr val="0A2342"/>
                </a:solidFill>
                <a:latin typeface="Calibri" pitchFamily="34" charset="0"/>
                <a:ea typeface="Calibri" pitchFamily="34" charset="-122"/>
                <a:cs typeface="Calibri" pitchFamily="34" charset="-120"/>
              </a:rPr>
              <a:t>One Task to Perform</a:t>
            </a:r>
            <a:endParaRPr lang="en-US" sz="1250" dirty="0"/>
          </a:p>
        </p:txBody>
      </p:sp>
      <p:sp>
        <p:nvSpPr>
          <p:cNvPr id="13" name="Text 11"/>
          <p:cNvSpPr/>
          <p:nvPr/>
        </p:nvSpPr>
        <p:spPr>
          <a:xfrm>
            <a:off x="3264408" y="1481328"/>
            <a:ext cx="2450592" cy="3154680"/>
          </a:xfrm>
          <a:prstGeom prst="rect">
            <a:avLst/>
          </a:prstGeom>
          <a:noFill/>
          <a:ln/>
        </p:spPr>
        <p:txBody>
          <a:bodyPr wrap="square" rtlCol="0" anchor="t"/>
          <a:lstStyle/>
          <a:p>
            <a:pPr indent="0" marL="0">
              <a:buNone/>
            </a:pPr>
            <a:r>
              <a:rPr lang="en-US" sz="950" dirty="0">
                <a:solidFill>
                  <a:srgbClr val="1E293B"/>
                </a:solidFill>
                <a:latin typeface="Calibri" pitchFamily="34" charset="0"/>
                <a:ea typeface="Calibri" pitchFamily="34" charset="-122"/>
                <a:cs typeface="Calibri" pitchFamily="34" charset="-120"/>
              </a:rPr>
              <a:t>TASK: Establish Pre-Hospitalization Assessment Clinic at Ridgeview's outpatient orthopedic facility.</a:t>
            </a:r>
            <a:endParaRPr lang="en-US" sz="950" dirty="0"/>
          </a:p>
          <a:p>
            <a:pPr indent="0" marL="0">
              <a:buNone/>
            </a:pPr>
            <a:endParaRPr lang="en-US" sz="950" dirty="0"/>
          </a:p>
          <a:p>
            <a:pPr indent="0" marL="0">
              <a:buNone/>
            </a:pPr>
            <a:r>
              <a:rPr lang="en-US" sz="950" dirty="0">
                <a:solidFill>
                  <a:srgbClr val="1E293B"/>
                </a:solidFill>
                <a:latin typeface="Calibri" pitchFamily="34" charset="0"/>
                <a:ea typeface="Calibri" pitchFamily="34" charset="-122"/>
                <a:cs typeface="Calibri" pitchFamily="34" charset="-120"/>
              </a:rPr>
              <a:t>Clinic staffing: 1 orthopedic RN coordinator, 1 anesthesiologist (part-time), 1 administrative intake specialist.</a:t>
            </a:r>
            <a:endParaRPr lang="en-US" sz="950" dirty="0"/>
          </a:p>
          <a:p>
            <a:pPr indent="0" marL="0">
              <a:buNone/>
            </a:pPr>
            <a:endParaRPr lang="en-US" sz="950" dirty="0"/>
          </a:p>
          <a:p>
            <a:pPr indent="0" marL="0">
              <a:buNone/>
            </a:pPr>
            <a:r>
              <a:rPr lang="en-US" sz="950" dirty="0">
                <a:solidFill>
                  <a:srgbClr val="1E293B"/>
                </a:solidFill>
                <a:latin typeface="Calibri" pitchFamily="34" charset="0"/>
                <a:ea typeface="Calibri" pitchFamily="34" charset="-122"/>
                <a:cs typeface="Calibri" pitchFamily="34" charset="-120"/>
              </a:rPr>
              <a:t>Workflow: Scheduled 4-hr outpatient visit, 3–7 days pre-surgery. Includes: physical exam, lab draws, diagnostic imaging review, validated risk scoring (Bartelstein et al., 2022), patient education, digital pre-registration in BTIS/Epic.</a:t>
            </a:r>
            <a:endParaRPr lang="en-US" sz="950" dirty="0"/>
          </a:p>
          <a:p>
            <a:pPr indent="0" marL="0">
              <a:buNone/>
            </a:pPr>
            <a:endParaRPr lang="en-US" sz="950" dirty="0"/>
          </a:p>
          <a:p>
            <a:pPr indent="0" marL="0">
              <a:buNone/>
            </a:pPr>
            <a:r>
              <a:rPr lang="en-US" sz="950" dirty="0">
                <a:solidFill>
                  <a:srgbClr val="1E293B"/>
                </a:solidFill>
                <a:latin typeface="Calibri" pitchFamily="34" charset="0"/>
                <a:ea typeface="Calibri" pitchFamily="34" charset="-122"/>
                <a:cs typeface="Calibri" pitchFamily="34" charset="-120"/>
              </a:rPr>
              <a:t>Upon completion: Patient is flagged 'Cleared &amp; Pre-Registered' — triggering automatic Day-of-Surgery bed assignment.</a:t>
            </a:r>
            <a:endParaRPr lang="en-US" sz="950" dirty="0"/>
          </a:p>
        </p:txBody>
      </p:sp>
      <p:sp>
        <p:nvSpPr>
          <p:cNvPr id="14" name="Shape 12"/>
          <p:cNvSpPr/>
          <p:nvPr/>
        </p:nvSpPr>
        <p:spPr>
          <a:xfrm>
            <a:off x="5989320" y="749808"/>
            <a:ext cx="2651760" cy="3977640"/>
          </a:xfrm>
          <a:prstGeom prst="roundRect">
            <a:avLst>
              <a:gd name="adj" fmla="val 3448"/>
            </a:avLst>
          </a:prstGeom>
          <a:solidFill>
            <a:srgbClr val="FFFFFF"/>
          </a:solidFill>
          <a:ln w="12700">
            <a:solidFill>
              <a:srgbClr val="028090"/>
            </a:solidFill>
            <a:prstDash val="solid"/>
          </a:ln>
          <a:effectLst>
            <a:outerShdw sx="100000" sy="100000" kx="0" ky="0" algn="bl" rotWithShape="0" blurRad="101600" dist="38100" dir="2700000">
              <a:srgbClr val="000000">
                <a:alpha val="12000"/>
              </a:srgbClr>
            </a:outerShdw>
          </a:effectLst>
        </p:spPr>
      </p:sp>
      <p:sp>
        <p:nvSpPr>
          <p:cNvPr id="15" name="Shape 13"/>
          <p:cNvSpPr/>
          <p:nvPr/>
        </p:nvSpPr>
        <p:spPr>
          <a:xfrm>
            <a:off x="6080760" y="822960"/>
            <a:ext cx="685800" cy="256032"/>
          </a:xfrm>
          <a:prstGeom prst="roundRect">
            <a:avLst>
              <a:gd name="adj" fmla="val 21429"/>
            </a:avLst>
          </a:prstGeom>
          <a:solidFill>
            <a:srgbClr val="028090"/>
          </a:solidFill>
          <a:ln w="12700">
            <a:solidFill>
              <a:srgbClr val="028090"/>
            </a:solidFill>
            <a:prstDash val="solid"/>
          </a:ln>
        </p:spPr>
      </p:sp>
      <p:sp>
        <p:nvSpPr>
          <p:cNvPr id="16" name="Text 14"/>
          <p:cNvSpPr/>
          <p:nvPr/>
        </p:nvSpPr>
        <p:spPr>
          <a:xfrm>
            <a:off x="6080760" y="822960"/>
            <a:ext cx="685800" cy="256032"/>
          </a:xfrm>
          <a:prstGeom prst="rect">
            <a:avLst/>
          </a:prstGeom>
          <a:noFill/>
          <a:ln/>
        </p:spPr>
        <p:txBody>
          <a:bodyPr wrap="square" lIns="0" tIns="0" rIns="0" bIns="0" rtlCol="0" anchor="ctr"/>
          <a:lstStyle/>
          <a:p>
            <a:pPr algn="ctr" indent="0" marL="0">
              <a:buNone/>
            </a:pPr>
            <a:r>
              <a:rPr lang="en-US" sz="950" b="1" dirty="0">
                <a:solidFill>
                  <a:srgbClr val="FFFFFF"/>
                </a:solidFill>
              </a:rPr>
              <a:t>A3b-iii</a:t>
            </a:r>
            <a:endParaRPr lang="en-US" sz="950" dirty="0"/>
          </a:p>
        </p:txBody>
      </p:sp>
      <p:sp>
        <p:nvSpPr>
          <p:cNvPr id="17" name="Text 15"/>
          <p:cNvSpPr/>
          <p:nvPr/>
        </p:nvSpPr>
        <p:spPr>
          <a:xfrm>
            <a:off x="6099048" y="1115568"/>
            <a:ext cx="2450592" cy="347472"/>
          </a:xfrm>
          <a:prstGeom prst="rect">
            <a:avLst/>
          </a:prstGeom>
          <a:noFill/>
          <a:ln/>
        </p:spPr>
        <p:txBody>
          <a:bodyPr wrap="square" rtlCol="0" anchor="ctr"/>
          <a:lstStyle/>
          <a:p>
            <a:pPr indent="0" marL="0">
              <a:buNone/>
            </a:pPr>
            <a:r>
              <a:rPr lang="en-US" sz="1250" b="1" dirty="0">
                <a:solidFill>
                  <a:srgbClr val="0A2342"/>
                </a:solidFill>
                <a:latin typeface="Calibri" pitchFamily="34" charset="0"/>
                <a:ea typeface="Calibri" pitchFamily="34" charset="-122"/>
                <a:cs typeface="Calibri" pitchFamily="34" charset="-120"/>
              </a:rPr>
              <a:t>Documentation Process</a:t>
            </a:r>
            <a:endParaRPr lang="en-US" sz="1250" dirty="0"/>
          </a:p>
        </p:txBody>
      </p:sp>
      <p:sp>
        <p:nvSpPr>
          <p:cNvPr id="18" name="Text 16"/>
          <p:cNvSpPr/>
          <p:nvPr/>
        </p:nvSpPr>
        <p:spPr>
          <a:xfrm>
            <a:off x="6099048" y="1481328"/>
            <a:ext cx="2450592" cy="3154680"/>
          </a:xfrm>
          <a:prstGeom prst="rect">
            <a:avLst/>
          </a:prstGeom>
          <a:noFill/>
          <a:ln/>
        </p:spPr>
        <p:txBody>
          <a:bodyPr wrap="square" rtlCol="0" anchor="t"/>
          <a:lstStyle/>
          <a:p>
            <a:pPr indent="0" marL="0">
              <a:buNone/>
            </a:pPr>
            <a:r>
              <a:rPr lang="en-US" sz="950" dirty="0">
                <a:solidFill>
                  <a:srgbClr val="1E293B"/>
                </a:solidFill>
                <a:latin typeface="Calibri" pitchFamily="34" charset="0"/>
                <a:ea typeface="Calibri" pitchFamily="34" charset="-122"/>
                <a:cs typeface="Calibri" pitchFamily="34" charset="-120"/>
              </a:rPr>
              <a:t>BASELINE REFERENCE: Current state = paper-based, in-hospital, 2.1-day assessment. No standard checklist.</a:t>
            </a:r>
            <a:endParaRPr lang="en-US" sz="950" dirty="0"/>
          </a:p>
          <a:p>
            <a:pPr indent="0" marL="0">
              <a:buNone/>
            </a:pPr>
            <a:endParaRPr lang="en-US" sz="950" dirty="0"/>
          </a:p>
          <a:p>
            <a:pPr indent="0" marL="0">
              <a:buNone/>
            </a:pPr>
            <a:r>
              <a:rPr lang="en-US" sz="950" dirty="0">
                <a:solidFill>
                  <a:srgbClr val="1E293B"/>
                </a:solidFill>
                <a:latin typeface="Calibri" pitchFamily="34" charset="0"/>
                <a:ea typeface="Calibri" pitchFamily="34" charset="-122"/>
                <a:cs typeface="Calibri" pitchFamily="34" charset="-120"/>
              </a:rPr>
              <a:t>FUTURE STATE: Pre-hospitalization digital checklist within Epic EHR (post-migration). Checklist includes ≥12 mandatory fields; incomplete checklist blocks surgical scheduling.</a:t>
            </a:r>
            <a:endParaRPr lang="en-US" sz="950" dirty="0"/>
          </a:p>
          <a:p>
            <a:pPr indent="0" marL="0">
              <a:buNone/>
            </a:pPr>
            <a:endParaRPr lang="en-US" sz="950" dirty="0"/>
          </a:p>
          <a:p>
            <a:pPr indent="0" marL="0">
              <a:buNone/>
            </a:pPr>
            <a:r>
              <a:rPr lang="en-US" sz="950" dirty="0">
                <a:solidFill>
                  <a:srgbClr val="1E293B"/>
                </a:solidFill>
                <a:latin typeface="Calibri" pitchFamily="34" charset="0"/>
                <a:ea typeface="Calibri" pitchFamily="34" charset="-122"/>
                <a:cs typeface="Calibri" pitchFamily="34" charset="-120"/>
              </a:rPr>
              <a:t>Variance protocol: Any field incomplete at 48-hr pre-surgery triggers automated alert to orthopedic care coordinator. Resolution required before case proceeds.</a:t>
            </a:r>
            <a:endParaRPr lang="en-US" sz="950" dirty="0"/>
          </a:p>
          <a:p>
            <a:pPr indent="0" marL="0">
              <a:buNone/>
            </a:pPr>
            <a:endParaRPr lang="en-US" sz="950" dirty="0"/>
          </a:p>
          <a:p>
            <a:pPr indent="0" marL="0">
              <a:buNone/>
            </a:pPr>
            <a:r>
              <a:rPr lang="en-US" sz="950" dirty="0">
                <a:solidFill>
                  <a:srgbClr val="1E293B"/>
                </a:solidFill>
                <a:latin typeface="Calibri" pitchFamily="34" charset="0"/>
                <a:ea typeface="Calibri" pitchFamily="34" charset="-122"/>
                <a:cs typeface="Calibri" pitchFamily="34" charset="-120"/>
              </a:rPr>
              <a:t>Monitoring: Checklist completion rate and day-of-surgery 'ready status' tracked as control KPIs in the BTIS dashboard and reported weekly to Quality Improvement.</a:t>
            </a:r>
            <a:endParaRPr lang="en-US" sz="950" dirty="0"/>
          </a:p>
        </p:txBody>
      </p:sp>
      <p:sp>
        <p:nvSpPr>
          <p:cNvPr id="19" name="Text 17"/>
          <p:cNvSpPr/>
          <p:nvPr/>
        </p:nvSpPr>
        <p:spPr>
          <a:xfrm>
            <a:off x="320040" y="4818888"/>
            <a:ext cx="8503920" cy="256032"/>
          </a:xfrm>
          <a:prstGeom prst="rect">
            <a:avLst/>
          </a:prstGeom>
          <a:noFill/>
          <a:ln/>
        </p:spPr>
        <p:txBody>
          <a:bodyPr wrap="square" rtlCol="0" anchor="ctr"/>
          <a:lstStyle/>
          <a:p>
            <a:pPr algn="r" indent="0" marL="0">
              <a:buNone/>
            </a:pPr>
            <a:r>
              <a:rPr lang="en-US" sz="850" i="1" dirty="0">
                <a:solidFill>
                  <a:srgbClr val="64748B"/>
                </a:solidFill>
              </a:rPr>
              <a:t>For illustration purposes only — Gradevia.com  |  All data fictitious</a:t>
            </a:r>
            <a:endParaRPr lang="en-US" sz="8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4FAFB"/>
        </a:solidFill>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0A2342"/>
          </a:solidFill>
          <a:ln w="12700">
            <a:solidFill>
              <a:srgbClr val="0A2342"/>
            </a:solidFill>
            <a:prstDash val="solid"/>
          </a:ln>
        </p:spPr>
      </p:sp>
      <p:sp>
        <p:nvSpPr>
          <p:cNvPr id="3" name="Text 1"/>
          <p:cNvSpPr/>
          <p:nvPr/>
        </p:nvSpPr>
        <p:spPr>
          <a:xfrm>
            <a:off x="365760" y="0"/>
            <a:ext cx="8412480" cy="640080"/>
          </a:xfrm>
          <a:prstGeom prst="rect">
            <a:avLst/>
          </a:prstGeom>
          <a:noFill/>
          <a:ln/>
        </p:spPr>
        <p:txBody>
          <a:bodyPr wrap="square" rtlCol="0" anchor="ctr"/>
          <a:lstStyle/>
          <a:p>
            <a:pPr indent="0" marL="0">
              <a:buNone/>
            </a:pPr>
            <a:r>
              <a:rPr lang="en-US" sz="1700" b="1" dirty="0">
                <a:solidFill>
                  <a:srgbClr val="FFFFFF"/>
                </a:solidFill>
                <a:latin typeface="Cambria" pitchFamily="34" charset="0"/>
                <a:ea typeface="Cambria" pitchFamily="34" charset="-122"/>
                <a:cs typeface="Cambria" pitchFamily="34" charset="-120"/>
              </a:rPr>
              <a:t>CONTROL PHASE — Stakeholder Control Plan  (A4a)</a:t>
            </a:r>
            <a:endParaRPr lang="en-US" sz="1700" dirty="0"/>
          </a:p>
        </p:txBody>
      </p:sp>
      <p:sp>
        <p:nvSpPr>
          <p:cNvPr id="4" name="Text 2"/>
          <p:cNvSpPr/>
          <p:nvPr/>
        </p:nvSpPr>
        <p:spPr>
          <a:xfrm>
            <a:off x="320040" y="713232"/>
            <a:ext cx="8503920" cy="274320"/>
          </a:xfrm>
          <a:prstGeom prst="rect">
            <a:avLst/>
          </a:prstGeom>
          <a:noFill/>
          <a:ln/>
        </p:spPr>
        <p:txBody>
          <a:bodyPr wrap="square" rtlCol="0" anchor="ctr"/>
          <a:lstStyle/>
          <a:p>
            <a:pPr indent="0" marL="0">
              <a:buNone/>
            </a:pPr>
            <a:r>
              <a:rPr lang="en-US" sz="1050" i="1" dirty="0">
                <a:solidFill>
                  <a:srgbClr val="64748B"/>
                </a:solidFill>
                <a:latin typeface="Calibri" pitchFamily="34" charset="0"/>
                <a:ea typeface="Calibri" pitchFamily="34" charset="-122"/>
                <a:cs typeface="Calibri" pitchFamily="34" charset="-120"/>
              </a:rPr>
              <a:t>Control plans assign monitoring accountability to specific stakeholders and trigger thresholds to prevent process regression.</a:t>
            </a:r>
            <a:endParaRPr lang="en-US" sz="1050" dirty="0"/>
          </a:p>
        </p:txBody>
      </p:sp>
      <p:graphicFrame>
        <p:nvGraphicFramePr>
          <p:cNvPr id="13" name="Table 0"/>
          <p:cNvGraphicFramePr>
            <a:graphicFrameLocks noGrp="1"/>
          </p:cNvGraphicFramePr>
          <p:nvPr>
            <p:extLst>
              <p:ext uri="{D42A27DB-BD31-4B8C-83A1-F6EECF244321}">
                <p14:modId xmlns:p14="http://schemas.microsoft.com/office/powerpoint/2010/main" val="1579011935"/>
              </p:ext>
            </p:extLst>
          </p:nvPr>
        </p:nvGraphicFramePr>
        <p:xfrm>
          <a:off x="320040" y="1051560"/>
          <a:ext cx="8503920" cy="3154680"/>
        </p:xfrm>
        <a:graphic>
          <a:graphicData uri="http://schemas.openxmlformats.org/drawingml/2006/table">
            <a:tbl>
              <a:tblPr/>
              <a:tblGrid>
                <a:gridCol w="1737360"/>
                <a:gridCol w="2286000"/>
                <a:gridCol w="1554480"/>
                <a:gridCol w="2926080"/>
              </a:tblGrid>
              <a:tr h="685800">
                <a:tc>
                  <a:txBody>
                    <a:bodyPr/>
                    <a:lstStyle/>
                    <a:p>
                      <a:pPr indent="0" marL="0">
                        <a:buNone/>
                      </a:pPr>
                      <a:r>
                        <a:rPr lang="en-US" sz="1050" b="1" dirty="0">
                          <a:solidFill>
                            <a:srgbClr val="FFFFFF"/>
                          </a:solidFill>
                          <a:latin typeface="Calibri" pitchFamily="34" charset="0"/>
                          <a:ea typeface="Calibri" pitchFamily="34" charset="-122"/>
                          <a:cs typeface="Calibri" pitchFamily="34" charset="-120"/>
                        </a:rPr>
                        <a:t>Stakeholder</a:t>
                      </a:r>
                      <a:endParaRPr lang="en-US" sz="105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0A2342"/>
                    </a:solidFill>
                  </a:tcPr>
                </a:tc>
                <a:tc>
                  <a:txBody>
                    <a:bodyPr/>
                    <a:lstStyle/>
                    <a:p>
                      <a:pPr indent="0" marL="0">
                        <a:buNone/>
                      </a:pPr>
                      <a:r>
                        <a:rPr lang="en-US" sz="1050" b="1" dirty="0">
                          <a:solidFill>
                            <a:srgbClr val="FFFFFF"/>
                          </a:solidFill>
                          <a:latin typeface="Calibri" pitchFamily="34" charset="0"/>
                          <a:ea typeface="Calibri" pitchFamily="34" charset="-122"/>
                          <a:cs typeface="Calibri" pitchFamily="34" charset="-120"/>
                        </a:rPr>
                        <a:t>Metric Monitored</a:t>
                      </a:r>
                      <a:endParaRPr lang="en-US" sz="105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0A2342"/>
                    </a:solidFill>
                  </a:tcPr>
                </a:tc>
                <a:tc>
                  <a:txBody>
                    <a:bodyPr/>
                    <a:lstStyle/>
                    <a:p>
                      <a:pPr indent="0" marL="0">
                        <a:buNone/>
                      </a:pPr>
                      <a:r>
                        <a:rPr lang="en-US" sz="1050" b="1" dirty="0">
                          <a:solidFill>
                            <a:srgbClr val="FFFFFF"/>
                          </a:solidFill>
                          <a:latin typeface="Calibri" pitchFamily="34" charset="0"/>
                          <a:ea typeface="Calibri" pitchFamily="34" charset="-122"/>
                          <a:cs typeface="Calibri" pitchFamily="34" charset="-120"/>
                        </a:rPr>
                        <a:t>Frequency</a:t>
                      </a:r>
                      <a:endParaRPr lang="en-US" sz="105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0A2342"/>
                    </a:solidFill>
                  </a:tcPr>
                </a:tc>
                <a:tc>
                  <a:txBody>
                    <a:bodyPr/>
                    <a:lstStyle/>
                    <a:p>
                      <a:pPr indent="0" marL="0">
                        <a:buNone/>
                      </a:pPr>
                      <a:r>
                        <a:rPr lang="en-US" sz="1050" b="1" dirty="0">
                          <a:solidFill>
                            <a:srgbClr val="FFFFFF"/>
                          </a:solidFill>
                          <a:latin typeface="Calibri" pitchFamily="34" charset="0"/>
                          <a:ea typeface="Calibri" pitchFamily="34" charset="-122"/>
                          <a:cs typeface="Calibri" pitchFamily="34" charset="-120"/>
                        </a:rPr>
                        <a:t>Trigger / Response</a:t>
                      </a:r>
                      <a:endParaRPr lang="en-US" sz="105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0A2342"/>
                    </a:solidFill>
                  </a:tcPr>
                </a:tc>
              </a:tr>
              <a:tr h="685800">
                <a:tc>
                  <a:txBody>
                    <a:bodyPr/>
                    <a:lstStyle/>
                    <a:p>
                      <a:pPr indent="0" marL="0">
                        <a:buNone/>
                      </a:pPr>
                      <a:r>
                        <a:rPr lang="en-US" sz="1000" b="1" dirty="0">
                          <a:solidFill>
                            <a:srgbClr val="028090"/>
                          </a:solidFill>
                          <a:latin typeface="Calibri" pitchFamily="34" charset="0"/>
                          <a:ea typeface="Calibri" pitchFamily="34" charset="-122"/>
                          <a:cs typeface="Calibri" pitchFamily="34" charset="-120"/>
                        </a:rPr>
                        <a:t>Quality Improvement Team / CQO</a:t>
                      </a:r>
                      <a:endParaRPr lang="en-US" sz="100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indent="0" marL="0">
                        <a:buNone/>
                      </a:pPr>
                      <a:r>
                        <a:rPr lang="en-US" sz="1000" dirty="0">
                          <a:solidFill>
                            <a:srgbClr val="1E293B"/>
                          </a:solidFill>
                          <a:latin typeface="Calibri" pitchFamily="34" charset="0"/>
                          <a:ea typeface="Calibri" pitchFamily="34" charset="-122"/>
                          <a:cs typeface="Calibri" pitchFamily="34" charset="-120"/>
                        </a:rPr>
                        <a:t>Average LOS — weekly rolling cohort of shoulder replacement patients</a:t>
                      </a:r>
                      <a:endParaRPr lang="en-US" sz="100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indent="0" marL="0">
                        <a:buNone/>
                      </a:pPr>
                      <a:r>
                        <a:rPr lang="en-US" sz="1000" dirty="0">
                          <a:solidFill>
                            <a:srgbClr val="1E293B"/>
                          </a:solidFill>
                          <a:latin typeface="Calibri" pitchFamily="34" charset="0"/>
                          <a:ea typeface="Calibri" pitchFamily="34" charset="-122"/>
                          <a:cs typeface="Calibri" pitchFamily="34" charset="-120"/>
                        </a:rPr>
                        <a:t>Weekly (SPC chart review)</a:t>
                      </a:r>
                      <a:endParaRPr lang="en-US" sz="100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indent="0" marL="0">
                        <a:buNone/>
                      </a:pPr>
                      <a:r>
                        <a:rPr lang="en-US" sz="1000" dirty="0">
                          <a:solidFill>
                            <a:srgbClr val="1E293B"/>
                          </a:solidFill>
                          <a:latin typeface="Calibri" pitchFamily="34" charset="0"/>
                          <a:ea typeface="Calibri" pitchFamily="34" charset="-122"/>
                          <a:cs typeface="Calibri" pitchFamily="34" charset="-120"/>
                        </a:rPr>
                        <a:t>LOS &gt; 2.5 days on any 7-day window → root-cause review within 48 hrs</a:t>
                      </a:r>
                      <a:endParaRPr lang="en-US" sz="100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r>
              <a:tr h="685800">
                <a:tc>
                  <a:txBody>
                    <a:bodyPr/>
                    <a:lstStyle/>
                    <a:p>
                      <a:pPr indent="0" marL="0">
                        <a:buNone/>
                      </a:pPr>
                      <a:r>
                        <a:rPr lang="en-US" sz="1000" b="1" dirty="0">
                          <a:solidFill>
                            <a:srgbClr val="028090"/>
                          </a:solidFill>
                          <a:latin typeface="Calibri" pitchFamily="34" charset="0"/>
                          <a:ea typeface="Calibri" pitchFamily="34" charset="-122"/>
                          <a:cs typeface="Calibri" pitchFamily="34" charset="-120"/>
                        </a:rPr>
                        <a:t>Orthopedic Nursing Staff</a:t>
                      </a:r>
                      <a:endParaRPr lang="en-US" sz="100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indent="0" marL="0">
                        <a:buNone/>
                      </a:pPr>
                      <a:r>
                        <a:rPr lang="en-US" sz="1000" dirty="0">
                          <a:solidFill>
                            <a:srgbClr val="1E293B"/>
                          </a:solidFill>
                          <a:latin typeface="Calibri" pitchFamily="34" charset="0"/>
                          <a:ea typeface="Calibri" pitchFamily="34" charset="-122"/>
                          <a:cs typeface="Calibri" pitchFamily="34" charset="-120"/>
                        </a:rPr>
                        <a:t>Pre-hospitalization checklist completion status for every scheduled surgery patient</a:t>
                      </a:r>
                      <a:endParaRPr lang="en-US" sz="100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indent="0" marL="0">
                        <a:buNone/>
                      </a:pPr>
                      <a:r>
                        <a:rPr lang="en-US" sz="1000" dirty="0">
                          <a:solidFill>
                            <a:srgbClr val="1E293B"/>
                          </a:solidFill>
                          <a:latin typeface="Calibri" pitchFamily="34" charset="0"/>
                          <a:ea typeface="Calibri" pitchFamily="34" charset="-122"/>
                          <a:cs typeface="Calibri" pitchFamily="34" charset="-120"/>
                        </a:rPr>
                        <a:t>Daily (48-hr pre-surgery check)</a:t>
                      </a:r>
                      <a:endParaRPr lang="en-US" sz="100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indent="0" marL="0">
                        <a:buNone/>
                      </a:pPr>
                      <a:r>
                        <a:rPr lang="en-US" sz="1000" dirty="0">
                          <a:solidFill>
                            <a:srgbClr val="1E293B"/>
                          </a:solidFill>
                          <a:latin typeface="Calibri" pitchFamily="34" charset="0"/>
                          <a:ea typeface="Calibri" pitchFamily="34" charset="-122"/>
                          <a:cs typeface="Calibri" pitchFamily="34" charset="-120"/>
                        </a:rPr>
                        <a:t>Any patient without 'Cleared' BTIS status at 48-hr mark → escalate to care coordinator</a:t>
                      </a:r>
                      <a:endParaRPr lang="en-US" sz="100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r>
              <a:tr h="685800">
                <a:tc>
                  <a:txBody>
                    <a:bodyPr/>
                    <a:lstStyle/>
                    <a:p>
                      <a:pPr indent="0" marL="0">
                        <a:buNone/>
                      </a:pPr>
                      <a:r>
                        <a:rPr lang="en-US" sz="1000" b="1" dirty="0">
                          <a:solidFill>
                            <a:srgbClr val="028090"/>
                          </a:solidFill>
                          <a:latin typeface="Calibri" pitchFamily="34" charset="0"/>
                          <a:ea typeface="Calibri" pitchFamily="34" charset="-122"/>
                          <a:cs typeface="Calibri" pitchFamily="34" charset="-120"/>
                        </a:rPr>
                        <a:t>IT / Health Informatics</a:t>
                      </a:r>
                      <a:endParaRPr lang="en-US" sz="100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indent="0" marL="0">
                        <a:buNone/>
                      </a:pPr>
                      <a:r>
                        <a:rPr lang="en-US" sz="1000" dirty="0">
                          <a:solidFill>
                            <a:srgbClr val="1E293B"/>
                          </a:solidFill>
                          <a:latin typeface="Calibri" pitchFamily="34" charset="0"/>
                          <a:ea typeface="Calibri" pitchFamily="34" charset="-122"/>
                          <a:cs typeface="Calibri" pitchFamily="34" charset="-120"/>
                        </a:rPr>
                        <a:t>Epic EHR system uptime and unplanned downtime events (post-migration)</a:t>
                      </a:r>
                      <a:endParaRPr lang="en-US" sz="100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indent="0" marL="0">
                        <a:buNone/>
                      </a:pPr>
                      <a:r>
                        <a:rPr lang="en-US" sz="1000" dirty="0">
                          <a:solidFill>
                            <a:srgbClr val="1E293B"/>
                          </a:solidFill>
                          <a:latin typeface="Calibri" pitchFamily="34" charset="0"/>
                          <a:ea typeface="Calibri" pitchFamily="34" charset="-122"/>
                          <a:cs typeface="Calibri" pitchFamily="34" charset="-120"/>
                        </a:rPr>
                        <a:t>Daily automated monitoring; monthly SLA report</a:t>
                      </a:r>
                      <a:endParaRPr lang="en-US" sz="100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indent="0" marL="0">
                        <a:buNone/>
                      </a:pPr>
                      <a:r>
                        <a:rPr lang="en-US" sz="1000" dirty="0">
                          <a:solidFill>
                            <a:srgbClr val="1E293B"/>
                          </a:solidFill>
                          <a:latin typeface="Calibri" pitchFamily="34" charset="0"/>
                          <a:ea typeface="Calibri" pitchFamily="34" charset="-122"/>
                          <a:cs typeface="Calibri" pitchFamily="34" charset="-120"/>
                        </a:rPr>
                        <a:t>Any unplanned downtime → incident report within 2 hrs; SLA &lt; 99.5% → vendor escalation</a:t>
                      </a:r>
                      <a:endParaRPr lang="en-US" sz="100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r>
              <a:tr h="685800">
                <a:tc>
                  <a:txBody>
                    <a:bodyPr/>
                    <a:lstStyle/>
                    <a:p>
                      <a:pPr indent="0" marL="0">
                        <a:buNone/>
                      </a:pPr>
                      <a:r>
                        <a:rPr lang="en-US" sz="1000" b="1" dirty="0">
                          <a:solidFill>
                            <a:srgbClr val="028090"/>
                          </a:solidFill>
                          <a:latin typeface="Calibri" pitchFamily="34" charset="0"/>
                          <a:ea typeface="Calibri" pitchFamily="34" charset="-122"/>
                          <a:cs typeface="Calibri" pitchFamily="34" charset="-120"/>
                        </a:rPr>
                        <a:t>Intake Coordinators</a:t>
                      </a:r>
                      <a:endParaRPr lang="en-US" sz="100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indent="0" marL="0">
                        <a:buNone/>
                      </a:pPr>
                      <a:r>
                        <a:rPr lang="en-US" sz="1000" dirty="0">
                          <a:solidFill>
                            <a:srgbClr val="1E293B"/>
                          </a:solidFill>
                          <a:latin typeface="Calibri" pitchFamily="34" charset="0"/>
                          <a:ea typeface="Calibri" pitchFamily="34" charset="-122"/>
                          <a:cs typeface="Calibri" pitchFamily="34" charset="-120"/>
                        </a:rPr>
                        <a:t>Time-to-bed-assignment for all arriving patients (Days 1–90 post-implementation)</a:t>
                      </a:r>
                      <a:endParaRPr lang="en-US" sz="100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indent="0" marL="0">
                        <a:buNone/>
                      </a:pPr>
                      <a:r>
                        <a:rPr lang="en-US" sz="1000" dirty="0">
                          <a:solidFill>
                            <a:srgbClr val="1E293B"/>
                          </a:solidFill>
                          <a:latin typeface="Calibri" pitchFamily="34" charset="0"/>
                          <a:ea typeface="Calibri" pitchFamily="34" charset="-122"/>
                          <a:cs typeface="Calibri" pitchFamily="34" charset="-120"/>
                        </a:rPr>
                        <a:t>Daily log; weekly summary</a:t>
                      </a:r>
                      <a:endParaRPr lang="en-US" sz="100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indent="0" marL="0">
                        <a:buNone/>
                      </a:pPr>
                      <a:r>
                        <a:rPr lang="en-US" sz="1000" dirty="0">
                          <a:solidFill>
                            <a:srgbClr val="1E293B"/>
                          </a:solidFill>
                          <a:latin typeface="Calibri" pitchFamily="34" charset="0"/>
                          <a:ea typeface="Calibri" pitchFamily="34" charset="-122"/>
                          <a:cs typeface="Calibri" pitchFamily="34" charset="-120"/>
                        </a:rPr>
                        <a:t>Wait &gt; 30 min = defect event. &gt;3 defect events in any week → QI Team alert and process audit</a:t>
                      </a:r>
                      <a:endParaRPr lang="en-US" sz="100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r>
            </a:tbl>
          </a:graphicData>
        </a:graphic>
      </p:graphicFrame>
      <p:sp>
        <p:nvSpPr>
          <p:cNvPr id="6" name="Text 3"/>
          <p:cNvSpPr/>
          <p:nvPr/>
        </p:nvSpPr>
        <p:spPr>
          <a:xfrm>
            <a:off x="320040" y="4279392"/>
            <a:ext cx="8503920" cy="411480"/>
          </a:xfrm>
          <a:prstGeom prst="rect">
            <a:avLst/>
          </a:prstGeom>
          <a:noFill/>
          <a:ln/>
        </p:spPr>
        <p:txBody>
          <a:bodyPr wrap="square" rtlCol="0" anchor="ctr"/>
          <a:lstStyle/>
          <a:p>
            <a:pPr indent="0" marL="0">
              <a:buNone/>
            </a:pPr>
            <a:r>
              <a:rPr lang="en-US" sz="950" i="1" dirty="0">
                <a:solidFill>
                  <a:srgbClr val="64748B"/>
                </a:solidFill>
                <a:latin typeface="Calibri" pitchFamily="34" charset="0"/>
                <a:ea typeface="Calibri" pitchFamily="34" charset="-122"/>
                <a:cs typeface="Calibri" pitchFamily="34" charset="-120"/>
              </a:rPr>
              <a:t>Control plans prevent the most common Six Sigma failure mode: improvement without institutionalization. Accountability without monitoring is intent, not control.</a:t>
            </a:r>
            <a:endParaRPr lang="en-US" sz="950" dirty="0"/>
          </a:p>
        </p:txBody>
      </p:sp>
      <p:sp>
        <p:nvSpPr>
          <p:cNvPr id="7" name="Text 4"/>
          <p:cNvSpPr/>
          <p:nvPr/>
        </p:nvSpPr>
        <p:spPr>
          <a:xfrm>
            <a:off x="320040" y="4818888"/>
            <a:ext cx="8503920" cy="256032"/>
          </a:xfrm>
          <a:prstGeom prst="rect">
            <a:avLst/>
          </a:prstGeom>
          <a:noFill/>
          <a:ln/>
        </p:spPr>
        <p:txBody>
          <a:bodyPr wrap="square" rtlCol="0" anchor="ctr"/>
          <a:lstStyle/>
          <a:p>
            <a:pPr algn="r" indent="0" marL="0">
              <a:buNone/>
            </a:pPr>
            <a:r>
              <a:rPr lang="en-US" sz="850" i="1" dirty="0">
                <a:solidFill>
                  <a:srgbClr val="64748B"/>
                </a:solidFill>
              </a:rPr>
              <a:t>For illustration purposes only — Gradevia.com  |  All data fictitious</a:t>
            </a:r>
            <a:endParaRPr lang="en-US" sz="8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4FAFB"/>
        </a:solidFill>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0A2342"/>
          </a:solidFill>
          <a:ln w="12700">
            <a:solidFill>
              <a:srgbClr val="0A2342"/>
            </a:solidFill>
            <a:prstDash val="solid"/>
          </a:ln>
        </p:spPr>
      </p:sp>
      <p:sp>
        <p:nvSpPr>
          <p:cNvPr id="3" name="Text 1"/>
          <p:cNvSpPr/>
          <p:nvPr/>
        </p:nvSpPr>
        <p:spPr>
          <a:xfrm>
            <a:off x="365760" y="0"/>
            <a:ext cx="8412480" cy="640080"/>
          </a:xfrm>
          <a:prstGeom prst="rect">
            <a:avLst/>
          </a:prstGeom>
          <a:noFill/>
          <a:ln/>
        </p:spPr>
        <p:txBody>
          <a:bodyPr wrap="square" rtlCol="0" anchor="ctr"/>
          <a:lstStyle/>
          <a:p>
            <a:pPr indent="0" marL="0">
              <a:buNone/>
            </a:pPr>
            <a:r>
              <a:rPr lang="en-US" sz="1600" b="1" dirty="0">
                <a:solidFill>
                  <a:srgbClr val="FFFFFF"/>
                </a:solidFill>
                <a:latin typeface="Cambria" pitchFamily="34" charset="0"/>
                <a:ea typeface="Cambria" pitchFamily="34" charset="-122"/>
                <a:cs typeface="Cambria" pitchFamily="34" charset="-120"/>
              </a:rPr>
              <a:t>CONTROL PHASE — Statistical Process Control (SPC) Chart  (A4b)</a:t>
            </a:r>
            <a:endParaRPr lang="en-US" sz="1600" dirty="0"/>
          </a:p>
        </p:txBody>
      </p:sp>
      <p:graphicFrame>
        <p:nvGraphicFramePr>
          <p:cNvPr id="4" name="Chart 0" descr=""/>
          <p:cNvGraphicFramePr/>
          <p:nvPr/>
        </p:nvGraphicFramePr>
        <p:xfrm>
          <a:off x="320040" y="749808"/>
          <a:ext cx="5486400" cy="3200400"/>
        </p:xfrm>
        <a:graphic xmlns:a="http://schemas.openxmlformats.org/drawingml/2006/main">
          <a:graphicData uri="http://schemas.openxmlformats.org/drawingml/2006/chart">
            <c:chart xmlns:c="http://schemas.openxmlformats.org/drawingml/2006/chart" r:id="rId1"/>
          </a:graphicData>
        </a:graphic>
      </p:graphicFrame>
      <p:sp>
        <p:nvSpPr>
          <p:cNvPr id="5" name="Shape 2"/>
          <p:cNvSpPr/>
          <p:nvPr/>
        </p:nvSpPr>
        <p:spPr>
          <a:xfrm>
            <a:off x="4663440" y="1234440"/>
            <a:ext cx="274320" cy="274320"/>
          </a:xfrm>
          <a:prstGeom prst="ellipse">
            <a:avLst/>
          </a:prstGeom>
          <a:solidFill>
            <a:srgbClr val="DC2626"/>
          </a:solidFill>
          <a:ln w="12700">
            <a:solidFill>
              <a:srgbClr val="DC2626"/>
            </a:solidFill>
            <a:prstDash val="solid"/>
          </a:ln>
        </p:spPr>
      </p:sp>
      <p:sp>
        <p:nvSpPr>
          <p:cNvPr id="6" name="Text 3"/>
          <p:cNvSpPr/>
          <p:nvPr/>
        </p:nvSpPr>
        <p:spPr>
          <a:xfrm>
            <a:off x="4206240" y="804672"/>
            <a:ext cx="731520" cy="365760"/>
          </a:xfrm>
          <a:prstGeom prst="rect">
            <a:avLst/>
          </a:prstGeom>
          <a:noFill/>
          <a:ln/>
        </p:spPr>
        <p:txBody>
          <a:bodyPr wrap="square" rtlCol="0" anchor="ctr"/>
          <a:lstStyle/>
          <a:p>
            <a:pPr algn="ctr" indent="0" marL="0">
              <a:buNone/>
            </a:pPr>
            <a:r>
              <a:rPr lang="en-US" sz="850" b="1" dirty="0">
                <a:solidFill>
                  <a:srgbClr val="DC2626"/>
                </a:solidFill>
                <a:latin typeface="Calibri" pitchFamily="34" charset="0"/>
                <a:ea typeface="Calibri" pitchFamily="34" charset="-122"/>
                <a:cs typeface="Calibri" pitchFamily="34" charset="-120"/>
              </a:rPr>
              <a:t>Special</a:t>
            </a:r>
            <a:endParaRPr lang="en-US" sz="850" dirty="0"/>
          </a:p>
          <a:p>
            <a:pPr algn="ctr" indent="0" marL="0">
              <a:buNone/>
            </a:pPr>
            <a:r>
              <a:rPr lang="en-US" sz="850" b="1" dirty="0">
                <a:solidFill>
                  <a:srgbClr val="DC2626"/>
                </a:solidFill>
                <a:latin typeface="Calibri" pitchFamily="34" charset="0"/>
                <a:ea typeface="Calibri" pitchFamily="34" charset="-122"/>
                <a:cs typeface="Calibri" pitchFamily="34" charset="-120"/>
              </a:rPr>
              <a:t>Cause</a:t>
            </a:r>
            <a:endParaRPr lang="en-US" sz="850" dirty="0"/>
          </a:p>
        </p:txBody>
      </p:sp>
      <p:sp>
        <p:nvSpPr>
          <p:cNvPr id="7" name="Shape 4"/>
          <p:cNvSpPr/>
          <p:nvPr/>
        </p:nvSpPr>
        <p:spPr>
          <a:xfrm>
            <a:off x="5989320" y="777240"/>
            <a:ext cx="2834640" cy="685800"/>
          </a:xfrm>
          <a:prstGeom prst="roundRect">
            <a:avLst>
              <a:gd name="adj" fmla="val 10667"/>
            </a:avLst>
          </a:prstGeom>
          <a:solidFill>
            <a:srgbClr val="D4F1EE"/>
          </a:solidFill>
          <a:ln w="12700">
            <a:solidFill>
              <a:srgbClr val="E2E8F0"/>
            </a:solidFill>
            <a:prstDash val="solid"/>
          </a:ln>
        </p:spPr>
      </p:sp>
      <p:sp>
        <p:nvSpPr>
          <p:cNvPr id="8" name="Text 5"/>
          <p:cNvSpPr/>
          <p:nvPr/>
        </p:nvSpPr>
        <p:spPr>
          <a:xfrm>
            <a:off x="6126480" y="813816"/>
            <a:ext cx="2560320" cy="237744"/>
          </a:xfrm>
          <a:prstGeom prst="rect">
            <a:avLst/>
          </a:prstGeom>
          <a:noFill/>
          <a:ln/>
        </p:spPr>
        <p:txBody>
          <a:bodyPr wrap="square" rtlCol="0" anchor="ctr"/>
          <a:lstStyle/>
          <a:p>
            <a:pPr indent="0" marL="0">
              <a:buNone/>
            </a:pPr>
            <a:r>
              <a:rPr lang="en-US" sz="1050" b="1" dirty="0">
                <a:solidFill>
                  <a:srgbClr val="0A2342"/>
                </a:solidFill>
                <a:latin typeface="Calibri" pitchFamily="34" charset="0"/>
                <a:ea typeface="Calibri" pitchFamily="34" charset="-122"/>
                <a:cs typeface="Calibri" pitchFamily="34" charset="-120"/>
              </a:rPr>
              <a:t>What SPC measures:</a:t>
            </a:r>
            <a:endParaRPr lang="en-US" sz="1050" dirty="0"/>
          </a:p>
        </p:txBody>
      </p:sp>
      <p:sp>
        <p:nvSpPr>
          <p:cNvPr id="9" name="Text 6"/>
          <p:cNvSpPr/>
          <p:nvPr/>
        </p:nvSpPr>
        <p:spPr>
          <a:xfrm>
            <a:off x="6126480" y="1051560"/>
            <a:ext cx="2560320" cy="384048"/>
          </a:xfrm>
          <a:prstGeom prst="rect">
            <a:avLst/>
          </a:prstGeom>
          <a:noFill/>
          <a:ln/>
        </p:spPr>
        <p:txBody>
          <a:bodyPr wrap="square" rtlCol="0" anchor="t"/>
          <a:lstStyle/>
          <a:p>
            <a:pPr indent="0" marL="0">
              <a:buNone/>
            </a:pPr>
            <a:r>
              <a:rPr lang="en-US" sz="950" dirty="0">
                <a:solidFill>
                  <a:srgbClr val="1E293B"/>
                </a:solidFill>
                <a:latin typeface="Calibri" pitchFamily="34" charset="0"/>
                <a:ea typeface="Calibri" pitchFamily="34" charset="-122"/>
                <a:cs typeface="Calibri" pitchFamily="34" charset="-120"/>
              </a:rPr>
              <a:t>An X-bar control chart plots the mean LOS for each weekly patient cohort. Control limits are set at ±3σ from the post-implementation process mean.</a:t>
            </a:r>
            <a:endParaRPr lang="en-US" sz="950" dirty="0"/>
          </a:p>
        </p:txBody>
      </p:sp>
      <p:sp>
        <p:nvSpPr>
          <p:cNvPr id="10" name="Shape 7"/>
          <p:cNvSpPr/>
          <p:nvPr/>
        </p:nvSpPr>
        <p:spPr>
          <a:xfrm>
            <a:off x="5989320" y="1554480"/>
            <a:ext cx="2834640" cy="685800"/>
          </a:xfrm>
          <a:prstGeom prst="roundRect">
            <a:avLst>
              <a:gd name="adj" fmla="val 10667"/>
            </a:avLst>
          </a:prstGeom>
          <a:solidFill>
            <a:srgbClr val="FFFFFF"/>
          </a:solidFill>
          <a:ln w="12700">
            <a:solidFill>
              <a:srgbClr val="E2E8F0"/>
            </a:solidFill>
            <a:prstDash val="solid"/>
          </a:ln>
        </p:spPr>
      </p:sp>
      <p:sp>
        <p:nvSpPr>
          <p:cNvPr id="11" name="Text 8"/>
          <p:cNvSpPr/>
          <p:nvPr/>
        </p:nvSpPr>
        <p:spPr>
          <a:xfrm>
            <a:off x="6126480" y="1591056"/>
            <a:ext cx="2560320" cy="237744"/>
          </a:xfrm>
          <a:prstGeom prst="rect">
            <a:avLst/>
          </a:prstGeom>
          <a:noFill/>
          <a:ln/>
        </p:spPr>
        <p:txBody>
          <a:bodyPr wrap="square" rtlCol="0" anchor="ctr"/>
          <a:lstStyle/>
          <a:p>
            <a:pPr indent="0" marL="0">
              <a:buNone/>
            </a:pPr>
            <a:r>
              <a:rPr lang="en-US" sz="1050" b="1" dirty="0">
                <a:solidFill>
                  <a:srgbClr val="0A2342"/>
                </a:solidFill>
                <a:latin typeface="Calibri" pitchFamily="34" charset="0"/>
                <a:ea typeface="Calibri" pitchFamily="34" charset="-122"/>
                <a:cs typeface="Calibri" pitchFamily="34" charset="-120"/>
              </a:rPr>
              <a:t>UCL / CL / LCL:</a:t>
            </a:r>
            <a:endParaRPr lang="en-US" sz="1050" dirty="0"/>
          </a:p>
        </p:txBody>
      </p:sp>
      <p:sp>
        <p:nvSpPr>
          <p:cNvPr id="12" name="Text 9"/>
          <p:cNvSpPr/>
          <p:nvPr/>
        </p:nvSpPr>
        <p:spPr>
          <a:xfrm>
            <a:off x="6126480" y="1828800"/>
            <a:ext cx="2560320" cy="384048"/>
          </a:xfrm>
          <a:prstGeom prst="rect">
            <a:avLst/>
          </a:prstGeom>
          <a:noFill/>
          <a:ln/>
        </p:spPr>
        <p:txBody>
          <a:bodyPr wrap="square" rtlCol="0" anchor="t"/>
          <a:lstStyle/>
          <a:p>
            <a:pPr indent="0" marL="0">
              <a:buNone/>
            </a:pPr>
            <a:r>
              <a:rPr lang="en-US" sz="950" dirty="0">
                <a:solidFill>
                  <a:srgbClr val="1E293B"/>
                </a:solidFill>
                <a:latin typeface="Calibri" pitchFamily="34" charset="0"/>
                <a:ea typeface="Calibri" pitchFamily="34" charset="-122"/>
                <a:cs typeface="Calibri" pitchFamily="34" charset="-120"/>
              </a:rPr>
              <a:t>UCL = 3.3 days, CL = 2.5 days, LCL = 1.7 days. Any point outside UCL/LCL signals a special-cause event requiring immediate root-cause investigation.</a:t>
            </a:r>
            <a:endParaRPr lang="en-US" sz="950" dirty="0"/>
          </a:p>
        </p:txBody>
      </p:sp>
      <p:sp>
        <p:nvSpPr>
          <p:cNvPr id="13" name="Shape 10"/>
          <p:cNvSpPr/>
          <p:nvPr/>
        </p:nvSpPr>
        <p:spPr>
          <a:xfrm>
            <a:off x="5989320" y="2331720"/>
            <a:ext cx="2834640" cy="685800"/>
          </a:xfrm>
          <a:prstGeom prst="roundRect">
            <a:avLst>
              <a:gd name="adj" fmla="val 10667"/>
            </a:avLst>
          </a:prstGeom>
          <a:solidFill>
            <a:srgbClr val="D4F1EE"/>
          </a:solidFill>
          <a:ln w="12700">
            <a:solidFill>
              <a:srgbClr val="E2E8F0"/>
            </a:solidFill>
            <a:prstDash val="solid"/>
          </a:ln>
        </p:spPr>
      </p:sp>
      <p:sp>
        <p:nvSpPr>
          <p:cNvPr id="14" name="Text 11"/>
          <p:cNvSpPr/>
          <p:nvPr/>
        </p:nvSpPr>
        <p:spPr>
          <a:xfrm>
            <a:off x="6126480" y="2368296"/>
            <a:ext cx="2560320" cy="237744"/>
          </a:xfrm>
          <a:prstGeom prst="rect">
            <a:avLst/>
          </a:prstGeom>
          <a:noFill/>
          <a:ln/>
        </p:spPr>
        <p:txBody>
          <a:bodyPr wrap="square" rtlCol="0" anchor="ctr"/>
          <a:lstStyle/>
          <a:p>
            <a:pPr indent="0" marL="0">
              <a:buNone/>
            </a:pPr>
            <a:r>
              <a:rPr lang="en-US" sz="1050" b="1" dirty="0">
                <a:solidFill>
                  <a:srgbClr val="0A2342"/>
                </a:solidFill>
                <a:latin typeface="Calibri" pitchFamily="34" charset="0"/>
                <a:ea typeface="Calibri" pitchFamily="34" charset="-122"/>
                <a:cs typeface="Calibri" pitchFamily="34" charset="-120"/>
              </a:rPr>
              <a:t>Common vs. Special Cause:</a:t>
            </a:r>
            <a:endParaRPr lang="en-US" sz="1050" dirty="0"/>
          </a:p>
        </p:txBody>
      </p:sp>
      <p:sp>
        <p:nvSpPr>
          <p:cNvPr id="15" name="Text 12"/>
          <p:cNvSpPr/>
          <p:nvPr/>
        </p:nvSpPr>
        <p:spPr>
          <a:xfrm>
            <a:off x="6126480" y="2606040"/>
            <a:ext cx="2560320" cy="384048"/>
          </a:xfrm>
          <a:prstGeom prst="rect">
            <a:avLst/>
          </a:prstGeom>
          <a:noFill/>
          <a:ln/>
        </p:spPr>
        <p:txBody>
          <a:bodyPr wrap="square" rtlCol="0" anchor="t"/>
          <a:lstStyle/>
          <a:p>
            <a:pPr indent="0" marL="0">
              <a:buNone/>
            </a:pPr>
            <a:r>
              <a:rPr lang="en-US" sz="950" dirty="0">
                <a:solidFill>
                  <a:srgbClr val="1E293B"/>
                </a:solidFill>
                <a:latin typeface="Calibri" pitchFamily="34" charset="0"/>
                <a:ea typeface="Calibri" pitchFamily="34" charset="-122"/>
                <a:cs typeface="Calibri" pitchFamily="34" charset="-120"/>
              </a:rPr>
              <a:t>Weeks 1–9 and 11–12 show common-cause variation (normal process scatter). Week 10 (3.8 days) is a special cause — an outlier outside 3σ, triggering QI review.</a:t>
            </a:r>
            <a:endParaRPr lang="en-US" sz="950" dirty="0"/>
          </a:p>
        </p:txBody>
      </p:sp>
      <p:sp>
        <p:nvSpPr>
          <p:cNvPr id="16" name="Shape 13"/>
          <p:cNvSpPr/>
          <p:nvPr/>
        </p:nvSpPr>
        <p:spPr>
          <a:xfrm>
            <a:off x="5989320" y="3108960"/>
            <a:ext cx="2834640" cy="685800"/>
          </a:xfrm>
          <a:prstGeom prst="roundRect">
            <a:avLst>
              <a:gd name="adj" fmla="val 10667"/>
            </a:avLst>
          </a:prstGeom>
          <a:solidFill>
            <a:srgbClr val="FFFFFF"/>
          </a:solidFill>
          <a:ln w="12700">
            <a:solidFill>
              <a:srgbClr val="E2E8F0"/>
            </a:solidFill>
            <a:prstDash val="solid"/>
          </a:ln>
        </p:spPr>
      </p:sp>
      <p:sp>
        <p:nvSpPr>
          <p:cNvPr id="17" name="Text 14"/>
          <p:cNvSpPr/>
          <p:nvPr/>
        </p:nvSpPr>
        <p:spPr>
          <a:xfrm>
            <a:off x="6126480" y="3145536"/>
            <a:ext cx="2560320" cy="237744"/>
          </a:xfrm>
          <a:prstGeom prst="rect">
            <a:avLst/>
          </a:prstGeom>
          <a:noFill/>
          <a:ln/>
        </p:spPr>
        <p:txBody>
          <a:bodyPr wrap="square" rtlCol="0" anchor="ctr"/>
          <a:lstStyle/>
          <a:p>
            <a:pPr indent="0" marL="0">
              <a:buNone/>
            </a:pPr>
            <a:r>
              <a:rPr lang="en-US" sz="1050" b="1" dirty="0">
                <a:solidFill>
                  <a:srgbClr val="0A2342"/>
                </a:solidFill>
                <a:latin typeface="Calibri" pitchFamily="34" charset="0"/>
                <a:ea typeface="Calibri" pitchFamily="34" charset="-122"/>
                <a:cs typeface="Calibri" pitchFamily="34" charset="-120"/>
              </a:rPr>
              <a:t>Why SPC matters:</a:t>
            </a:r>
            <a:endParaRPr lang="en-US" sz="1050" dirty="0"/>
          </a:p>
        </p:txBody>
      </p:sp>
      <p:sp>
        <p:nvSpPr>
          <p:cNvPr id="18" name="Text 15"/>
          <p:cNvSpPr/>
          <p:nvPr/>
        </p:nvSpPr>
        <p:spPr>
          <a:xfrm>
            <a:off x="6126480" y="3383280"/>
            <a:ext cx="2560320" cy="384048"/>
          </a:xfrm>
          <a:prstGeom prst="rect">
            <a:avLst/>
          </a:prstGeom>
          <a:noFill/>
          <a:ln/>
        </p:spPr>
        <p:txBody>
          <a:bodyPr wrap="square" rtlCol="0" anchor="t"/>
          <a:lstStyle/>
          <a:p>
            <a:pPr indent="0" marL="0">
              <a:buNone/>
            </a:pPr>
            <a:r>
              <a:rPr lang="en-US" sz="950" dirty="0">
                <a:solidFill>
                  <a:srgbClr val="1E293B"/>
                </a:solidFill>
                <a:latin typeface="Calibri" pitchFamily="34" charset="0"/>
                <a:ea typeface="Calibri" pitchFamily="34" charset="-122"/>
                <a:cs typeface="Calibri" pitchFamily="34" charset="-120"/>
              </a:rPr>
              <a:t>SPC prevents over-reaction to normal variation (costly and disruptive) and under-reaction to real deterioration (harmful to patients). It transforms monitoring from subjective to statistically governed.</a:t>
            </a:r>
            <a:endParaRPr lang="en-US" sz="950" dirty="0"/>
          </a:p>
        </p:txBody>
      </p:sp>
      <p:sp>
        <p:nvSpPr>
          <p:cNvPr id="19" name="Text 16"/>
          <p:cNvSpPr/>
          <p:nvPr/>
        </p:nvSpPr>
        <p:spPr>
          <a:xfrm>
            <a:off x="320040" y="4041648"/>
            <a:ext cx="8503920" cy="384048"/>
          </a:xfrm>
          <a:prstGeom prst="rect">
            <a:avLst/>
          </a:prstGeom>
          <a:noFill/>
          <a:ln/>
        </p:spPr>
        <p:txBody>
          <a:bodyPr wrap="square" rtlCol="0" anchor="ctr"/>
          <a:lstStyle/>
          <a:p>
            <a:pPr indent="0" marL="0">
              <a:buNone/>
            </a:pPr>
            <a:r>
              <a:rPr lang="en-US" sz="950" i="1" dirty="0">
                <a:solidFill>
                  <a:srgbClr val="64748B"/>
                </a:solidFill>
                <a:latin typeface="Calibri" pitchFamily="34" charset="0"/>
                <a:ea typeface="Calibri" pitchFamily="34" charset="-122"/>
                <a:cs typeface="Calibri" pitchFamily="34" charset="-120"/>
              </a:rPr>
              <a:t>Illustrative data only. Post-implementation LOS data would be collected weekly and plotted in real time on a dashboard visible to the Quality Improvement Team.</a:t>
            </a:r>
            <a:endParaRPr lang="en-US" sz="950" dirty="0"/>
          </a:p>
        </p:txBody>
      </p:sp>
      <p:sp>
        <p:nvSpPr>
          <p:cNvPr id="20" name="Text 17"/>
          <p:cNvSpPr/>
          <p:nvPr/>
        </p:nvSpPr>
        <p:spPr>
          <a:xfrm>
            <a:off x="320040" y="4818888"/>
            <a:ext cx="8503920" cy="256032"/>
          </a:xfrm>
          <a:prstGeom prst="rect">
            <a:avLst/>
          </a:prstGeom>
          <a:noFill/>
          <a:ln/>
        </p:spPr>
        <p:txBody>
          <a:bodyPr wrap="square" rtlCol="0" anchor="ctr"/>
          <a:lstStyle/>
          <a:p>
            <a:pPr algn="r" indent="0" marL="0">
              <a:buNone/>
            </a:pPr>
            <a:r>
              <a:rPr lang="en-US" sz="850" i="1" dirty="0">
                <a:solidFill>
                  <a:srgbClr val="64748B"/>
                </a:solidFill>
              </a:rPr>
              <a:t>For illustration purposes only — Gradevia.com  |  All data fictitious</a:t>
            </a:r>
            <a:endParaRPr lang="en-US" sz="8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0A2342"/>
        </a:solidFill>
      </p:bgPr>
    </p:bg>
    <p:spTree>
      <p:nvGrpSpPr>
        <p:cNvPr id="1" name=""/>
        <p:cNvGrpSpPr/>
        <p:nvPr/>
      </p:nvGrpSpPr>
      <p:grpSpPr>
        <a:xfrm>
          <a:off x="0" y="0"/>
          <a:ext cx="0" cy="0"/>
          <a:chOff x="0" y="0"/>
          <a:chExt cx="0" cy="0"/>
        </a:xfrm>
      </p:grpSpPr>
      <p:sp>
        <p:nvSpPr>
          <p:cNvPr id="2" name="Text 0"/>
          <p:cNvSpPr/>
          <p:nvPr/>
        </p:nvSpPr>
        <p:spPr>
          <a:xfrm>
            <a:off x="365760" y="182880"/>
            <a:ext cx="8412480" cy="502920"/>
          </a:xfrm>
          <a:prstGeom prst="rect">
            <a:avLst/>
          </a:prstGeom>
          <a:noFill/>
          <a:ln/>
        </p:spPr>
        <p:txBody>
          <a:bodyPr wrap="square" rtlCol="0" anchor="ctr"/>
          <a:lstStyle/>
          <a:p>
            <a:pPr indent="0" marL="0">
              <a:buNone/>
            </a:pPr>
            <a:r>
              <a:rPr lang="en-US" sz="2200" b="1" dirty="0">
                <a:solidFill>
                  <a:srgbClr val="FFFFFF"/>
                </a:solidFill>
                <a:latin typeface="Cambria" pitchFamily="34" charset="0"/>
                <a:ea typeface="Cambria" pitchFamily="34" charset="-122"/>
                <a:cs typeface="Cambria" pitchFamily="34" charset="-120"/>
              </a:rPr>
              <a:t>Project Summary — DMAIC Outcomes Dashboard</a:t>
            </a:r>
            <a:endParaRPr lang="en-US" sz="2200" dirty="0"/>
          </a:p>
        </p:txBody>
      </p:sp>
      <p:sp>
        <p:nvSpPr>
          <p:cNvPr id="3" name="Text 1"/>
          <p:cNvSpPr/>
          <p:nvPr/>
        </p:nvSpPr>
        <p:spPr>
          <a:xfrm>
            <a:off x="365760" y="658368"/>
            <a:ext cx="8412480" cy="274320"/>
          </a:xfrm>
          <a:prstGeom prst="rect">
            <a:avLst/>
          </a:prstGeom>
          <a:noFill/>
          <a:ln/>
        </p:spPr>
        <p:txBody>
          <a:bodyPr wrap="square" rtlCol="0" anchor="ctr"/>
          <a:lstStyle/>
          <a:p>
            <a:pPr indent="0" marL="0">
              <a:buNone/>
            </a:pPr>
            <a:r>
              <a:rPr lang="en-US" sz="1100" i="1" dirty="0">
                <a:solidFill>
                  <a:srgbClr val="D4F1EE"/>
                </a:solidFill>
                <a:latin typeface="Calibri" pitchFamily="34" charset="0"/>
                <a:ea typeface="Calibri" pitchFamily="34" charset="-122"/>
                <a:cs typeface="Calibri" pitchFamily="34" charset="-120"/>
              </a:rPr>
              <a:t>Ridgeview Medical Center  |  Shoulder Replacement Process Improvement  |  Six Sigma DMAIC</a:t>
            </a:r>
            <a:endParaRPr lang="en-US" sz="1100" dirty="0"/>
          </a:p>
        </p:txBody>
      </p:sp>
      <p:sp>
        <p:nvSpPr>
          <p:cNvPr id="4" name="Shape 2"/>
          <p:cNvSpPr/>
          <p:nvPr/>
        </p:nvSpPr>
        <p:spPr>
          <a:xfrm>
            <a:off x="274320" y="1024128"/>
            <a:ext cx="1572768" cy="3520440"/>
          </a:xfrm>
          <a:prstGeom prst="roundRect">
            <a:avLst>
              <a:gd name="adj" fmla="val 5814"/>
            </a:avLst>
          </a:prstGeom>
          <a:solidFill>
            <a:srgbClr val="0D2D44"/>
          </a:solidFill>
          <a:ln w="12700">
            <a:solidFill>
              <a:srgbClr val="00A896"/>
            </a:solidFill>
            <a:prstDash val="solid"/>
          </a:ln>
        </p:spPr>
      </p:sp>
      <p:sp>
        <p:nvSpPr>
          <p:cNvPr id="5" name="Shape 3"/>
          <p:cNvSpPr/>
          <p:nvPr/>
        </p:nvSpPr>
        <p:spPr>
          <a:xfrm>
            <a:off x="384048" y="1097280"/>
            <a:ext cx="1353312" cy="347472"/>
          </a:xfrm>
          <a:prstGeom prst="roundRect">
            <a:avLst>
              <a:gd name="adj" fmla="val 18421"/>
            </a:avLst>
          </a:prstGeom>
          <a:solidFill>
            <a:srgbClr val="00A896"/>
          </a:solidFill>
          <a:ln w="12700">
            <a:solidFill>
              <a:srgbClr val="00A896"/>
            </a:solidFill>
            <a:prstDash val="solid"/>
          </a:ln>
        </p:spPr>
      </p:sp>
      <p:sp>
        <p:nvSpPr>
          <p:cNvPr id="6" name="Text 4"/>
          <p:cNvSpPr/>
          <p:nvPr/>
        </p:nvSpPr>
        <p:spPr>
          <a:xfrm>
            <a:off x="384048" y="1097280"/>
            <a:ext cx="1353312" cy="347472"/>
          </a:xfrm>
          <a:prstGeom prst="rect">
            <a:avLst/>
          </a:prstGeom>
          <a:noFill/>
          <a:ln/>
        </p:spPr>
        <p:txBody>
          <a:bodyPr wrap="square" lIns="0" tIns="0" rIns="0" bIns="0" rtlCol="0" anchor="ctr"/>
          <a:lstStyle/>
          <a:p>
            <a:pPr algn="ctr" indent="0" marL="0">
              <a:buNone/>
            </a:pPr>
            <a:r>
              <a:rPr lang="en-US" sz="1300" b="1" dirty="0">
                <a:solidFill>
                  <a:srgbClr val="0A2342"/>
                </a:solidFill>
                <a:latin typeface="Cambria" pitchFamily="34" charset="0"/>
                <a:ea typeface="Cambria" pitchFamily="34" charset="-122"/>
                <a:cs typeface="Cambria" pitchFamily="34" charset="-120"/>
              </a:rPr>
              <a:t>DEFINE</a:t>
            </a:r>
            <a:endParaRPr lang="en-US" sz="1300" dirty="0"/>
          </a:p>
        </p:txBody>
      </p:sp>
      <p:sp>
        <p:nvSpPr>
          <p:cNvPr id="7" name="Text 5"/>
          <p:cNvSpPr/>
          <p:nvPr/>
        </p:nvSpPr>
        <p:spPr>
          <a:xfrm>
            <a:off x="384048" y="1490472"/>
            <a:ext cx="1353312" cy="2999232"/>
          </a:xfrm>
          <a:prstGeom prst="rect">
            <a:avLst/>
          </a:prstGeom>
          <a:noFill/>
          <a:ln/>
        </p:spPr>
        <p:txBody>
          <a:bodyPr wrap="square" rtlCol="0" anchor="t"/>
          <a:lstStyle/>
          <a:p>
            <a:pPr indent="0" marL="0">
              <a:buNone/>
            </a:pPr>
            <a:r>
              <a:rPr lang="en-US" sz="900" dirty="0">
                <a:solidFill>
                  <a:srgbClr val="BDD9E7"/>
                </a:solidFill>
                <a:latin typeface="Calibri" pitchFamily="34" charset="0"/>
                <a:ea typeface="Calibri" pitchFamily="34" charset="-122"/>
                <a:cs typeface="Calibri" pitchFamily="34" charset="-120"/>
              </a:rPr>
              <a:t>Charter → Problem: 5.8-day LOS, 162-min wait, 4.7 daily HIS failures</a:t>
            </a:r>
            <a:endParaRPr lang="en-US" sz="900" dirty="0"/>
          </a:p>
          <a:p>
            <a:pPr indent="0" marL="0">
              <a:buNone/>
            </a:pPr>
            <a:r>
              <a:rPr lang="en-US" sz="900" dirty="0">
                <a:solidFill>
                  <a:srgbClr val="BDD9E7"/>
                </a:solidFill>
                <a:latin typeface="Calibri" pitchFamily="34" charset="0"/>
                <a:ea typeface="Calibri" pitchFamily="34" charset="-122"/>
                <a:cs typeface="Calibri" pitchFamily="34" charset="-120"/>
              </a:rPr>
              <a:t>3 CTQs defined; scope excludes surgical procedure</a:t>
            </a:r>
            <a:endParaRPr lang="en-US" sz="900" dirty="0"/>
          </a:p>
        </p:txBody>
      </p:sp>
      <p:sp>
        <p:nvSpPr>
          <p:cNvPr id="8" name="Shape 6"/>
          <p:cNvSpPr/>
          <p:nvPr/>
        </p:nvSpPr>
        <p:spPr>
          <a:xfrm>
            <a:off x="1993392" y="1024128"/>
            <a:ext cx="1572768" cy="3520440"/>
          </a:xfrm>
          <a:prstGeom prst="roundRect">
            <a:avLst>
              <a:gd name="adj" fmla="val 5814"/>
            </a:avLst>
          </a:prstGeom>
          <a:solidFill>
            <a:srgbClr val="0D2D44"/>
          </a:solidFill>
          <a:ln w="12700">
            <a:solidFill>
              <a:srgbClr val="F59E0B"/>
            </a:solidFill>
            <a:prstDash val="solid"/>
          </a:ln>
        </p:spPr>
      </p:sp>
      <p:sp>
        <p:nvSpPr>
          <p:cNvPr id="9" name="Shape 7"/>
          <p:cNvSpPr/>
          <p:nvPr/>
        </p:nvSpPr>
        <p:spPr>
          <a:xfrm>
            <a:off x="2103120" y="1097280"/>
            <a:ext cx="1353312" cy="347472"/>
          </a:xfrm>
          <a:prstGeom prst="roundRect">
            <a:avLst>
              <a:gd name="adj" fmla="val 18421"/>
            </a:avLst>
          </a:prstGeom>
          <a:solidFill>
            <a:srgbClr val="F59E0B"/>
          </a:solidFill>
          <a:ln w="12700">
            <a:solidFill>
              <a:srgbClr val="F59E0B"/>
            </a:solidFill>
            <a:prstDash val="solid"/>
          </a:ln>
        </p:spPr>
      </p:sp>
      <p:sp>
        <p:nvSpPr>
          <p:cNvPr id="10" name="Text 8"/>
          <p:cNvSpPr/>
          <p:nvPr/>
        </p:nvSpPr>
        <p:spPr>
          <a:xfrm>
            <a:off x="2103120" y="1097280"/>
            <a:ext cx="1353312" cy="347472"/>
          </a:xfrm>
          <a:prstGeom prst="rect">
            <a:avLst/>
          </a:prstGeom>
          <a:noFill/>
          <a:ln/>
        </p:spPr>
        <p:txBody>
          <a:bodyPr wrap="square" lIns="0" tIns="0" rIns="0" bIns="0" rtlCol="0" anchor="ctr"/>
          <a:lstStyle/>
          <a:p>
            <a:pPr algn="ctr" indent="0" marL="0">
              <a:buNone/>
            </a:pPr>
            <a:r>
              <a:rPr lang="en-US" sz="1300" b="1" dirty="0">
                <a:solidFill>
                  <a:srgbClr val="0A2342"/>
                </a:solidFill>
                <a:latin typeface="Cambria" pitchFamily="34" charset="0"/>
                <a:ea typeface="Cambria" pitchFamily="34" charset="-122"/>
                <a:cs typeface="Cambria" pitchFamily="34" charset="-120"/>
              </a:rPr>
              <a:t>MEASURE</a:t>
            </a:r>
            <a:endParaRPr lang="en-US" sz="1300" dirty="0"/>
          </a:p>
        </p:txBody>
      </p:sp>
      <p:sp>
        <p:nvSpPr>
          <p:cNvPr id="11" name="Text 9"/>
          <p:cNvSpPr/>
          <p:nvPr/>
        </p:nvSpPr>
        <p:spPr>
          <a:xfrm>
            <a:off x="2103120" y="1490472"/>
            <a:ext cx="1353312" cy="2999232"/>
          </a:xfrm>
          <a:prstGeom prst="rect">
            <a:avLst/>
          </a:prstGeom>
          <a:noFill/>
          <a:ln/>
        </p:spPr>
        <p:txBody>
          <a:bodyPr wrap="square" rtlCol="0" anchor="t"/>
          <a:lstStyle/>
          <a:p>
            <a:pPr indent="0" marL="0">
              <a:buNone/>
            </a:pPr>
            <a:r>
              <a:rPr lang="en-US" sz="900" dirty="0">
                <a:solidFill>
                  <a:srgbClr val="BDD9E7"/>
                </a:solidFill>
                <a:latin typeface="Calibri" pitchFamily="34" charset="0"/>
                <a:ea typeface="Calibri" pitchFamily="34" charset="-122"/>
                <a:cs typeface="Calibri" pitchFamily="34" charset="-120"/>
              </a:rPr>
              <a:t>3 defects quantified</a:t>
            </a:r>
            <a:endParaRPr lang="en-US" sz="900" dirty="0"/>
          </a:p>
          <a:p>
            <a:pPr indent="0" marL="0">
              <a:buNone/>
            </a:pPr>
            <a:r>
              <a:rPr lang="en-US" sz="900" dirty="0">
                <a:solidFill>
                  <a:srgbClr val="BDD9E7"/>
                </a:solidFill>
                <a:latin typeface="Calibri" pitchFamily="34" charset="0"/>
                <a:ea typeface="Calibri" pitchFamily="34" charset="-122"/>
                <a:cs typeface="Calibri" pitchFamily="34" charset="-120"/>
              </a:rPr>
              <a:t>All Cpk &lt; 0 — processes critically outside specification</a:t>
            </a:r>
            <a:endParaRPr lang="en-US" sz="900" dirty="0"/>
          </a:p>
          <a:p>
            <a:pPr indent="0" marL="0">
              <a:buNone/>
            </a:pPr>
            <a:r>
              <a:rPr lang="en-US" sz="900" dirty="0">
                <a:solidFill>
                  <a:srgbClr val="BDD9E7"/>
                </a:solidFill>
                <a:latin typeface="Calibri" pitchFamily="34" charset="0"/>
                <a:ea typeface="Calibri" pitchFamily="34" charset="-122"/>
                <a:cs typeface="Calibri" pitchFamily="34" charset="-120"/>
              </a:rPr>
              <a:t>Baseline LOS dataset: n=80 over 24 months</a:t>
            </a:r>
            <a:endParaRPr lang="en-US" sz="900" dirty="0"/>
          </a:p>
        </p:txBody>
      </p:sp>
      <p:sp>
        <p:nvSpPr>
          <p:cNvPr id="12" name="Shape 10"/>
          <p:cNvSpPr/>
          <p:nvPr/>
        </p:nvSpPr>
        <p:spPr>
          <a:xfrm>
            <a:off x="3712464" y="1024128"/>
            <a:ext cx="1572768" cy="3520440"/>
          </a:xfrm>
          <a:prstGeom prst="roundRect">
            <a:avLst>
              <a:gd name="adj" fmla="val 5814"/>
            </a:avLst>
          </a:prstGeom>
          <a:solidFill>
            <a:srgbClr val="0D2D44"/>
          </a:solidFill>
          <a:ln w="12700">
            <a:solidFill>
              <a:srgbClr val="DC2626"/>
            </a:solidFill>
            <a:prstDash val="solid"/>
          </a:ln>
        </p:spPr>
      </p:sp>
      <p:sp>
        <p:nvSpPr>
          <p:cNvPr id="13" name="Shape 11"/>
          <p:cNvSpPr/>
          <p:nvPr/>
        </p:nvSpPr>
        <p:spPr>
          <a:xfrm>
            <a:off x="3822192" y="1097280"/>
            <a:ext cx="1353312" cy="347472"/>
          </a:xfrm>
          <a:prstGeom prst="roundRect">
            <a:avLst>
              <a:gd name="adj" fmla="val 18421"/>
            </a:avLst>
          </a:prstGeom>
          <a:solidFill>
            <a:srgbClr val="DC2626"/>
          </a:solidFill>
          <a:ln w="12700">
            <a:solidFill>
              <a:srgbClr val="DC2626"/>
            </a:solidFill>
            <a:prstDash val="solid"/>
          </a:ln>
        </p:spPr>
      </p:sp>
      <p:sp>
        <p:nvSpPr>
          <p:cNvPr id="14" name="Text 12"/>
          <p:cNvSpPr/>
          <p:nvPr/>
        </p:nvSpPr>
        <p:spPr>
          <a:xfrm>
            <a:off x="3822192" y="1097280"/>
            <a:ext cx="1353312" cy="347472"/>
          </a:xfrm>
          <a:prstGeom prst="rect">
            <a:avLst/>
          </a:prstGeom>
          <a:noFill/>
          <a:ln/>
        </p:spPr>
        <p:txBody>
          <a:bodyPr wrap="square" lIns="0" tIns="0" rIns="0" bIns="0" rtlCol="0" anchor="ctr"/>
          <a:lstStyle/>
          <a:p>
            <a:pPr algn="ctr" indent="0" marL="0">
              <a:buNone/>
            </a:pPr>
            <a:r>
              <a:rPr lang="en-US" sz="1300" b="1" dirty="0">
                <a:solidFill>
                  <a:srgbClr val="0A2342"/>
                </a:solidFill>
                <a:latin typeface="Cambria" pitchFamily="34" charset="0"/>
                <a:ea typeface="Cambria" pitchFamily="34" charset="-122"/>
                <a:cs typeface="Cambria" pitchFamily="34" charset="-120"/>
              </a:rPr>
              <a:t>ANALYZE</a:t>
            </a:r>
            <a:endParaRPr lang="en-US" sz="1300" dirty="0"/>
          </a:p>
        </p:txBody>
      </p:sp>
      <p:sp>
        <p:nvSpPr>
          <p:cNvPr id="15" name="Text 13"/>
          <p:cNvSpPr/>
          <p:nvPr/>
        </p:nvSpPr>
        <p:spPr>
          <a:xfrm>
            <a:off x="3822192" y="1490472"/>
            <a:ext cx="1353312" cy="2999232"/>
          </a:xfrm>
          <a:prstGeom prst="rect">
            <a:avLst/>
          </a:prstGeom>
          <a:noFill/>
          <a:ln/>
        </p:spPr>
        <p:txBody>
          <a:bodyPr wrap="square" rtlCol="0" anchor="t"/>
          <a:lstStyle/>
          <a:p>
            <a:pPr indent="0" marL="0">
              <a:buNone/>
            </a:pPr>
            <a:r>
              <a:rPr lang="en-US" sz="900" dirty="0">
                <a:solidFill>
                  <a:srgbClr val="BDD9E7"/>
                </a:solidFill>
                <a:latin typeface="Calibri" pitchFamily="34" charset="0"/>
                <a:ea typeface="Calibri" pitchFamily="34" charset="-122"/>
                <a:cs typeface="Calibri" pitchFamily="34" charset="-120"/>
              </a:rPr>
              <a:t>Fishbone root causes across People/Process/Tech/Environment</a:t>
            </a:r>
            <a:endParaRPr lang="en-US" sz="900" dirty="0"/>
          </a:p>
          <a:p>
            <a:pPr indent="0" marL="0">
              <a:buNone/>
            </a:pPr>
            <a:r>
              <a:rPr lang="en-US" sz="900" dirty="0">
                <a:solidFill>
                  <a:srgbClr val="BDD9E7"/>
                </a:solidFill>
                <a:latin typeface="Calibri" pitchFamily="34" charset="0"/>
                <a:ea typeface="Calibri" pitchFamily="34" charset="-122"/>
                <a:cs typeface="Calibri" pitchFamily="34" charset="-120"/>
              </a:rPr>
              <a:t>NVA analysis: 95.2% of LOS is waste</a:t>
            </a:r>
            <a:endParaRPr lang="en-US" sz="900" dirty="0"/>
          </a:p>
          <a:p>
            <a:pPr indent="0" marL="0">
              <a:buNone/>
            </a:pPr>
            <a:r>
              <a:rPr lang="en-US" sz="900" dirty="0">
                <a:solidFill>
                  <a:srgbClr val="BDD9E7"/>
                </a:solidFill>
                <a:latin typeface="Calibri" pitchFamily="34" charset="0"/>
                <a:ea typeface="Calibri" pitchFamily="34" charset="-122"/>
                <a:cs typeface="Calibri" pitchFamily="34" charset="-120"/>
              </a:rPr>
              <a:t>Key driver: in-hospital risk assessment (2.1 NVA days)</a:t>
            </a:r>
            <a:endParaRPr lang="en-US" sz="900" dirty="0"/>
          </a:p>
        </p:txBody>
      </p:sp>
      <p:sp>
        <p:nvSpPr>
          <p:cNvPr id="16" name="Shape 14"/>
          <p:cNvSpPr/>
          <p:nvPr/>
        </p:nvSpPr>
        <p:spPr>
          <a:xfrm>
            <a:off x="5431536" y="1024128"/>
            <a:ext cx="1572768" cy="3520440"/>
          </a:xfrm>
          <a:prstGeom prst="roundRect">
            <a:avLst>
              <a:gd name="adj" fmla="val 5814"/>
            </a:avLst>
          </a:prstGeom>
          <a:solidFill>
            <a:srgbClr val="0D2D44"/>
          </a:solidFill>
          <a:ln w="12700">
            <a:solidFill>
              <a:srgbClr val="00A896"/>
            </a:solidFill>
            <a:prstDash val="solid"/>
          </a:ln>
        </p:spPr>
      </p:sp>
      <p:sp>
        <p:nvSpPr>
          <p:cNvPr id="17" name="Shape 15"/>
          <p:cNvSpPr/>
          <p:nvPr/>
        </p:nvSpPr>
        <p:spPr>
          <a:xfrm>
            <a:off x="5541264" y="1097280"/>
            <a:ext cx="1353312" cy="347472"/>
          </a:xfrm>
          <a:prstGeom prst="roundRect">
            <a:avLst>
              <a:gd name="adj" fmla="val 18421"/>
            </a:avLst>
          </a:prstGeom>
          <a:solidFill>
            <a:srgbClr val="00A896"/>
          </a:solidFill>
          <a:ln w="12700">
            <a:solidFill>
              <a:srgbClr val="00A896"/>
            </a:solidFill>
            <a:prstDash val="solid"/>
          </a:ln>
        </p:spPr>
      </p:sp>
      <p:sp>
        <p:nvSpPr>
          <p:cNvPr id="18" name="Text 16"/>
          <p:cNvSpPr/>
          <p:nvPr/>
        </p:nvSpPr>
        <p:spPr>
          <a:xfrm>
            <a:off x="5541264" y="1097280"/>
            <a:ext cx="1353312" cy="347472"/>
          </a:xfrm>
          <a:prstGeom prst="rect">
            <a:avLst/>
          </a:prstGeom>
          <a:noFill/>
          <a:ln/>
        </p:spPr>
        <p:txBody>
          <a:bodyPr wrap="square" lIns="0" tIns="0" rIns="0" bIns="0" rtlCol="0" anchor="ctr"/>
          <a:lstStyle/>
          <a:p>
            <a:pPr algn="ctr" indent="0" marL="0">
              <a:buNone/>
            </a:pPr>
            <a:r>
              <a:rPr lang="en-US" sz="1300" b="1" dirty="0">
                <a:solidFill>
                  <a:srgbClr val="0A2342"/>
                </a:solidFill>
                <a:latin typeface="Cambria" pitchFamily="34" charset="0"/>
                <a:ea typeface="Cambria" pitchFamily="34" charset="-122"/>
                <a:cs typeface="Cambria" pitchFamily="34" charset="-120"/>
              </a:rPr>
              <a:t>IMPROVE</a:t>
            </a:r>
            <a:endParaRPr lang="en-US" sz="1300" dirty="0"/>
          </a:p>
        </p:txBody>
      </p:sp>
      <p:sp>
        <p:nvSpPr>
          <p:cNvPr id="19" name="Text 17"/>
          <p:cNvSpPr/>
          <p:nvPr/>
        </p:nvSpPr>
        <p:spPr>
          <a:xfrm>
            <a:off x="5541264" y="1490472"/>
            <a:ext cx="1353312" cy="2999232"/>
          </a:xfrm>
          <a:prstGeom prst="rect">
            <a:avLst/>
          </a:prstGeom>
          <a:noFill/>
          <a:ln/>
        </p:spPr>
        <p:txBody>
          <a:bodyPr wrap="square" rtlCol="0" anchor="t"/>
          <a:lstStyle/>
          <a:p>
            <a:pPr indent="0" marL="0">
              <a:buNone/>
            </a:pPr>
            <a:r>
              <a:rPr lang="en-US" sz="900" dirty="0">
                <a:solidFill>
                  <a:srgbClr val="BDD9E7"/>
                </a:solidFill>
                <a:latin typeface="Calibri" pitchFamily="34" charset="0"/>
                <a:ea typeface="Calibri" pitchFamily="34" charset="-122"/>
                <a:cs typeface="Calibri" pitchFamily="34" charset="-120"/>
              </a:rPr>
              <a:t>3 solutions: Pre-hosp clinic, Epic migration, hybrid intake</a:t>
            </a:r>
            <a:endParaRPr lang="en-US" sz="900" dirty="0"/>
          </a:p>
          <a:p>
            <a:pPr indent="0" marL="0">
              <a:buNone/>
            </a:pPr>
            <a:r>
              <a:rPr lang="en-US" sz="900" dirty="0">
                <a:solidFill>
                  <a:srgbClr val="BDD9E7"/>
                </a:solidFill>
                <a:latin typeface="Calibri" pitchFamily="34" charset="0"/>
                <a:ea typeface="Calibri" pitchFamily="34" charset="-122"/>
                <a:cs typeface="Calibri" pitchFamily="34" charset="-120"/>
              </a:rPr>
              <a:t>Implementation: Pre-hosp clinic removes 2.1 NVA days</a:t>
            </a:r>
            <a:endParaRPr lang="en-US" sz="900" dirty="0"/>
          </a:p>
          <a:p>
            <a:pPr indent="0" marL="0">
              <a:buNone/>
            </a:pPr>
            <a:r>
              <a:rPr lang="en-US" sz="900" dirty="0">
                <a:solidFill>
                  <a:srgbClr val="BDD9E7"/>
                </a:solidFill>
                <a:latin typeface="Calibri" pitchFamily="34" charset="0"/>
                <a:ea typeface="Calibri" pitchFamily="34" charset="-122"/>
                <a:cs typeface="Calibri" pitchFamily="34" charset="-120"/>
              </a:rPr>
              <a:t>Projected LOS: 5.8 → ≤2.5 days (−57%)</a:t>
            </a:r>
            <a:endParaRPr lang="en-US" sz="900" dirty="0"/>
          </a:p>
        </p:txBody>
      </p:sp>
      <p:sp>
        <p:nvSpPr>
          <p:cNvPr id="20" name="Shape 18"/>
          <p:cNvSpPr/>
          <p:nvPr/>
        </p:nvSpPr>
        <p:spPr>
          <a:xfrm>
            <a:off x="7150608" y="1024128"/>
            <a:ext cx="1572768" cy="3520440"/>
          </a:xfrm>
          <a:prstGeom prst="roundRect">
            <a:avLst>
              <a:gd name="adj" fmla="val 5814"/>
            </a:avLst>
          </a:prstGeom>
          <a:solidFill>
            <a:srgbClr val="0D2D44"/>
          </a:solidFill>
          <a:ln w="12700">
            <a:solidFill>
              <a:srgbClr val="059669"/>
            </a:solidFill>
            <a:prstDash val="solid"/>
          </a:ln>
        </p:spPr>
      </p:sp>
      <p:sp>
        <p:nvSpPr>
          <p:cNvPr id="21" name="Shape 19"/>
          <p:cNvSpPr/>
          <p:nvPr/>
        </p:nvSpPr>
        <p:spPr>
          <a:xfrm>
            <a:off x="7260336" y="1097280"/>
            <a:ext cx="1353312" cy="347472"/>
          </a:xfrm>
          <a:prstGeom prst="roundRect">
            <a:avLst>
              <a:gd name="adj" fmla="val 18421"/>
            </a:avLst>
          </a:prstGeom>
          <a:solidFill>
            <a:srgbClr val="059669"/>
          </a:solidFill>
          <a:ln w="12700">
            <a:solidFill>
              <a:srgbClr val="059669"/>
            </a:solidFill>
            <a:prstDash val="solid"/>
          </a:ln>
        </p:spPr>
      </p:sp>
      <p:sp>
        <p:nvSpPr>
          <p:cNvPr id="22" name="Text 20"/>
          <p:cNvSpPr/>
          <p:nvPr/>
        </p:nvSpPr>
        <p:spPr>
          <a:xfrm>
            <a:off x="7260336" y="1097280"/>
            <a:ext cx="1353312" cy="347472"/>
          </a:xfrm>
          <a:prstGeom prst="rect">
            <a:avLst/>
          </a:prstGeom>
          <a:noFill/>
          <a:ln/>
        </p:spPr>
        <p:txBody>
          <a:bodyPr wrap="square" lIns="0" tIns="0" rIns="0" bIns="0" rtlCol="0" anchor="ctr"/>
          <a:lstStyle/>
          <a:p>
            <a:pPr algn="ctr" indent="0" marL="0">
              <a:buNone/>
            </a:pPr>
            <a:r>
              <a:rPr lang="en-US" sz="1300" b="1" dirty="0">
                <a:solidFill>
                  <a:srgbClr val="0A2342"/>
                </a:solidFill>
                <a:latin typeface="Cambria" pitchFamily="34" charset="0"/>
                <a:ea typeface="Cambria" pitchFamily="34" charset="-122"/>
                <a:cs typeface="Cambria" pitchFamily="34" charset="-120"/>
              </a:rPr>
              <a:t>CONTROL</a:t>
            </a:r>
            <a:endParaRPr lang="en-US" sz="1300" dirty="0"/>
          </a:p>
        </p:txBody>
      </p:sp>
      <p:sp>
        <p:nvSpPr>
          <p:cNvPr id="23" name="Text 21"/>
          <p:cNvSpPr/>
          <p:nvPr/>
        </p:nvSpPr>
        <p:spPr>
          <a:xfrm>
            <a:off x="7260336" y="1490472"/>
            <a:ext cx="1353312" cy="2999232"/>
          </a:xfrm>
          <a:prstGeom prst="rect">
            <a:avLst/>
          </a:prstGeom>
          <a:noFill/>
          <a:ln/>
        </p:spPr>
        <p:txBody>
          <a:bodyPr wrap="square" rtlCol="0" anchor="t"/>
          <a:lstStyle/>
          <a:p>
            <a:pPr indent="0" marL="0">
              <a:buNone/>
            </a:pPr>
            <a:r>
              <a:rPr lang="en-US" sz="900" dirty="0">
                <a:solidFill>
                  <a:srgbClr val="BDD9E7"/>
                </a:solidFill>
                <a:latin typeface="Calibri" pitchFamily="34" charset="0"/>
                <a:ea typeface="Calibri" pitchFamily="34" charset="-122"/>
                <a:cs typeface="Calibri" pitchFamily="34" charset="-120"/>
              </a:rPr>
              <a:t>4-stakeholder control plan with trigger thresholds</a:t>
            </a:r>
            <a:endParaRPr lang="en-US" sz="900" dirty="0"/>
          </a:p>
          <a:p>
            <a:pPr indent="0" marL="0">
              <a:buNone/>
            </a:pPr>
            <a:r>
              <a:rPr lang="en-US" sz="900" dirty="0">
                <a:solidFill>
                  <a:srgbClr val="BDD9E7"/>
                </a:solidFill>
                <a:latin typeface="Calibri" pitchFamily="34" charset="0"/>
                <a:ea typeface="Calibri" pitchFamily="34" charset="-122"/>
                <a:cs typeface="Calibri" pitchFamily="34" charset="-120"/>
              </a:rPr>
              <a:t>Weekly SPC X-bar chart for LOS monitoring</a:t>
            </a:r>
            <a:endParaRPr lang="en-US" sz="900" dirty="0"/>
          </a:p>
          <a:p>
            <a:pPr indent="0" marL="0">
              <a:buNone/>
            </a:pPr>
            <a:r>
              <a:rPr lang="en-US" sz="900" dirty="0">
                <a:solidFill>
                  <a:srgbClr val="BDD9E7"/>
                </a:solidFill>
                <a:latin typeface="Calibri" pitchFamily="34" charset="0"/>
                <a:ea typeface="Calibri" pitchFamily="34" charset="-122"/>
                <a:cs typeface="Calibri" pitchFamily="34" charset="-120"/>
              </a:rPr>
              <a:t>Special-cause protocol: root-cause review within 48 hrs</a:t>
            </a:r>
            <a:endParaRPr lang="en-US" sz="900" dirty="0"/>
          </a:p>
        </p:txBody>
      </p:sp>
      <p:sp>
        <p:nvSpPr>
          <p:cNvPr id="24" name="Text 22"/>
          <p:cNvSpPr/>
          <p:nvPr/>
        </p:nvSpPr>
        <p:spPr>
          <a:xfrm>
            <a:off x="274320" y="4590288"/>
            <a:ext cx="8595360" cy="256032"/>
          </a:xfrm>
          <a:prstGeom prst="rect">
            <a:avLst/>
          </a:prstGeom>
          <a:noFill/>
          <a:ln/>
        </p:spPr>
        <p:txBody>
          <a:bodyPr wrap="square" rtlCol="0" anchor="ctr"/>
          <a:lstStyle/>
          <a:p>
            <a:pPr indent="0" marL="0">
              <a:buNone/>
            </a:pPr>
            <a:r>
              <a:rPr lang="en-US" sz="1000" b="1" dirty="0">
                <a:solidFill>
                  <a:srgbClr val="D4F1EE"/>
                </a:solidFill>
                <a:latin typeface="Calibri" pitchFamily="34" charset="0"/>
                <a:ea typeface="Calibri" pitchFamily="34" charset="-122"/>
                <a:cs typeface="Calibri" pitchFamily="34" charset="-120"/>
              </a:rPr>
              <a:t>Key Performance Outcomes</a:t>
            </a:r>
            <a:endParaRPr lang="en-US" sz="1000" dirty="0"/>
          </a:p>
        </p:txBody>
      </p:sp>
      <p:sp>
        <p:nvSpPr>
          <p:cNvPr id="25" name="Text 23"/>
          <p:cNvSpPr/>
          <p:nvPr/>
        </p:nvSpPr>
        <p:spPr>
          <a:xfrm>
            <a:off x="320040" y="4818888"/>
            <a:ext cx="8503920" cy="256032"/>
          </a:xfrm>
          <a:prstGeom prst="rect">
            <a:avLst/>
          </a:prstGeom>
          <a:noFill/>
          <a:ln/>
        </p:spPr>
        <p:txBody>
          <a:bodyPr wrap="square" rtlCol="0" anchor="ctr"/>
          <a:lstStyle/>
          <a:p>
            <a:pPr algn="r" indent="0" marL="0">
              <a:buNone/>
            </a:pPr>
            <a:r>
              <a:rPr lang="en-US" sz="850" i="1" dirty="0">
                <a:solidFill>
                  <a:srgbClr val="4A6880"/>
                </a:solidFill>
              </a:rPr>
              <a:t>For illustration purposes only — Gradevia.com  |  All data fictitious</a:t>
            </a:r>
            <a:endParaRPr lang="en-US" sz="8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4FAFB"/>
        </a:solidFill>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0A2342"/>
          </a:solidFill>
          <a:ln w="12700">
            <a:solidFill>
              <a:srgbClr val="0A2342"/>
            </a:solidFill>
            <a:prstDash val="solid"/>
          </a:ln>
        </p:spPr>
      </p:sp>
      <p:sp>
        <p:nvSpPr>
          <p:cNvPr id="3" name="Text 1"/>
          <p:cNvSpPr/>
          <p:nvPr/>
        </p:nvSpPr>
        <p:spPr>
          <a:xfrm>
            <a:off x="365760" y="0"/>
            <a:ext cx="8412480" cy="640080"/>
          </a:xfrm>
          <a:prstGeom prst="rect">
            <a:avLst/>
          </a:prstGeom>
          <a:noFill/>
          <a:ln/>
        </p:spPr>
        <p:txBody>
          <a:bodyPr wrap="square" rtlCol="0" anchor="ctr"/>
          <a:lstStyle/>
          <a:p>
            <a:pPr indent="0" marL="0">
              <a:buNone/>
            </a:pPr>
            <a:r>
              <a:rPr lang="en-US" sz="2200" b="1" dirty="0">
                <a:solidFill>
                  <a:srgbClr val="FFFFFF"/>
                </a:solidFill>
                <a:latin typeface="Cambria" pitchFamily="34" charset="0"/>
                <a:ea typeface="Cambria" pitchFamily="34" charset="-122"/>
                <a:cs typeface="Cambria" pitchFamily="34" charset="-120"/>
              </a:rPr>
              <a:t>References</a:t>
            </a:r>
            <a:endParaRPr lang="en-US" sz="2200" dirty="0"/>
          </a:p>
        </p:txBody>
      </p:sp>
      <p:sp>
        <p:nvSpPr>
          <p:cNvPr id="4" name="Text 2"/>
          <p:cNvSpPr/>
          <p:nvPr/>
        </p:nvSpPr>
        <p:spPr>
          <a:xfrm>
            <a:off x="365760" y="0"/>
            <a:ext cx="8412480" cy="640080"/>
          </a:xfrm>
          <a:prstGeom prst="rect">
            <a:avLst/>
          </a:prstGeom>
          <a:noFill/>
          <a:ln/>
        </p:spPr>
        <p:txBody>
          <a:bodyPr wrap="square" rtlCol="0" anchor="b"/>
          <a:lstStyle/>
          <a:p>
            <a:pPr indent="0" marL="0">
              <a:buNone/>
            </a:pPr>
            <a:r>
              <a:rPr lang="en-US" sz="1100" i="1" dirty="0">
                <a:solidFill>
                  <a:srgbClr val="D4F1EE"/>
                </a:solidFill>
                <a:latin typeface="Calibri" pitchFamily="34" charset="0"/>
                <a:ea typeface="Calibri" pitchFamily="34" charset="-122"/>
                <a:cs typeface="Calibri" pitchFamily="34" charset="-120"/>
              </a:rPr>
              <a:t>APA 7th Edition  |  All sources cited in-presentation</a:t>
            </a:r>
            <a:endParaRPr lang="en-US" sz="1100" dirty="0"/>
          </a:p>
        </p:txBody>
      </p:sp>
      <p:sp>
        <p:nvSpPr>
          <p:cNvPr id="5" name="Shape 3"/>
          <p:cNvSpPr/>
          <p:nvPr/>
        </p:nvSpPr>
        <p:spPr>
          <a:xfrm>
            <a:off x="320040" y="777240"/>
            <a:ext cx="8503920" cy="457200"/>
          </a:xfrm>
          <a:prstGeom prst="rect">
            <a:avLst/>
          </a:prstGeom>
          <a:solidFill>
            <a:srgbClr val="FFFFFF"/>
          </a:solidFill>
          <a:ln w="12700">
            <a:solidFill>
              <a:srgbClr val="E2E8F0"/>
            </a:solidFill>
            <a:prstDash val="solid"/>
          </a:ln>
        </p:spPr>
      </p:sp>
      <p:sp>
        <p:nvSpPr>
          <p:cNvPr id="6" name="Text 4"/>
          <p:cNvSpPr/>
          <p:nvPr/>
        </p:nvSpPr>
        <p:spPr>
          <a:xfrm>
            <a:off x="411480" y="795528"/>
            <a:ext cx="8321040" cy="420624"/>
          </a:xfrm>
          <a:prstGeom prst="rect">
            <a:avLst/>
          </a:prstGeom>
          <a:noFill/>
          <a:ln/>
        </p:spPr>
        <p:txBody>
          <a:bodyPr wrap="square" rtlCol="0" anchor="ctr"/>
          <a:lstStyle/>
          <a:p>
            <a:pPr indent="0" marL="0">
              <a:buNone/>
            </a:pPr>
            <a:r>
              <a:rPr lang="en-US" sz="900" b="1" dirty="0">
                <a:solidFill>
                  <a:srgbClr val="028090"/>
                </a:solidFill>
                <a:latin typeface="Calibri" pitchFamily="34" charset="0"/>
                <a:ea typeface="Calibri" pitchFamily="34" charset="-122"/>
                <a:cs typeface="Calibri" pitchFamily="34" charset="-120"/>
              </a:rPr>
              <a:t>1.  </a:t>
            </a:r>
            <a:pPr indent="0" marL="0">
              <a:buNone/>
            </a:pPr>
            <a:r>
              <a:rPr lang="en-US" sz="900" dirty="0">
                <a:solidFill>
                  <a:srgbClr val="1E293B"/>
                </a:solidFill>
                <a:latin typeface="Calibri" pitchFamily="34" charset="0"/>
                <a:ea typeface="Calibri" pitchFamily="34" charset="-122"/>
                <a:cs typeface="Calibri" pitchFamily="34" charset="-120"/>
              </a:rPr>
              <a:t>American Society for Quality. (2023). Six Sigma. https://asq.org/quality-resources/six-sigma</a:t>
            </a:r>
            <a:endParaRPr lang="en-US" sz="900" dirty="0"/>
          </a:p>
        </p:txBody>
      </p:sp>
      <p:sp>
        <p:nvSpPr>
          <p:cNvPr id="7" name="Shape 5"/>
          <p:cNvSpPr/>
          <p:nvPr/>
        </p:nvSpPr>
        <p:spPr>
          <a:xfrm>
            <a:off x="320040" y="1266444"/>
            <a:ext cx="8503920" cy="457200"/>
          </a:xfrm>
          <a:prstGeom prst="rect">
            <a:avLst/>
          </a:prstGeom>
          <a:solidFill>
            <a:srgbClr val="F4FAFB"/>
          </a:solidFill>
          <a:ln w="12700">
            <a:solidFill>
              <a:srgbClr val="E2E8F0"/>
            </a:solidFill>
            <a:prstDash val="solid"/>
          </a:ln>
        </p:spPr>
      </p:sp>
      <p:sp>
        <p:nvSpPr>
          <p:cNvPr id="8" name="Text 6"/>
          <p:cNvSpPr/>
          <p:nvPr/>
        </p:nvSpPr>
        <p:spPr>
          <a:xfrm>
            <a:off x="411480" y="1284732"/>
            <a:ext cx="8321040" cy="420624"/>
          </a:xfrm>
          <a:prstGeom prst="rect">
            <a:avLst/>
          </a:prstGeom>
          <a:noFill/>
          <a:ln/>
        </p:spPr>
        <p:txBody>
          <a:bodyPr wrap="square" rtlCol="0" anchor="ctr"/>
          <a:lstStyle/>
          <a:p>
            <a:pPr indent="0" marL="0">
              <a:buNone/>
            </a:pPr>
            <a:r>
              <a:rPr lang="en-US" sz="900" b="1" dirty="0">
                <a:solidFill>
                  <a:srgbClr val="028090"/>
                </a:solidFill>
                <a:latin typeface="Calibri" pitchFamily="34" charset="0"/>
                <a:ea typeface="Calibri" pitchFamily="34" charset="-122"/>
                <a:cs typeface="Calibri" pitchFamily="34" charset="-120"/>
              </a:rPr>
              <a:t>2.  </a:t>
            </a:r>
            <a:pPr indent="0" marL="0">
              <a:buNone/>
            </a:pPr>
            <a:r>
              <a:rPr lang="en-US" sz="900" dirty="0">
                <a:solidFill>
                  <a:srgbClr val="1E293B"/>
                </a:solidFill>
                <a:latin typeface="Calibri" pitchFamily="34" charset="0"/>
                <a:ea typeface="Calibri" pitchFamily="34" charset="-122"/>
                <a:cs typeface="Calibri" pitchFamily="34" charset="-120"/>
              </a:rPr>
              <a:t>Bartelstein, M. K., Forsberg, J. A., Lavery, J. A., Yakoub, M. A., Akhnoukh, S., Boland, P. J., Fabbri, N., &amp; Healey, J. H. (2022). Quantitative preoperative patient assessments are related to survival and procedure outcome for osseous metastases. Journal of Bone Oncology, 34, 100433. https://doi.org/10.1016/j.jbo.2022.100433</a:t>
            </a:r>
            <a:endParaRPr lang="en-US" sz="900" dirty="0"/>
          </a:p>
        </p:txBody>
      </p:sp>
      <p:sp>
        <p:nvSpPr>
          <p:cNvPr id="9" name="Shape 7"/>
          <p:cNvSpPr/>
          <p:nvPr/>
        </p:nvSpPr>
        <p:spPr>
          <a:xfrm>
            <a:off x="320040" y="1755648"/>
            <a:ext cx="8503920" cy="457200"/>
          </a:xfrm>
          <a:prstGeom prst="rect">
            <a:avLst/>
          </a:prstGeom>
          <a:solidFill>
            <a:srgbClr val="FFFFFF"/>
          </a:solidFill>
          <a:ln w="12700">
            <a:solidFill>
              <a:srgbClr val="E2E8F0"/>
            </a:solidFill>
            <a:prstDash val="solid"/>
          </a:ln>
        </p:spPr>
      </p:sp>
      <p:sp>
        <p:nvSpPr>
          <p:cNvPr id="10" name="Text 8"/>
          <p:cNvSpPr/>
          <p:nvPr/>
        </p:nvSpPr>
        <p:spPr>
          <a:xfrm>
            <a:off x="411480" y="1773936"/>
            <a:ext cx="8321040" cy="420624"/>
          </a:xfrm>
          <a:prstGeom prst="rect">
            <a:avLst/>
          </a:prstGeom>
          <a:noFill/>
          <a:ln/>
        </p:spPr>
        <p:txBody>
          <a:bodyPr wrap="square" rtlCol="0" anchor="ctr"/>
          <a:lstStyle/>
          <a:p>
            <a:pPr indent="0" marL="0">
              <a:buNone/>
            </a:pPr>
            <a:r>
              <a:rPr lang="en-US" sz="900" b="1" dirty="0">
                <a:solidFill>
                  <a:srgbClr val="028090"/>
                </a:solidFill>
                <a:latin typeface="Calibri" pitchFamily="34" charset="0"/>
                <a:ea typeface="Calibri" pitchFamily="34" charset="-122"/>
                <a:cs typeface="Calibri" pitchFamily="34" charset="-120"/>
              </a:rPr>
              <a:t>3.  </a:t>
            </a:r>
            <a:pPr indent="0" marL="0">
              <a:buNone/>
            </a:pPr>
            <a:r>
              <a:rPr lang="en-US" sz="900" dirty="0">
                <a:solidFill>
                  <a:srgbClr val="1E293B"/>
                </a:solidFill>
                <a:latin typeface="Calibri" pitchFamily="34" charset="0"/>
                <a:ea typeface="Calibri" pitchFamily="34" charset="-122"/>
                <a:cs typeface="Calibri" pitchFamily="34" charset="-120"/>
              </a:rPr>
              <a:t>Dunn, J. C., Lanzi, J., Kusnezov, N., Bader, J., Waterman, B. R., &amp; Belmont, P. J. (2015). Predictors of length of stay after elective total shoulder arthroplasty in the United States. Journal of Shoulder and Elbow Surgery, 24(5), 754–759. https://doi.org/10.1016/j.jse.2014.11.042</a:t>
            </a:r>
            <a:endParaRPr lang="en-US" sz="900" dirty="0"/>
          </a:p>
        </p:txBody>
      </p:sp>
      <p:sp>
        <p:nvSpPr>
          <p:cNvPr id="11" name="Shape 9"/>
          <p:cNvSpPr/>
          <p:nvPr/>
        </p:nvSpPr>
        <p:spPr>
          <a:xfrm>
            <a:off x="320040" y="2244852"/>
            <a:ext cx="8503920" cy="457200"/>
          </a:xfrm>
          <a:prstGeom prst="rect">
            <a:avLst/>
          </a:prstGeom>
          <a:solidFill>
            <a:srgbClr val="F4FAFB"/>
          </a:solidFill>
          <a:ln w="12700">
            <a:solidFill>
              <a:srgbClr val="E2E8F0"/>
            </a:solidFill>
            <a:prstDash val="solid"/>
          </a:ln>
        </p:spPr>
      </p:sp>
      <p:sp>
        <p:nvSpPr>
          <p:cNvPr id="12" name="Text 10"/>
          <p:cNvSpPr/>
          <p:nvPr/>
        </p:nvSpPr>
        <p:spPr>
          <a:xfrm>
            <a:off x="411480" y="2263140"/>
            <a:ext cx="8321040" cy="420624"/>
          </a:xfrm>
          <a:prstGeom prst="rect">
            <a:avLst/>
          </a:prstGeom>
          <a:noFill/>
          <a:ln/>
        </p:spPr>
        <p:txBody>
          <a:bodyPr wrap="square" rtlCol="0" anchor="ctr"/>
          <a:lstStyle/>
          <a:p>
            <a:pPr indent="0" marL="0">
              <a:buNone/>
            </a:pPr>
            <a:r>
              <a:rPr lang="en-US" sz="900" b="1" dirty="0">
                <a:solidFill>
                  <a:srgbClr val="028090"/>
                </a:solidFill>
                <a:latin typeface="Calibri" pitchFamily="34" charset="0"/>
                <a:ea typeface="Calibri" pitchFamily="34" charset="-122"/>
                <a:cs typeface="Calibri" pitchFamily="34" charset="-120"/>
              </a:rPr>
              <a:t>4.  </a:t>
            </a:r>
            <a:pPr indent="0" marL="0">
              <a:buNone/>
            </a:pPr>
            <a:r>
              <a:rPr lang="en-US" sz="900" dirty="0">
                <a:solidFill>
                  <a:srgbClr val="1E293B"/>
                </a:solidFill>
                <a:latin typeface="Calibri" pitchFamily="34" charset="0"/>
                <a:ea typeface="Calibri" pitchFamily="34" charset="-122"/>
                <a:cs typeface="Calibri" pitchFamily="34" charset="-120"/>
              </a:rPr>
              <a:t>Improta, G., Balato, G., Romano, M., Ponsiglione, A. M., Raiola, E., Russo, M. A., Cuccaro, P., Santillo, L. C., &amp; Cesarelli, M. (2017). Improving performances of the knee replacement surgery process by applying DMAIC principles. Journal of Evaluation in Clinical Practice, 23(6), 1401–1407. https://doi.org/10.1111/jep.12810</a:t>
            </a:r>
            <a:endParaRPr lang="en-US" sz="900" dirty="0"/>
          </a:p>
        </p:txBody>
      </p:sp>
      <p:sp>
        <p:nvSpPr>
          <p:cNvPr id="13" name="Shape 11"/>
          <p:cNvSpPr/>
          <p:nvPr/>
        </p:nvSpPr>
        <p:spPr>
          <a:xfrm>
            <a:off x="320040" y="2734056"/>
            <a:ext cx="8503920" cy="457200"/>
          </a:xfrm>
          <a:prstGeom prst="rect">
            <a:avLst/>
          </a:prstGeom>
          <a:solidFill>
            <a:srgbClr val="FFFFFF"/>
          </a:solidFill>
          <a:ln w="12700">
            <a:solidFill>
              <a:srgbClr val="E2E8F0"/>
            </a:solidFill>
            <a:prstDash val="solid"/>
          </a:ln>
        </p:spPr>
      </p:sp>
      <p:sp>
        <p:nvSpPr>
          <p:cNvPr id="14" name="Text 12"/>
          <p:cNvSpPr/>
          <p:nvPr/>
        </p:nvSpPr>
        <p:spPr>
          <a:xfrm>
            <a:off x="411480" y="2752344"/>
            <a:ext cx="8321040" cy="420624"/>
          </a:xfrm>
          <a:prstGeom prst="rect">
            <a:avLst/>
          </a:prstGeom>
          <a:noFill/>
          <a:ln/>
        </p:spPr>
        <p:txBody>
          <a:bodyPr wrap="square" rtlCol="0" anchor="ctr"/>
          <a:lstStyle/>
          <a:p>
            <a:pPr indent="0" marL="0">
              <a:buNone/>
            </a:pPr>
            <a:r>
              <a:rPr lang="en-US" sz="900" b="1" dirty="0">
                <a:solidFill>
                  <a:srgbClr val="028090"/>
                </a:solidFill>
                <a:latin typeface="Calibri" pitchFamily="34" charset="0"/>
                <a:ea typeface="Calibri" pitchFamily="34" charset="-122"/>
                <a:cs typeface="Calibri" pitchFamily="34" charset="-120"/>
              </a:rPr>
              <a:t>5.  </a:t>
            </a:r>
            <a:pPr indent="0" marL="0">
              <a:buNone/>
            </a:pPr>
            <a:r>
              <a:rPr lang="en-US" sz="900" dirty="0">
                <a:solidFill>
                  <a:srgbClr val="1E293B"/>
                </a:solidFill>
                <a:latin typeface="Calibri" pitchFamily="34" charset="0"/>
                <a:ea typeface="Calibri" pitchFamily="34" charset="-122"/>
                <a:cs typeface="Calibri" pitchFamily="34" charset="-120"/>
              </a:rPr>
              <a:t>Jazayeri, R. (2023, February 12). Optimizing total shoulder replacement surgery recovery. Xcelerated Recovery. https://xrscience.org/blogs/education/optimizing-total-shoulder-replacement-surgery-recovery</a:t>
            </a:r>
            <a:endParaRPr lang="en-US" sz="900" dirty="0"/>
          </a:p>
        </p:txBody>
      </p:sp>
      <p:sp>
        <p:nvSpPr>
          <p:cNvPr id="15" name="Shape 13"/>
          <p:cNvSpPr/>
          <p:nvPr/>
        </p:nvSpPr>
        <p:spPr>
          <a:xfrm>
            <a:off x="320040" y="3223260"/>
            <a:ext cx="8503920" cy="457200"/>
          </a:xfrm>
          <a:prstGeom prst="rect">
            <a:avLst/>
          </a:prstGeom>
          <a:solidFill>
            <a:srgbClr val="F4FAFB"/>
          </a:solidFill>
          <a:ln w="12700">
            <a:solidFill>
              <a:srgbClr val="E2E8F0"/>
            </a:solidFill>
            <a:prstDash val="solid"/>
          </a:ln>
        </p:spPr>
      </p:sp>
      <p:sp>
        <p:nvSpPr>
          <p:cNvPr id="16" name="Text 14"/>
          <p:cNvSpPr/>
          <p:nvPr/>
        </p:nvSpPr>
        <p:spPr>
          <a:xfrm>
            <a:off x="411480" y="3241548"/>
            <a:ext cx="8321040" cy="420624"/>
          </a:xfrm>
          <a:prstGeom prst="rect">
            <a:avLst/>
          </a:prstGeom>
          <a:noFill/>
          <a:ln/>
        </p:spPr>
        <p:txBody>
          <a:bodyPr wrap="square" rtlCol="0" anchor="ctr"/>
          <a:lstStyle/>
          <a:p>
            <a:pPr indent="0" marL="0">
              <a:buNone/>
            </a:pPr>
            <a:r>
              <a:rPr lang="en-US" sz="900" b="1" dirty="0">
                <a:solidFill>
                  <a:srgbClr val="028090"/>
                </a:solidFill>
                <a:latin typeface="Calibri" pitchFamily="34" charset="0"/>
                <a:ea typeface="Calibri" pitchFamily="34" charset="-122"/>
                <a:cs typeface="Calibri" pitchFamily="34" charset="-120"/>
              </a:rPr>
              <a:t>6.  </a:t>
            </a:r>
            <a:pPr indent="0" marL="0">
              <a:buNone/>
            </a:pPr>
            <a:r>
              <a:rPr lang="en-US" sz="900" dirty="0">
                <a:solidFill>
                  <a:srgbClr val="1E293B"/>
                </a:solidFill>
                <a:latin typeface="Calibri" pitchFamily="34" charset="0"/>
                <a:ea typeface="Calibri" pitchFamily="34" charset="-122"/>
                <a:cs typeface="Calibri" pitchFamily="34" charset="-120"/>
              </a:rPr>
              <a:t>Kassin, M. T., Owen, R. M., Perez, S. D., Leeds, I., Cox, J. C., Schnier, K., Sadiraj, V., &amp; Sweeney, J. F. (2012). Risk factors for 30-day hospital readmission among general surgery patients. Journal of the American College of Surgeons, 215(3), 322–330. https://doi.org/10.1016/j.jamcollsurg.2012.05.024</a:t>
            </a:r>
            <a:endParaRPr lang="en-US" sz="900" dirty="0"/>
          </a:p>
        </p:txBody>
      </p:sp>
      <p:sp>
        <p:nvSpPr>
          <p:cNvPr id="17" name="Shape 15"/>
          <p:cNvSpPr/>
          <p:nvPr/>
        </p:nvSpPr>
        <p:spPr>
          <a:xfrm>
            <a:off x="320040" y="3712464"/>
            <a:ext cx="8503920" cy="457200"/>
          </a:xfrm>
          <a:prstGeom prst="rect">
            <a:avLst/>
          </a:prstGeom>
          <a:solidFill>
            <a:srgbClr val="FFFFFF"/>
          </a:solidFill>
          <a:ln w="12700">
            <a:solidFill>
              <a:srgbClr val="E2E8F0"/>
            </a:solidFill>
            <a:prstDash val="solid"/>
          </a:ln>
        </p:spPr>
      </p:sp>
      <p:sp>
        <p:nvSpPr>
          <p:cNvPr id="18" name="Text 16"/>
          <p:cNvSpPr/>
          <p:nvPr/>
        </p:nvSpPr>
        <p:spPr>
          <a:xfrm>
            <a:off x="411480" y="3730752"/>
            <a:ext cx="8321040" cy="420624"/>
          </a:xfrm>
          <a:prstGeom prst="rect">
            <a:avLst/>
          </a:prstGeom>
          <a:noFill/>
          <a:ln/>
        </p:spPr>
        <p:txBody>
          <a:bodyPr wrap="square" rtlCol="0" anchor="ctr"/>
          <a:lstStyle/>
          <a:p>
            <a:pPr indent="0" marL="0">
              <a:buNone/>
            </a:pPr>
            <a:r>
              <a:rPr lang="en-US" sz="900" b="1" dirty="0">
                <a:solidFill>
                  <a:srgbClr val="028090"/>
                </a:solidFill>
                <a:latin typeface="Calibri" pitchFamily="34" charset="0"/>
                <a:ea typeface="Calibri" pitchFamily="34" charset="-122"/>
                <a:cs typeface="Calibri" pitchFamily="34" charset="-120"/>
              </a:rPr>
              <a:t>7.  </a:t>
            </a:r>
            <a:pPr indent="0" marL="0">
              <a:buNone/>
            </a:pPr>
            <a:r>
              <a:rPr lang="en-US" sz="900" dirty="0">
                <a:solidFill>
                  <a:srgbClr val="1E293B"/>
                </a:solidFill>
                <a:latin typeface="Calibri" pitchFamily="34" charset="0"/>
                <a:ea typeface="Calibri" pitchFamily="34" charset="-122"/>
                <a:cs typeface="Calibri" pitchFamily="34" charset="-120"/>
              </a:rPr>
              <a:t>Ngafeeson, M. (2014). Healthcare information systems: Opportunities and challenges. Book Sections/Chapters (Paper 14). Northern Michigan University. http://commons.nmu.edu/facwork_bookchapters/14</a:t>
            </a:r>
            <a:endParaRPr lang="en-US" sz="900" dirty="0"/>
          </a:p>
        </p:txBody>
      </p:sp>
      <p:sp>
        <p:nvSpPr>
          <p:cNvPr id="19" name="Shape 17"/>
          <p:cNvSpPr/>
          <p:nvPr/>
        </p:nvSpPr>
        <p:spPr>
          <a:xfrm>
            <a:off x="320040" y="4201668"/>
            <a:ext cx="8503920" cy="457200"/>
          </a:xfrm>
          <a:prstGeom prst="rect">
            <a:avLst/>
          </a:prstGeom>
          <a:solidFill>
            <a:srgbClr val="F4FAFB"/>
          </a:solidFill>
          <a:ln w="12700">
            <a:solidFill>
              <a:srgbClr val="E2E8F0"/>
            </a:solidFill>
            <a:prstDash val="solid"/>
          </a:ln>
        </p:spPr>
      </p:sp>
      <p:sp>
        <p:nvSpPr>
          <p:cNvPr id="20" name="Text 18"/>
          <p:cNvSpPr/>
          <p:nvPr/>
        </p:nvSpPr>
        <p:spPr>
          <a:xfrm>
            <a:off x="411480" y="4219956"/>
            <a:ext cx="8321040" cy="420624"/>
          </a:xfrm>
          <a:prstGeom prst="rect">
            <a:avLst/>
          </a:prstGeom>
          <a:noFill/>
          <a:ln/>
        </p:spPr>
        <p:txBody>
          <a:bodyPr wrap="square" rtlCol="0" anchor="ctr"/>
          <a:lstStyle/>
          <a:p>
            <a:pPr indent="0" marL="0">
              <a:buNone/>
            </a:pPr>
            <a:r>
              <a:rPr lang="en-US" sz="900" b="1" dirty="0">
                <a:solidFill>
                  <a:srgbClr val="028090"/>
                </a:solidFill>
                <a:latin typeface="Calibri" pitchFamily="34" charset="0"/>
                <a:ea typeface="Calibri" pitchFamily="34" charset="-122"/>
                <a:cs typeface="Calibri" pitchFamily="34" charset="-120"/>
              </a:rPr>
              <a:t>8.  </a:t>
            </a:r>
            <a:pPr indent="0" marL="0">
              <a:buNone/>
            </a:pPr>
            <a:r>
              <a:rPr lang="en-US" sz="900" dirty="0">
                <a:solidFill>
                  <a:srgbClr val="1E293B"/>
                </a:solidFill>
                <a:latin typeface="Calibri" pitchFamily="34" charset="0"/>
                <a:ea typeface="Calibri" pitchFamily="34" charset="-122"/>
                <a:cs typeface="Calibri" pitchFamily="34" charset="-120"/>
              </a:rPr>
              <a:t>Panahi Tosanloo, M., Adham, D., Ahmadi, B., Rahimi Foroshani, A., &amp; Pourreza, A. (2019). Causes of conflict between clinical and administrative staff in hospitals. Journal of Education and Health Promotion, 8, 210. https://doi.org/10.4103/jehp.jehp_358_19</a:t>
            </a:r>
            <a:endParaRPr lang="en-US" sz="900" dirty="0"/>
          </a:p>
        </p:txBody>
      </p:sp>
      <p:sp>
        <p:nvSpPr>
          <p:cNvPr id="21" name="Shape 19"/>
          <p:cNvSpPr/>
          <p:nvPr/>
        </p:nvSpPr>
        <p:spPr>
          <a:xfrm>
            <a:off x="320040" y="4754880"/>
            <a:ext cx="8503920" cy="320040"/>
          </a:xfrm>
          <a:prstGeom prst="roundRect">
            <a:avLst>
              <a:gd name="adj" fmla="val 17143"/>
            </a:avLst>
          </a:prstGeom>
          <a:solidFill>
            <a:srgbClr val="FEF3C7"/>
          </a:solidFill>
          <a:ln w="12700">
            <a:solidFill>
              <a:srgbClr val="F59E0B"/>
            </a:solidFill>
            <a:prstDash val="solid"/>
          </a:ln>
        </p:spPr>
      </p:sp>
      <p:sp>
        <p:nvSpPr>
          <p:cNvPr id="22" name="Text 20"/>
          <p:cNvSpPr/>
          <p:nvPr/>
        </p:nvSpPr>
        <p:spPr>
          <a:xfrm>
            <a:off x="411480" y="4754880"/>
            <a:ext cx="8321040" cy="320040"/>
          </a:xfrm>
          <a:prstGeom prst="rect">
            <a:avLst/>
          </a:prstGeom>
          <a:noFill/>
          <a:ln/>
        </p:spPr>
        <p:txBody>
          <a:bodyPr wrap="square" rtlCol="0" anchor="ctr"/>
          <a:lstStyle/>
          <a:p>
            <a:pPr algn="ctr" indent="0" marL="0">
              <a:buNone/>
            </a:pPr>
            <a:r>
              <a:rPr lang="en-US" sz="900" dirty="0">
                <a:solidFill>
                  <a:srgbClr val="1E293B"/>
                </a:solidFill>
                <a:latin typeface="Calibri" pitchFamily="34" charset="0"/>
                <a:ea typeface="Calibri" pitchFamily="34" charset="-122"/>
                <a:cs typeface="Calibri" pitchFamily="34" charset="-120"/>
              </a:rPr>
              <a:t>⚠  FOR ILLUSTRATION PURPOSES ONLY — All names, locations, patient data, and financial figures are fictitious. This presentation is a learning sample (Gradevia.com).</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4FAFB"/>
        </a:solidFill>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0A2342"/>
          </a:solidFill>
          <a:ln w="12700">
            <a:solidFill>
              <a:srgbClr val="0A2342"/>
            </a:solidFill>
            <a:prstDash val="solid"/>
          </a:ln>
        </p:spPr>
      </p:sp>
      <p:sp>
        <p:nvSpPr>
          <p:cNvPr id="3" name="Text 1"/>
          <p:cNvSpPr/>
          <p:nvPr/>
        </p:nvSpPr>
        <p:spPr>
          <a:xfrm>
            <a:off x="365760" y="0"/>
            <a:ext cx="8412480" cy="640080"/>
          </a:xfrm>
          <a:prstGeom prst="rect">
            <a:avLst/>
          </a:prstGeom>
          <a:noFill/>
          <a:ln/>
        </p:spPr>
        <p:txBody>
          <a:bodyPr wrap="square" rtlCol="0" anchor="ctr"/>
          <a:lstStyle/>
          <a:p>
            <a:pPr indent="0" marL="0">
              <a:buNone/>
            </a:pPr>
            <a:r>
              <a:rPr lang="en-US" sz="1600" b="1" dirty="0">
                <a:solidFill>
                  <a:srgbClr val="FFFFFF"/>
                </a:solidFill>
                <a:latin typeface="Cambria" pitchFamily="34" charset="0"/>
                <a:ea typeface="Cambria" pitchFamily="34" charset="-122"/>
                <a:cs typeface="Cambria" pitchFamily="34" charset="-120"/>
              </a:rPr>
              <a:t>DEFINE PHASE — Project Charter  (Rubric A1a)</a:t>
            </a:r>
            <a:endParaRPr lang="en-US" sz="1600" dirty="0"/>
          </a:p>
        </p:txBody>
      </p:sp>
      <p:sp>
        <p:nvSpPr>
          <p:cNvPr id="4" name="Shape 2"/>
          <p:cNvSpPr/>
          <p:nvPr/>
        </p:nvSpPr>
        <p:spPr>
          <a:xfrm>
            <a:off x="7406640" y="91440"/>
            <a:ext cx="1371600" cy="438912"/>
          </a:xfrm>
          <a:prstGeom prst="roundRect">
            <a:avLst>
              <a:gd name="adj" fmla="val 16667"/>
            </a:avLst>
          </a:prstGeom>
          <a:solidFill>
            <a:srgbClr val="028090"/>
          </a:solidFill>
          <a:ln w="12700">
            <a:solidFill>
              <a:srgbClr val="028090"/>
            </a:solidFill>
            <a:prstDash val="solid"/>
          </a:ln>
        </p:spPr>
      </p:sp>
      <p:sp>
        <p:nvSpPr>
          <p:cNvPr id="5" name="Text 3"/>
          <p:cNvSpPr/>
          <p:nvPr/>
        </p:nvSpPr>
        <p:spPr>
          <a:xfrm>
            <a:off x="7406640" y="91440"/>
            <a:ext cx="1371600" cy="438912"/>
          </a:xfrm>
          <a:prstGeom prst="rect">
            <a:avLst/>
          </a:prstGeom>
          <a:noFill/>
          <a:ln/>
        </p:spPr>
        <p:txBody>
          <a:bodyPr wrap="square" lIns="0" tIns="0" rIns="0" bIns="0" rtlCol="0" anchor="ctr"/>
          <a:lstStyle/>
          <a:p>
            <a:pPr algn="ctr" indent="0" marL="0">
              <a:buNone/>
            </a:pPr>
            <a:r>
              <a:rPr lang="en-US" sz="1200" b="1" dirty="0">
                <a:solidFill>
                  <a:srgbClr val="FFFFFF"/>
                </a:solidFill>
              </a:rPr>
              <a:t>DEFINE</a:t>
            </a:r>
            <a:endParaRPr lang="en-US" sz="1200" dirty="0"/>
          </a:p>
        </p:txBody>
      </p:sp>
      <p:sp>
        <p:nvSpPr>
          <p:cNvPr id="6" name="Shape 4"/>
          <p:cNvSpPr/>
          <p:nvPr/>
        </p:nvSpPr>
        <p:spPr>
          <a:xfrm>
            <a:off x="320040" y="777240"/>
            <a:ext cx="4160520" cy="2011680"/>
          </a:xfrm>
          <a:prstGeom prst="roundRect">
            <a:avLst>
              <a:gd name="adj" fmla="val 4545"/>
            </a:avLst>
          </a:prstGeom>
          <a:solidFill>
            <a:srgbClr val="FFFFFF"/>
          </a:solidFill>
          <a:ln w="12700">
            <a:solidFill>
              <a:srgbClr val="E2E8F0"/>
            </a:solidFill>
            <a:prstDash val="solid"/>
          </a:ln>
          <a:effectLst>
            <a:outerShdw sx="100000" sy="100000" kx="0" ky="0" algn="bl" rotWithShape="0" blurRad="101600" dist="38100" dir="2700000">
              <a:srgbClr val="000000">
                <a:alpha val="12000"/>
              </a:srgbClr>
            </a:outerShdw>
          </a:effectLst>
        </p:spPr>
      </p:sp>
      <p:sp>
        <p:nvSpPr>
          <p:cNvPr id="7" name="Text 5"/>
          <p:cNvSpPr/>
          <p:nvPr/>
        </p:nvSpPr>
        <p:spPr>
          <a:xfrm>
            <a:off x="502920" y="868680"/>
            <a:ext cx="3749040" cy="320040"/>
          </a:xfrm>
          <a:prstGeom prst="rect">
            <a:avLst/>
          </a:prstGeom>
          <a:noFill/>
          <a:ln/>
        </p:spPr>
        <p:txBody>
          <a:bodyPr wrap="square" rtlCol="0" anchor="ctr"/>
          <a:lstStyle/>
          <a:p>
            <a:pPr indent="0" marL="0">
              <a:buNone/>
            </a:pPr>
            <a:r>
              <a:rPr lang="en-US" sz="1300" b="1" dirty="0">
                <a:solidFill>
                  <a:srgbClr val="028090"/>
                </a:solidFill>
                <a:latin typeface="Calibri" pitchFamily="34" charset="0"/>
                <a:ea typeface="Calibri" pitchFamily="34" charset="-122"/>
                <a:cs typeface="Calibri" pitchFamily="34" charset="-120"/>
              </a:rPr>
              <a:t>Problem Statement</a:t>
            </a:r>
            <a:endParaRPr lang="en-US" sz="1300" dirty="0"/>
          </a:p>
        </p:txBody>
      </p:sp>
      <p:sp>
        <p:nvSpPr>
          <p:cNvPr id="8" name="Text 6"/>
          <p:cNvSpPr/>
          <p:nvPr/>
        </p:nvSpPr>
        <p:spPr>
          <a:xfrm>
            <a:off x="502920" y="1207008"/>
            <a:ext cx="3794760" cy="1463040"/>
          </a:xfrm>
          <a:prstGeom prst="rect">
            <a:avLst/>
          </a:prstGeom>
          <a:noFill/>
          <a:ln/>
        </p:spPr>
        <p:txBody>
          <a:bodyPr wrap="square" rtlCol="0" anchor="t"/>
          <a:lstStyle/>
          <a:p>
            <a:pPr algn="l" indent="0" marL="0">
              <a:buNone/>
            </a:pPr>
            <a:r>
              <a:rPr lang="en-US" sz="1150" dirty="0">
                <a:solidFill>
                  <a:srgbClr val="1E293B"/>
                </a:solidFill>
                <a:latin typeface="Calibri" pitchFamily="34" charset="0"/>
                <a:ea typeface="Calibri" pitchFamily="34" charset="-122"/>
                <a:cs typeface="Calibri" pitchFamily="34" charset="-120"/>
              </a:rPr>
              <a:t>Ridgeview Medical Center's 850-bed facility performs approximately 320 shoulder replacement procedures annually. The current process yields an average length of stay (LOS) of 5.8 days — significantly exceeding the NIH median of 2–4 days (Dunn et al., 2015) — generating excess costs of ~$12,400 per case and driving patient satisfaction scores to the 31st percentile nationally.</a:t>
            </a:r>
            <a:endParaRPr lang="en-US" sz="1150" dirty="0"/>
          </a:p>
        </p:txBody>
      </p:sp>
      <p:sp>
        <p:nvSpPr>
          <p:cNvPr id="9" name="Shape 7"/>
          <p:cNvSpPr/>
          <p:nvPr/>
        </p:nvSpPr>
        <p:spPr>
          <a:xfrm>
            <a:off x="4663440" y="777240"/>
            <a:ext cx="4160520" cy="2011680"/>
          </a:xfrm>
          <a:prstGeom prst="roundRect">
            <a:avLst>
              <a:gd name="adj" fmla="val 4545"/>
            </a:avLst>
          </a:prstGeom>
          <a:solidFill>
            <a:srgbClr val="FFFFFF"/>
          </a:solidFill>
          <a:ln w="12700">
            <a:solidFill>
              <a:srgbClr val="E2E8F0"/>
            </a:solidFill>
            <a:prstDash val="solid"/>
          </a:ln>
          <a:effectLst>
            <a:outerShdw sx="100000" sy="100000" kx="0" ky="0" algn="bl" rotWithShape="0" blurRad="101600" dist="38100" dir="2700000">
              <a:srgbClr val="000000">
                <a:alpha val="12000"/>
              </a:srgbClr>
            </a:outerShdw>
          </a:effectLst>
        </p:spPr>
      </p:sp>
      <p:sp>
        <p:nvSpPr>
          <p:cNvPr id="10" name="Text 8"/>
          <p:cNvSpPr/>
          <p:nvPr/>
        </p:nvSpPr>
        <p:spPr>
          <a:xfrm>
            <a:off x="4846320" y="868680"/>
            <a:ext cx="3749040" cy="320040"/>
          </a:xfrm>
          <a:prstGeom prst="rect">
            <a:avLst/>
          </a:prstGeom>
          <a:noFill/>
          <a:ln/>
        </p:spPr>
        <p:txBody>
          <a:bodyPr wrap="square" rtlCol="0" anchor="ctr"/>
          <a:lstStyle/>
          <a:p>
            <a:pPr indent="0" marL="0">
              <a:buNone/>
            </a:pPr>
            <a:r>
              <a:rPr lang="en-US" sz="1300" b="1" dirty="0">
                <a:solidFill>
                  <a:srgbClr val="028090"/>
                </a:solidFill>
                <a:latin typeface="Calibri" pitchFamily="34" charset="0"/>
                <a:ea typeface="Calibri" pitchFamily="34" charset="-122"/>
                <a:cs typeface="Calibri" pitchFamily="34" charset="-120"/>
              </a:rPr>
              <a:t>Project Scope  (A1a-i)</a:t>
            </a:r>
            <a:endParaRPr lang="en-US" sz="1300" dirty="0"/>
          </a:p>
        </p:txBody>
      </p:sp>
      <p:sp>
        <p:nvSpPr>
          <p:cNvPr id="11" name="Text 9"/>
          <p:cNvSpPr/>
          <p:nvPr/>
        </p:nvSpPr>
        <p:spPr>
          <a:xfrm>
            <a:off x="4846320" y="1207008"/>
            <a:ext cx="3794760" cy="1463040"/>
          </a:xfrm>
          <a:prstGeom prst="rect">
            <a:avLst/>
          </a:prstGeom>
          <a:noFill/>
          <a:ln/>
        </p:spPr>
        <p:txBody>
          <a:bodyPr wrap="square" rtlCol="0" anchor="t"/>
          <a:lstStyle/>
          <a:p>
            <a:pPr indent="0" marL="0">
              <a:buNone/>
            </a:pPr>
            <a:r>
              <a:rPr lang="en-US" sz="1150" b="1" dirty="0">
                <a:solidFill>
                  <a:srgbClr val="059669"/>
                </a:solidFill>
                <a:latin typeface="Calibri" pitchFamily="34" charset="0"/>
                <a:ea typeface="Calibri" pitchFamily="34" charset="-122"/>
                <a:cs typeface="Calibri" pitchFamily="34" charset="-120"/>
              </a:rPr>
              <a:t>IN SCOPE: </a:t>
            </a:r>
            <a:pPr indent="0" marL="0">
              <a:buNone/>
            </a:pPr>
            <a:r>
              <a:rPr lang="en-US" sz="1150" dirty="0">
                <a:solidFill>
                  <a:srgbClr val="1E293B"/>
                </a:solidFill>
                <a:latin typeface="Calibri" pitchFamily="34" charset="0"/>
                <a:ea typeface="Calibri" pitchFamily="34" charset="-122"/>
                <a:cs typeface="Calibri" pitchFamily="34" charset="-120"/>
              </a:rPr>
              <a:t>Patient intake → pre-surgical prep → surgery → discharge planning. Administrative, nursing, and IT process layers.
</a:t>
            </a:r>
            <a:pPr indent="0" marL="0">
              <a:buNone/>
            </a:pPr>
            <a:r>
              <a:rPr lang="en-US" sz="1150" b="1" dirty="0">
                <a:solidFill>
                  <a:srgbClr val="DC2626"/>
                </a:solidFill>
                <a:latin typeface="Calibri" pitchFamily="34" charset="0"/>
                <a:ea typeface="Calibri" pitchFamily="34" charset="-122"/>
                <a:cs typeface="Calibri" pitchFamily="34" charset="-120"/>
              </a:rPr>
              <a:t>OUT OF SCOPE: </a:t>
            </a:r>
            <a:pPr indent="0" marL="0">
              <a:buNone/>
            </a:pPr>
            <a:r>
              <a:rPr lang="en-US" sz="1150" dirty="0">
                <a:solidFill>
                  <a:srgbClr val="1E293B"/>
                </a:solidFill>
                <a:latin typeface="Calibri" pitchFamily="34" charset="0"/>
                <a:ea typeface="Calibri" pitchFamily="34" charset="-122"/>
                <a:cs typeface="Calibri" pitchFamily="34" charset="-120"/>
              </a:rPr>
              <a:t>The surgical procedure itself; surgeon technique; anesthesia protocols.</a:t>
            </a:r>
            <a:endParaRPr lang="en-US" sz="1150" dirty="0"/>
          </a:p>
        </p:txBody>
      </p:sp>
      <p:sp>
        <p:nvSpPr>
          <p:cNvPr id="12" name="Shape 10"/>
          <p:cNvSpPr/>
          <p:nvPr/>
        </p:nvSpPr>
        <p:spPr>
          <a:xfrm>
            <a:off x="320040" y="2926080"/>
            <a:ext cx="2651760" cy="1691640"/>
          </a:xfrm>
          <a:prstGeom prst="roundRect">
            <a:avLst>
              <a:gd name="adj" fmla="val 5405"/>
            </a:avLst>
          </a:prstGeom>
          <a:solidFill>
            <a:srgbClr val="D4F1EE"/>
          </a:solidFill>
          <a:ln w="12700">
            <a:solidFill>
              <a:srgbClr val="00A896"/>
            </a:solidFill>
            <a:prstDash val="solid"/>
          </a:ln>
        </p:spPr>
      </p:sp>
      <p:sp>
        <p:nvSpPr>
          <p:cNvPr id="13" name="Text 11"/>
          <p:cNvSpPr/>
          <p:nvPr/>
        </p:nvSpPr>
        <p:spPr>
          <a:xfrm>
            <a:off x="429768" y="2999232"/>
            <a:ext cx="2450592" cy="301752"/>
          </a:xfrm>
          <a:prstGeom prst="rect">
            <a:avLst/>
          </a:prstGeom>
          <a:noFill/>
          <a:ln/>
        </p:spPr>
        <p:txBody>
          <a:bodyPr wrap="square" rtlCol="0" anchor="ctr"/>
          <a:lstStyle/>
          <a:p>
            <a:pPr indent="0" marL="0">
              <a:buNone/>
            </a:pPr>
            <a:r>
              <a:rPr lang="en-US" sz="1150" b="1" dirty="0">
                <a:solidFill>
                  <a:srgbClr val="0A2342"/>
                </a:solidFill>
                <a:latin typeface="Calibri" pitchFamily="34" charset="0"/>
                <a:ea typeface="Calibri" pitchFamily="34" charset="-122"/>
                <a:cs typeface="Calibri" pitchFamily="34" charset="-120"/>
              </a:rPr>
              <a:t>Timeframe  (A1a-ii)</a:t>
            </a:r>
            <a:endParaRPr lang="en-US" sz="1150" dirty="0"/>
          </a:p>
        </p:txBody>
      </p:sp>
      <p:sp>
        <p:nvSpPr>
          <p:cNvPr id="14" name="Text 12"/>
          <p:cNvSpPr/>
          <p:nvPr/>
        </p:nvSpPr>
        <p:spPr>
          <a:xfrm>
            <a:off x="429768" y="3291840"/>
            <a:ext cx="2450592" cy="1234440"/>
          </a:xfrm>
          <a:prstGeom prst="rect">
            <a:avLst/>
          </a:prstGeom>
          <a:noFill/>
          <a:ln/>
        </p:spPr>
        <p:txBody>
          <a:bodyPr wrap="square" rtlCol="0" anchor="t"/>
          <a:lstStyle/>
          <a:p>
            <a:pPr indent="0" marL="0">
              <a:buNone/>
            </a:pPr>
            <a:r>
              <a:rPr lang="en-US" sz="1050" dirty="0">
                <a:solidFill>
                  <a:srgbClr val="1E293B"/>
                </a:solidFill>
                <a:latin typeface="Calibri" pitchFamily="34" charset="0"/>
                <a:ea typeface="Calibri" pitchFamily="34" charset="-122"/>
                <a:cs typeface="Calibri" pitchFamily="34" charset="-120"/>
              </a:rPr>
              <a:t>Baseline data: 24 months (Jan 2024 – Dec 2025).</a:t>
            </a:r>
            <a:endParaRPr lang="en-US" sz="1050" dirty="0"/>
          </a:p>
          <a:p>
            <a:pPr indent="0" marL="0">
              <a:buNone/>
            </a:pPr>
            <a:r>
              <a:rPr lang="en-US" sz="1050" dirty="0">
                <a:solidFill>
                  <a:srgbClr val="1E293B"/>
                </a:solidFill>
                <a:latin typeface="Calibri" pitchFamily="34" charset="0"/>
                <a:ea typeface="Calibri" pitchFamily="34" charset="-122"/>
                <a:cs typeface="Calibri" pitchFamily="34" charset="-120"/>
              </a:rPr>
              <a:t>Implementation window: 12 months.</a:t>
            </a:r>
            <a:endParaRPr lang="en-US" sz="1050" dirty="0"/>
          </a:p>
          <a:p>
            <a:pPr indent="0" marL="0">
              <a:buNone/>
            </a:pPr>
            <a:r>
              <a:rPr lang="en-US" sz="1050" dirty="0">
                <a:solidFill>
                  <a:srgbClr val="1E293B"/>
                </a:solidFill>
                <a:latin typeface="Calibri" pitchFamily="34" charset="0"/>
                <a:ea typeface="Calibri" pitchFamily="34" charset="-122"/>
                <a:cs typeface="Calibri" pitchFamily="34" charset="-120"/>
              </a:rPr>
              <a:t>Monitoring / Control: ongoing post-month 12.</a:t>
            </a:r>
            <a:endParaRPr lang="en-US" sz="1050" dirty="0"/>
          </a:p>
        </p:txBody>
      </p:sp>
      <p:sp>
        <p:nvSpPr>
          <p:cNvPr id="15" name="Shape 13"/>
          <p:cNvSpPr/>
          <p:nvPr/>
        </p:nvSpPr>
        <p:spPr>
          <a:xfrm>
            <a:off x="3154680" y="2926080"/>
            <a:ext cx="2651760" cy="1691640"/>
          </a:xfrm>
          <a:prstGeom prst="roundRect">
            <a:avLst>
              <a:gd name="adj" fmla="val 5405"/>
            </a:avLst>
          </a:prstGeom>
          <a:solidFill>
            <a:srgbClr val="D4F1EE"/>
          </a:solidFill>
          <a:ln w="12700">
            <a:solidFill>
              <a:srgbClr val="00A896"/>
            </a:solidFill>
            <a:prstDash val="solid"/>
          </a:ln>
        </p:spPr>
      </p:sp>
      <p:sp>
        <p:nvSpPr>
          <p:cNvPr id="16" name="Text 14"/>
          <p:cNvSpPr/>
          <p:nvPr/>
        </p:nvSpPr>
        <p:spPr>
          <a:xfrm>
            <a:off x="3264408" y="2999232"/>
            <a:ext cx="2450592" cy="301752"/>
          </a:xfrm>
          <a:prstGeom prst="rect">
            <a:avLst/>
          </a:prstGeom>
          <a:noFill/>
          <a:ln/>
        </p:spPr>
        <p:txBody>
          <a:bodyPr wrap="square" rtlCol="0" anchor="ctr"/>
          <a:lstStyle/>
          <a:p>
            <a:pPr indent="0" marL="0">
              <a:buNone/>
            </a:pPr>
            <a:r>
              <a:rPr lang="en-US" sz="1150" b="1" dirty="0">
                <a:solidFill>
                  <a:srgbClr val="0A2342"/>
                </a:solidFill>
                <a:latin typeface="Calibri" pitchFamily="34" charset="0"/>
                <a:ea typeface="Calibri" pitchFamily="34" charset="-122"/>
                <a:cs typeface="Calibri" pitchFamily="34" charset="-120"/>
              </a:rPr>
              <a:t>Boundaries  (A1a-ii)</a:t>
            </a:r>
            <a:endParaRPr lang="en-US" sz="1150" dirty="0"/>
          </a:p>
        </p:txBody>
      </p:sp>
      <p:sp>
        <p:nvSpPr>
          <p:cNvPr id="17" name="Text 15"/>
          <p:cNvSpPr/>
          <p:nvPr/>
        </p:nvSpPr>
        <p:spPr>
          <a:xfrm>
            <a:off x="3264408" y="3291840"/>
            <a:ext cx="2450592" cy="1234440"/>
          </a:xfrm>
          <a:prstGeom prst="rect">
            <a:avLst/>
          </a:prstGeom>
          <a:noFill/>
          <a:ln/>
        </p:spPr>
        <p:txBody>
          <a:bodyPr wrap="square" rtlCol="0" anchor="t"/>
          <a:lstStyle/>
          <a:p>
            <a:pPr indent="0" marL="0">
              <a:buNone/>
            </a:pPr>
            <a:r>
              <a:rPr lang="en-US" sz="1050" dirty="0">
                <a:solidFill>
                  <a:srgbClr val="1E293B"/>
                </a:solidFill>
                <a:latin typeface="Calibri" pitchFamily="34" charset="0"/>
                <a:ea typeface="Calibri" pitchFamily="34" charset="-122"/>
                <a:cs typeface="Calibri" pitchFamily="34" charset="-120"/>
              </a:rPr>
              <a:t>Start: Patient arrival at Ridgeview intake.</a:t>
            </a:r>
            <a:endParaRPr lang="en-US" sz="1050" dirty="0"/>
          </a:p>
          <a:p>
            <a:pPr indent="0" marL="0">
              <a:buNone/>
            </a:pPr>
            <a:r>
              <a:rPr lang="en-US" sz="1050" dirty="0">
                <a:solidFill>
                  <a:srgbClr val="1E293B"/>
                </a:solidFill>
                <a:latin typeface="Calibri" pitchFamily="34" charset="0"/>
                <a:ea typeface="Calibri" pitchFamily="34" charset="-122"/>
                <a:cs typeface="Calibri" pitchFamily="34" charset="-120"/>
              </a:rPr>
              <a:t>End: Confirmed discharge with follow-up instructions.</a:t>
            </a:r>
            <a:endParaRPr lang="en-US" sz="1050" dirty="0"/>
          </a:p>
          <a:p>
            <a:pPr indent="0" marL="0">
              <a:buNone/>
            </a:pPr>
            <a:r>
              <a:rPr lang="en-US" sz="1050" dirty="0">
                <a:solidFill>
                  <a:srgbClr val="1E293B"/>
                </a:solidFill>
                <a:latin typeface="Calibri" pitchFamily="34" charset="0"/>
                <a:ea typeface="Calibri" pitchFamily="34" charset="-122"/>
                <a:cs typeface="Calibri" pitchFamily="34" charset="-120"/>
              </a:rPr>
              <a:t>Excludes: Outpatient rehabilitation services.</a:t>
            </a:r>
            <a:endParaRPr lang="en-US" sz="1050" dirty="0"/>
          </a:p>
        </p:txBody>
      </p:sp>
      <p:sp>
        <p:nvSpPr>
          <p:cNvPr id="18" name="Shape 16"/>
          <p:cNvSpPr/>
          <p:nvPr/>
        </p:nvSpPr>
        <p:spPr>
          <a:xfrm>
            <a:off x="5989320" y="2926080"/>
            <a:ext cx="2651760" cy="1691640"/>
          </a:xfrm>
          <a:prstGeom prst="roundRect">
            <a:avLst>
              <a:gd name="adj" fmla="val 5405"/>
            </a:avLst>
          </a:prstGeom>
          <a:solidFill>
            <a:srgbClr val="D4F1EE"/>
          </a:solidFill>
          <a:ln w="12700">
            <a:solidFill>
              <a:srgbClr val="00A896"/>
            </a:solidFill>
            <a:prstDash val="solid"/>
          </a:ln>
        </p:spPr>
      </p:sp>
      <p:sp>
        <p:nvSpPr>
          <p:cNvPr id="19" name="Text 17"/>
          <p:cNvSpPr/>
          <p:nvPr/>
        </p:nvSpPr>
        <p:spPr>
          <a:xfrm>
            <a:off x="6099048" y="2999232"/>
            <a:ext cx="2450592" cy="301752"/>
          </a:xfrm>
          <a:prstGeom prst="rect">
            <a:avLst/>
          </a:prstGeom>
          <a:noFill/>
          <a:ln/>
        </p:spPr>
        <p:txBody>
          <a:bodyPr wrap="square" rtlCol="0" anchor="ctr"/>
          <a:lstStyle/>
          <a:p>
            <a:pPr indent="0" marL="0">
              <a:buNone/>
            </a:pPr>
            <a:r>
              <a:rPr lang="en-US" sz="1150" b="1" dirty="0">
                <a:solidFill>
                  <a:srgbClr val="0A2342"/>
                </a:solidFill>
                <a:latin typeface="Calibri" pitchFamily="34" charset="0"/>
                <a:ea typeface="Calibri" pitchFamily="34" charset="-122"/>
                <a:cs typeface="Calibri" pitchFamily="34" charset="-120"/>
              </a:rPr>
              <a:t>Stakeholders  (A1a-ii)</a:t>
            </a:r>
            <a:endParaRPr lang="en-US" sz="1150" dirty="0"/>
          </a:p>
        </p:txBody>
      </p:sp>
      <p:sp>
        <p:nvSpPr>
          <p:cNvPr id="20" name="Text 18"/>
          <p:cNvSpPr/>
          <p:nvPr/>
        </p:nvSpPr>
        <p:spPr>
          <a:xfrm>
            <a:off x="6099048" y="3291840"/>
            <a:ext cx="2450592" cy="1234440"/>
          </a:xfrm>
          <a:prstGeom prst="rect">
            <a:avLst/>
          </a:prstGeom>
          <a:noFill/>
          <a:ln/>
        </p:spPr>
        <p:txBody>
          <a:bodyPr wrap="square" rtlCol="0" anchor="t"/>
          <a:lstStyle/>
          <a:p>
            <a:pPr indent="0" marL="0">
              <a:buNone/>
            </a:pPr>
            <a:r>
              <a:rPr lang="en-US" sz="1050" dirty="0">
                <a:solidFill>
                  <a:srgbClr val="1E293B"/>
                </a:solidFill>
                <a:latin typeface="Calibri" pitchFamily="34" charset="0"/>
                <a:ea typeface="Calibri" pitchFamily="34" charset="-122"/>
                <a:cs typeface="Calibri" pitchFamily="34" charset="-120"/>
              </a:rPr>
              <a:t>Sponsors: Chief Quality Officer, CNO.</a:t>
            </a:r>
            <a:endParaRPr lang="en-US" sz="1050" dirty="0"/>
          </a:p>
          <a:p>
            <a:pPr indent="0" marL="0">
              <a:buNone/>
            </a:pPr>
            <a:r>
              <a:rPr lang="en-US" sz="1050" dirty="0">
                <a:solidFill>
                  <a:srgbClr val="1E293B"/>
                </a:solidFill>
                <a:latin typeface="Calibri" pitchFamily="34" charset="0"/>
                <a:ea typeface="Calibri" pitchFamily="34" charset="-122"/>
                <a:cs typeface="Calibri" pitchFamily="34" charset="-120"/>
              </a:rPr>
              <a:t>Team: Orthopedic nurses, IT, intake coordinators, surgeons.</a:t>
            </a:r>
            <a:endParaRPr lang="en-US" sz="1050" dirty="0"/>
          </a:p>
          <a:p>
            <a:pPr indent="0" marL="0">
              <a:buNone/>
            </a:pPr>
            <a:r>
              <a:rPr lang="en-US" sz="1050" dirty="0">
                <a:solidFill>
                  <a:srgbClr val="1E293B"/>
                </a:solidFill>
                <a:latin typeface="Calibri" pitchFamily="34" charset="0"/>
                <a:ea typeface="Calibri" pitchFamily="34" charset="-122"/>
                <a:cs typeface="Calibri" pitchFamily="34" charset="-120"/>
              </a:rPr>
              <a:t>Customers: Shoulder surgery patients.</a:t>
            </a:r>
            <a:endParaRPr lang="en-US" sz="1050" dirty="0"/>
          </a:p>
        </p:txBody>
      </p:sp>
      <p:sp>
        <p:nvSpPr>
          <p:cNvPr id="21" name="Text 19"/>
          <p:cNvSpPr/>
          <p:nvPr/>
        </p:nvSpPr>
        <p:spPr>
          <a:xfrm>
            <a:off x="320040" y="4818888"/>
            <a:ext cx="8503920" cy="256032"/>
          </a:xfrm>
          <a:prstGeom prst="rect">
            <a:avLst/>
          </a:prstGeom>
          <a:noFill/>
          <a:ln/>
        </p:spPr>
        <p:txBody>
          <a:bodyPr wrap="square" rtlCol="0" anchor="ctr"/>
          <a:lstStyle/>
          <a:p>
            <a:pPr algn="r" indent="0" marL="0">
              <a:buNone/>
            </a:pPr>
            <a:r>
              <a:rPr lang="en-US" sz="850" i="1" dirty="0">
                <a:solidFill>
                  <a:srgbClr val="64748B"/>
                </a:solidFill>
              </a:rPr>
              <a:t>For illustration purposes only — Gradevia.com  |  All data fictitious</a:t>
            </a:r>
            <a:endParaRPr lang="en-US" sz="8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4FAFB"/>
        </a:solidFill>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0A2342"/>
          </a:solidFill>
          <a:ln w="12700">
            <a:solidFill>
              <a:srgbClr val="0A2342"/>
            </a:solidFill>
            <a:prstDash val="solid"/>
          </a:ln>
        </p:spPr>
      </p:sp>
      <p:sp>
        <p:nvSpPr>
          <p:cNvPr id="3" name="Text 1"/>
          <p:cNvSpPr/>
          <p:nvPr/>
        </p:nvSpPr>
        <p:spPr>
          <a:xfrm>
            <a:off x="365760" y="0"/>
            <a:ext cx="8412480" cy="640080"/>
          </a:xfrm>
          <a:prstGeom prst="rect">
            <a:avLst/>
          </a:prstGeom>
          <a:noFill/>
          <a:ln/>
        </p:spPr>
        <p:txBody>
          <a:bodyPr wrap="square" rtlCol="0" anchor="ctr"/>
          <a:lstStyle/>
          <a:p>
            <a:pPr indent="0" marL="0">
              <a:buNone/>
            </a:pPr>
            <a:r>
              <a:rPr lang="en-US" sz="1400" b="1" dirty="0">
                <a:solidFill>
                  <a:srgbClr val="FFFFFF"/>
                </a:solidFill>
                <a:latin typeface="Cambria" pitchFamily="34" charset="0"/>
                <a:ea typeface="Cambria" pitchFamily="34" charset="-122"/>
                <a:cs typeface="Cambria" pitchFamily="34" charset="-120"/>
              </a:rPr>
              <a:t>DEFINE / MEASURE — Critical-to-Quality Characteristics &amp; Process Variables  (A1b, A1c)</a:t>
            </a:r>
            <a:endParaRPr lang="en-US" sz="1400" dirty="0"/>
          </a:p>
        </p:txBody>
      </p:sp>
      <p:sp>
        <p:nvSpPr>
          <p:cNvPr id="4" name="Text 2"/>
          <p:cNvSpPr/>
          <p:nvPr/>
        </p:nvSpPr>
        <p:spPr>
          <a:xfrm>
            <a:off x="320040" y="749808"/>
            <a:ext cx="8503920" cy="320040"/>
          </a:xfrm>
          <a:prstGeom prst="rect">
            <a:avLst/>
          </a:prstGeom>
          <a:noFill/>
          <a:ln/>
        </p:spPr>
        <p:txBody>
          <a:bodyPr wrap="square" rtlCol="0" anchor="ctr"/>
          <a:lstStyle/>
          <a:p>
            <a:pPr indent="0" marL="0">
              <a:buNone/>
            </a:pPr>
            <a:r>
              <a:rPr lang="en-US" sz="1300" b="1" dirty="0">
                <a:solidFill>
                  <a:srgbClr val="028090"/>
                </a:solidFill>
                <a:latin typeface="Calibri" pitchFamily="34" charset="0"/>
                <a:ea typeface="Calibri" pitchFamily="34" charset="-122"/>
                <a:cs typeface="Calibri" pitchFamily="34" charset="-120"/>
              </a:rPr>
              <a:t>Voice of the Customer → 3 CTQ Characteristics  (A1b)</a:t>
            </a:r>
            <a:endParaRPr lang="en-US" sz="1300" dirty="0"/>
          </a:p>
        </p:txBody>
      </p:sp>
      <p:sp>
        <p:nvSpPr>
          <p:cNvPr id="5" name="Shape 3"/>
          <p:cNvSpPr/>
          <p:nvPr/>
        </p:nvSpPr>
        <p:spPr>
          <a:xfrm>
            <a:off x="320040" y="1097280"/>
            <a:ext cx="2651760" cy="1920240"/>
          </a:xfrm>
          <a:prstGeom prst="roundRect">
            <a:avLst>
              <a:gd name="adj" fmla="val 4762"/>
            </a:avLst>
          </a:prstGeom>
          <a:solidFill>
            <a:srgbClr val="FFFFFF"/>
          </a:solidFill>
          <a:ln w="12700">
            <a:solidFill>
              <a:srgbClr val="E2E8F0"/>
            </a:solidFill>
            <a:prstDash val="solid"/>
          </a:ln>
          <a:effectLst>
            <a:outerShdw sx="100000" sy="100000" kx="0" ky="0" algn="bl" rotWithShape="0" blurRad="101600" dist="38100" dir="2700000">
              <a:srgbClr val="000000">
                <a:alpha val="12000"/>
              </a:srgbClr>
            </a:outerShdw>
          </a:effectLst>
        </p:spPr>
      </p:sp>
      <p:sp>
        <p:nvSpPr>
          <p:cNvPr id="6" name="Shape 4"/>
          <p:cNvSpPr/>
          <p:nvPr/>
        </p:nvSpPr>
        <p:spPr>
          <a:xfrm>
            <a:off x="411480" y="1143000"/>
            <a:ext cx="640080" cy="292608"/>
          </a:xfrm>
          <a:prstGeom prst="roundRect">
            <a:avLst>
              <a:gd name="adj" fmla="val 18750"/>
            </a:avLst>
          </a:prstGeom>
          <a:solidFill>
            <a:srgbClr val="028090"/>
          </a:solidFill>
          <a:ln w="12700">
            <a:solidFill>
              <a:srgbClr val="028090"/>
            </a:solidFill>
            <a:prstDash val="solid"/>
          </a:ln>
        </p:spPr>
      </p:sp>
      <p:sp>
        <p:nvSpPr>
          <p:cNvPr id="7" name="Text 5"/>
          <p:cNvSpPr/>
          <p:nvPr/>
        </p:nvSpPr>
        <p:spPr>
          <a:xfrm>
            <a:off x="411480" y="1143000"/>
            <a:ext cx="640080" cy="292608"/>
          </a:xfrm>
          <a:prstGeom prst="rect">
            <a:avLst/>
          </a:prstGeom>
          <a:noFill/>
          <a:ln/>
        </p:spPr>
        <p:txBody>
          <a:bodyPr wrap="square" lIns="0" tIns="0" rIns="0" bIns="0" rtlCol="0" anchor="ctr"/>
          <a:lstStyle/>
          <a:p>
            <a:pPr algn="ctr" indent="0" marL="0">
              <a:buNone/>
            </a:pPr>
            <a:r>
              <a:rPr lang="en-US" sz="1000" b="1" dirty="0">
                <a:solidFill>
                  <a:srgbClr val="FFFFFF"/>
                </a:solidFill>
              </a:rPr>
              <a:t>CTQ 1</a:t>
            </a:r>
            <a:endParaRPr lang="en-US" sz="1000" dirty="0"/>
          </a:p>
        </p:txBody>
      </p:sp>
      <p:pic>
        <p:nvPicPr>
          <p:cNvPr id="8" name="Image 0" descr="preencoded.png">    </p:cNvPr>
          <p:cNvPicPr>
            <a:picLocks noChangeAspect="1"/>
          </p:cNvPicPr>
          <p:nvPr/>
        </p:nvPicPr>
        <p:blipFill>
          <a:blip r:embed="rId1"/>
          <a:stretch>
            <a:fillRect/>
          </a:stretch>
        </p:blipFill>
        <p:spPr>
          <a:xfrm>
            <a:off x="2286000" y="1115568"/>
            <a:ext cx="457200" cy="457200"/>
          </a:xfrm>
          <a:prstGeom prst="rect">
            <a:avLst/>
          </a:prstGeom>
        </p:spPr>
      </p:pic>
      <p:sp>
        <p:nvSpPr>
          <p:cNvPr id="9" name="Text 6"/>
          <p:cNvSpPr/>
          <p:nvPr/>
        </p:nvSpPr>
        <p:spPr>
          <a:xfrm>
            <a:off x="429768" y="1463040"/>
            <a:ext cx="2450592" cy="347472"/>
          </a:xfrm>
          <a:prstGeom prst="rect">
            <a:avLst/>
          </a:prstGeom>
          <a:noFill/>
          <a:ln/>
        </p:spPr>
        <p:txBody>
          <a:bodyPr wrap="square" rtlCol="0" anchor="ctr"/>
          <a:lstStyle/>
          <a:p>
            <a:pPr indent="0" marL="0">
              <a:buNone/>
            </a:pPr>
            <a:r>
              <a:rPr lang="en-US" sz="1150" b="1" dirty="0">
                <a:solidFill>
                  <a:srgbClr val="0A2342"/>
                </a:solidFill>
                <a:latin typeface="Calibri" pitchFamily="34" charset="0"/>
                <a:ea typeface="Calibri" pitchFamily="34" charset="-122"/>
                <a:cs typeface="Calibri" pitchFamily="34" charset="-120"/>
              </a:rPr>
              <a:t>Length of Stay ≤ 2.5 days</a:t>
            </a:r>
            <a:endParaRPr lang="en-US" sz="1150" dirty="0"/>
          </a:p>
        </p:txBody>
      </p:sp>
      <p:sp>
        <p:nvSpPr>
          <p:cNvPr id="10" name="Text 7"/>
          <p:cNvSpPr/>
          <p:nvPr/>
        </p:nvSpPr>
        <p:spPr>
          <a:xfrm>
            <a:off x="429768" y="1819656"/>
            <a:ext cx="2450592" cy="1143000"/>
          </a:xfrm>
          <a:prstGeom prst="rect">
            <a:avLst/>
          </a:prstGeom>
          <a:noFill/>
          <a:ln/>
        </p:spPr>
        <p:txBody>
          <a:bodyPr wrap="square" rtlCol="0" anchor="t"/>
          <a:lstStyle/>
          <a:p>
            <a:pPr indent="0" marL="0">
              <a:buNone/>
            </a:pPr>
            <a:r>
              <a:rPr lang="en-US" sz="1050" dirty="0">
                <a:solidFill>
                  <a:srgbClr val="1E293B"/>
                </a:solidFill>
                <a:latin typeface="Calibri" pitchFamily="34" charset="0"/>
                <a:ea typeface="Calibri" pitchFamily="34" charset="-122"/>
                <a:cs typeface="Calibri" pitchFamily="34" charset="-120"/>
              </a:rPr>
              <a:t>Patients expect care intensity, not prolonged hospitalization. Benchmark: NIH median 2–4 days (Dunn et al., 2015). Current baseline: 5.8 days.</a:t>
            </a:r>
            <a:endParaRPr lang="en-US" sz="1050" dirty="0"/>
          </a:p>
        </p:txBody>
      </p:sp>
      <p:sp>
        <p:nvSpPr>
          <p:cNvPr id="11" name="Shape 8"/>
          <p:cNvSpPr/>
          <p:nvPr/>
        </p:nvSpPr>
        <p:spPr>
          <a:xfrm>
            <a:off x="3154680" y="1097280"/>
            <a:ext cx="2651760" cy="1920240"/>
          </a:xfrm>
          <a:prstGeom prst="roundRect">
            <a:avLst>
              <a:gd name="adj" fmla="val 4762"/>
            </a:avLst>
          </a:prstGeom>
          <a:solidFill>
            <a:srgbClr val="FFFFFF"/>
          </a:solidFill>
          <a:ln w="12700">
            <a:solidFill>
              <a:srgbClr val="E2E8F0"/>
            </a:solidFill>
            <a:prstDash val="solid"/>
          </a:ln>
          <a:effectLst>
            <a:outerShdw sx="100000" sy="100000" kx="0" ky="0" algn="bl" rotWithShape="0" blurRad="101600" dist="38100" dir="2700000">
              <a:srgbClr val="000000">
                <a:alpha val="12000"/>
              </a:srgbClr>
            </a:outerShdw>
          </a:effectLst>
        </p:spPr>
      </p:sp>
      <p:sp>
        <p:nvSpPr>
          <p:cNvPr id="12" name="Shape 9"/>
          <p:cNvSpPr/>
          <p:nvPr/>
        </p:nvSpPr>
        <p:spPr>
          <a:xfrm>
            <a:off x="3246120" y="1143000"/>
            <a:ext cx="640080" cy="292608"/>
          </a:xfrm>
          <a:prstGeom prst="roundRect">
            <a:avLst>
              <a:gd name="adj" fmla="val 18750"/>
            </a:avLst>
          </a:prstGeom>
          <a:solidFill>
            <a:srgbClr val="028090"/>
          </a:solidFill>
          <a:ln w="12700">
            <a:solidFill>
              <a:srgbClr val="028090"/>
            </a:solidFill>
            <a:prstDash val="solid"/>
          </a:ln>
        </p:spPr>
      </p:sp>
      <p:sp>
        <p:nvSpPr>
          <p:cNvPr id="13" name="Text 10"/>
          <p:cNvSpPr/>
          <p:nvPr/>
        </p:nvSpPr>
        <p:spPr>
          <a:xfrm>
            <a:off x="3246120" y="1143000"/>
            <a:ext cx="640080" cy="292608"/>
          </a:xfrm>
          <a:prstGeom prst="rect">
            <a:avLst/>
          </a:prstGeom>
          <a:noFill/>
          <a:ln/>
        </p:spPr>
        <p:txBody>
          <a:bodyPr wrap="square" lIns="0" tIns="0" rIns="0" bIns="0" rtlCol="0" anchor="ctr"/>
          <a:lstStyle/>
          <a:p>
            <a:pPr algn="ctr" indent="0" marL="0">
              <a:buNone/>
            </a:pPr>
            <a:r>
              <a:rPr lang="en-US" sz="1000" b="1" dirty="0">
                <a:solidFill>
                  <a:srgbClr val="FFFFFF"/>
                </a:solidFill>
              </a:rPr>
              <a:t>CTQ 2</a:t>
            </a:r>
            <a:endParaRPr lang="en-US" sz="1000" dirty="0"/>
          </a:p>
        </p:txBody>
      </p:sp>
      <p:pic>
        <p:nvPicPr>
          <p:cNvPr id="14" name="Image 1" descr="preencoded.png">    </p:cNvPr>
          <p:cNvPicPr>
            <a:picLocks noChangeAspect="1"/>
          </p:cNvPicPr>
          <p:nvPr/>
        </p:nvPicPr>
        <p:blipFill>
          <a:blip r:embed="rId2"/>
          <a:stretch>
            <a:fillRect/>
          </a:stretch>
        </p:blipFill>
        <p:spPr>
          <a:xfrm>
            <a:off x="5120640" y="1115568"/>
            <a:ext cx="457200" cy="457200"/>
          </a:xfrm>
          <a:prstGeom prst="rect">
            <a:avLst/>
          </a:prstGeom>
        </p:spPr>
      </p:pic>
      <p:sp>
        <p:nvSpPr>
          <p:cNvPr id="15" name="Text 11"/>
          <p:cNvSpPr/>
          <p:nvPr/>
        </p:nvSpPr>
        <p:spPr>
          <a:xfrm>
            <a:off x="3264408" y="1463040"/>
            <a:ext cx="2450592" cy="347472"/>
          </a:xfrm>
          <a:prstGeom prst="rect">
            <a:avLst/>
          </a:prstGeom>
          <a:noFill/>
          <a:ln/>
        </p:spPr>
        <p:txBody>
          <a:bodyPr wrap="square" rtlCol="0" anchor="ctr"/>
          <a:lstStyle/>
          <a:p>
            <a:pPr indent="0" marL="0">
              <a:buNone/>
            </a:pPr>
            <a:r>
              <a:rPr lang="en-US" sz="1150" b="1" dirty="0">
                <a:solidFill>
                  <a:srgbClr val="0A2342"/>
                </a:solidFill>
                <a:latin typeface="Calibri" pitchFamily="34" charset="0"/>
                <a:ea typeface="Calibri" pitchFamily="34" charset="-122"/>
                <a:cs typeface="Calibri" pitchFamily="34" charset="-120"/>
              </a:rPr>
              <a:t>Time-to-Bed ≤ 30 minutes</a:t>
            </a:r>
            <a:endParaRPr lang="en-US" sz="1150" dirty="0"/>
          </a:p>
        </p:txBody>
      </p:sp>
      <p:sp>
        <p:nvSpPr>
          <p:cNvPr id="16" name="Text 12"/>
          <p:cNvSpPr/>
          <p:nvPr/>
        </p:nvSpPr>
        <p:spPr>
          <a:xfrm>
            <a:off x="3264408" y="1819656"/>
            <a:ext cx="2450592" cy="1143000"/>
          </a:xfrm>
          <a:prstGeom prst="rect">
            <a:avLst/>
          </a:prstGeom>
          <a:noFill/>
          <a:ln/>
        </p:spPr>
        <p:txBody>
          <a:bodyPr wrap="square" rtlCol="0" anchor="t"/>
          <a:lstStyle/>
          <a:p>
            <a:pPr indent="0" marL="0">
              <a:buNone/>
            </a:pPr>
            <a:r>
              <a:rPr lang="en-US" sz="1050" dirty="0">
                <a:solidFill>
                  <a:srgbClr val="1E293B"/>
                </a:solidFill>
                <a:latin typeface="Calibri" pitchFamily="34" charset="0"/>
                <a:ea typeface="Calibri" pitchFamily="34" charset="-122"/>
                <a:cs typeface="Calibri" pitchFamily="34" charset="-120"/>
              </a:rPr>
              <a:t>Patients value prompt placement upon arrival. Current mean: 162 min. Hallway waiting is the top driver of dissatisfaction scores at Ridgeview.</a:t>
            </a:r>
            <a:endParaRPr lang="en-US" sz="1050" dirty="0"/>
          </a:p>
        </p:txBody>
      </p:sp>
      <p:sp>
        <p:nvSpPr>
          <p:cNvPr id="17" name="Shape 13"/>
          <p:cNvSpPr/>
          <p:nvPr/>
        </p:nvSpPr>
        <p:spPr>
          <a:xfrm>
            <a:off x="5989320" y="1097280"/>
            <a:ext cx="2651760" cy="1920240"/>
          </a:xfrm>
          <a:prstGeom prst="roundRect">
            <a:avLst>
              <a:gd name="adj" fmla="val 4762"/>
            </a:avLst>
          </a:prstGeom>
          <a:solidFill>
            <a:srgbClr val="FFFFFF"/>
          </a:solidFill>
          <a:ln w="12700">
            <a:solidFill>
              <a:srgbClr val="E2E8F0"/>
            </a:solidFill>
            <a:prstDash val="solid"/>
          </a:ln>
          <a:effectLst>
            <a:outerShdw sx="100000" sy="100000" kx="0" ky="0" algn="bl" rotWithShape="0" blurRad="101600" dist="38100" dir="2700000">
              <a:srgbClr val="000000">
                <a:alpha val="12000"/>
              </a:srgbClr>
            </a:outerShdw>
          </a:effectLst>
        </p:spPr>
      </p:sp>
      <p:sp>
        <p:nvSpPr>
          <p:cNvPr id="18" name="Shape 14"/>
          <p:cNvSpPr/>
          <p:nvPr/>
        </p:nvSpPr>
        <p:spPr>
          <a:xfrm>
            <a:off x="6080760" y="1143000"/>
            <a:ext cx="640080" cy="292608"/>
          </a:xfrm>
          <a:prstGeom prst="roundRect">
            <a:avLst>
              <a:gd name="adj" fmla="val 18750"/>
            </a:avLst>
          </a:prstGeom>
          <a:solidFill>
            <a:srgbClr val="028090"/>
          </a:solidFill>
          <a:ln w="12700">
            <a:solidFill>
              <a:srgbClr val="028090"/>
            </a:solidFill>
            <a:prstDash val="solid"/>
          </a:ln>
        </p:spPr>
      </p:sp>
      <p:sp>
        <p:nvSpPr>
          <p:cNvPr id="19" name="Text 15"/>
          <p:cNvSpPr/>
          <p:nvPr/>
        </p:nvSpPr>
        <p:spPr>
          <a:xfrm>
            <a:off x="6080760" y="1143000"/>
            <a:ext cx="640080" cy="292608"/>
          </a:xfrm>
          <a:prstGeom prst="rect">
            <a:avLst/>
          </a:prstGeom>
          <a:noFill/>
          <a:ln/>
        </p:spPr>
        <p:txBody>
          <a:bodyPr wrap="square" lIns="0" tIns="0" rIns="0" bIns="0" rtlCol="0" anchor="ctr"/>
          <a:lstStyle/>
          <a:p>
            <a:pPr algn="ctr" indent="0" marL="0">
              <a:buNone/>
            </a:pPr>
            <a:r>
              <a:rPr lang="en-US" sz="1000" b="1" dirty="0">
                <a:solidFill>
                  <a:srgbClr val="FFFFFF"/>
                </a:solidFill>
              </a:rPr>
              <a:t>CTQ 3</a:t>
            </a:r>
            <a:endParaRPr lang="en-US" sz="1000" dirty="0"/>
          </a:p>
        </p:txBody>
      </p:sp>
      <p:pic>
        <p:nvPicPr>
          <p:cNvPr id="20" name="Image 2" descr="preencoded.png">    </p:cNvPr>
          <p:cNvPicPr>
            <a:picLocks noChangeAspect="1"/>
          </p:cNvPicPr>
          <p:nvPr/>
        </p:nvPicPr>
        <p:blipFill>
          <a:blip r:embed="rId3"/>
          <a:stretch>
            <a:fillRect/>
          </a:stretch>
        </p:blipFill>
        <p:spPr>
          <a:xfrm>
            <a:off x="7955280" y="1115568"/>
            <a:ext cx="457200" cy="457200"/>
          </a:xfrm>
          <a:prstGeom prst="rect">
            <a:avLst/>
          </a:prstGeom>
        </p:spPr>
      </p:pic>
      <p:sp>
        <p:nvSpPr>
          <p:cNvPr id="21" name="Text 16"/>
          <p:cNvSpPr/>
          <p:nvPr/>
        </p:nvSpPr>
        <p:spPr>
          <a:xfrm>
            <a:off x="6099048" y="1463040"/>
            <a:ext cx="2450592" cy="347472"/>
          </a:xfrm>
          <a:prstGeom prst="rect">
            <a:avLst/>
          </a:prstGeom>
          <a:noFill/>
          <a:ln/>
        </p:spPr>
        <p:txBody>
          <a:bodyPr wrap="square" rtlCol="0" anchor="ctr"/>
          <a:lstStyle/>
          <a:p>
            <a:pPr indent="0" marL="0">
              <a:buNone/>
            </a:pPr>
            <a:r>
              <a:rPr lang="en-US" sz="1150" b="1" dirty="0">
                <a:solidFill>
                  <a:srgbClr val="0A2342"/>
                </a:solidFill>
                <a:latin typeface="Calibri" pitchFamily="34" charset="0"/>
                <a:ea typeface="Calibri" pitchFamily="34" charset="-122"/>
                <a:cs typeface="Calibri" pitchFamily="34" charset="-120"/>
              </a:rPr>
              <a:t>HIS Uptime ≥ 99.5%</a:t>
            </a:r>
            <a:endParaRPr lang="en-US" sz="1150" dirty="0"/>
          </a:p>
        </p:txBody>
      </p:sp>
      <p:sp>
        <p:nvSpPr>
          <p:cNvPr id="22" name="Text 17"/>
          <p:cNvSpPr/>
          <p:nvPr/>
        </p:nvSpPr>
        <p:spPr>
          <a:xfrm>
            <a:off x="6099048" y="1819656"/>
            <a:ext cx="2450592" cy="1143000"/>
          </a:xfrm>
          <a:prstGeom prst="rect">
            <a:avLst/>
          </a:prstGeom>
          <a:noFill/>
          <a:ln/>
        </p:spPr>
        <p:txBody>
          <a:bodyPr wrap="square" rtlCol="0" anchor="t"/>
          <a:lstStyle/>
          <a:p>
            <a:pPr indent="0" marL="0">
              <a:buNone/>
            </a:pPr>
            <a:r>
              <a:rPr lang="en-US" sz="1050" dirty="0">
                <a:solidFill>
                  <a:srgbClr val="1E293B"/>
                </a:solidFill>
                <a:latin typeface="Calibri" pitchFamily="34" charset="0"/>
                <a:ea typeface="Calibri" pitchFamily="34" charset="-122"/>
                <a:cs typeface="Calibri" pitchFamily="34" charset="-120"/>
              </a:rPr>
              <a:t>Clinical staff need real-time data availability. Current system averages 4.7 forced reboots/day. Staff cite HIS failure as the leading barrier to care coordination (Ngafeeson, 2014).</a:t>
            </a:r>
            <a:endParaRPr lang="en-US" sz="1050" dirty="0"/>
          </a:p>
        </p:txBody>
      </p:sp>
      <p:sp>
        <p:nvSpPr>
          <p:cNvPr id="23" name="Shape 18"/>
          <p:cNvSpPr/>
          <p:nvPr/>
        </p:nvSpPr>
        <p:spPr>
          <a:xfrm>
            <a:off x="320040" y="3090672"/>
            <a:ext cx="8503920" cy="0"/>
          </a:xfrm>
          <a:prstGeom prst="line">
            <a:avLst/>
          </a:prstGeom>
          <a:noFill/>
          <a:ln w="12700">
            <a:solidFill>
              <a:srgbClr val="E2E8F0"/>
            </a:solidFill>
            <a:prstDash val="solid"/>
          </a:ln>
        </p:spPr>
      </p:sp>
      <p:sp>
        <p:nvSpPr>
          <p:cNvPr id="24" name="Text 19"/>
          <p:cNvSpPr/>
          <p:nvPr/>
        </p:nvSpPr>
        <p:spPr>
          <a:xfrm>
            <a:off x="320040" y="3154680"/>
            <a:ext cx="8503920" cy="320040"/>
          </a:xfrm>
          <a:prstGeom prst="rect">
            <a:avLst/>
          </a:prstGeom>
          <a:noFill/>
          <a:ln/>
        </p:spPr>
        <p:txBody>
          <a:bodyPr wrap="square" rtlCol="0" anchor="ctr"/>
          <a:lstStyle/>
          <a:p>
            <a:pPr indent="0" marL="0">
              <a:buNone/>
            </a:pPr>
            <a:r>
              <a:rPr lang="en-US" sz="1300" b="1" dirty="0">
                <a:solidFill>
                  <a:srgbClr val="028090"/>
                </a:solidFill>
                <a:latin typeface="Calibri" pitchFamily="34" charset="0"/>
                <a:ea typeface="Calibri" pitchFamily="34" charset="-122"/>
                <a:cs typeface="Calibri" pitchFamily="34" charset="-120"/>
              </a:rPr>
              <a:t>Process Variables (A1c)</a:t>
            </a:r>
            <a:endParaRPr lang="en-US" sz="1300" dirty="0"/>
          </a:p>
        </p:txBody>
      </p:sp>
      <p:sp>
        <p:nvSpPr>
          <p:cNvPr id="25" name="Shape 20"/>
          <p:cNvSpPr/>
          <p:nvPr/>
        </p:nvSpPr>
        <p:spPr>
          <a:xfrm>
            <a:off x="320040" y="3520440"/>
            <a:ext cx="2651760" cy="1325880"/>
          </a:xfrm>
          <a:prstGeom prst="roundRect">
            <a:avLst>
              <a:gd name="adj" fmla="val 6897"/>
            </a:avLst>
          </a:prstGeom>
          <a:solidFill>
            <a:srgbClr val="FEF3C7"/>
          </a:solidFill>
          <a:ln w="12700">
            <a:solidFill>
              <a:srgbClr val="D97706"/>
            </a:solidFill>
            <a:prstDash val="solid"/>
          </a:ln>
        </p:spPr>
      </p:sp>
      <p:sp>
        <p:nvSpPr>
          <p:cNvPr id="26" name="Text 21"/>
          <p:cNvSpPr/>
          <p:nvPr/>
        </p:nvSpPr>
        <p:spPr>
          <a:xfrm>
            <a:off x="429768" y="3593592"/>
            <a:ext cx="2450592" cy="274320"/>
          </a:xfrm>
          <a:prstGeom prst="rect">
            <a:avLst/>
          </a:prstGeom>
          <a:noFill/>
          <a:ln/>
        </p:spPr>
        <p:txBody>
          <a:bodyPr wrap="square" rtlCol="0" anchor="ctr"/>
          <a:lstStyle/>
          <a:p>
            <a:pPr indent="0" marL="0">
              <a:buNone/>
            </a:pPr>
            <a:r>
              <a:rPr lang="en-US" sz="1050" b="1" dirty="0">
                <a:solidFill>
                  <a:srgbClr val="D97706"/>
                </a:solidFill>
                <a:latin typeface="Calibri" pitchFamily="34" charset="0"/>
                <a:ea typeface="Calibri" pitchFamily="34" charset="-122"/>
                <a:cs typeface="Calibri" pitchFamily="34" charset="-120"/>
              </a:rPr>
              <a:t>OUTPUT (Y)</a:t>
            </a:r>
            <a:endParaRPr lang="en-US" sz="1050" dirty="0"/>
          </a:p>
        </p:txBody>
      </p:sp>
      <p:sp>
        <p:nvSpPr>
          <p:cNvPr id="27" name="Text 22"/>
          <p:cNvSpPr/>
          <p:nvPr/>
        </p:nvSpPr>
        <p:spPr>
          <a:xfrm>
            <a:off x="429768" y="3877056"/>
            <a:ext cx="2450592" cy="914400"/>
          </a:xfrm>
          <a:prstGeom prst="rect">
            <a:avLst/>
          </a:prstGeom>
          <a:noFill/>
          <a:ln/>
        </p:spPr>
        <p:txBody>
          <a:bodyPr wrap="square" rtlCol="0" anchor="t"/>
          <a:lstStyle/>
          <a:p>
            <a:pPr indent="0" marL="0">
              <a:buNone/>
            </a:pPr>
            <a:r>
              <a:rPr lang="en-US" sz="1050" dirty="0">
                <a:solidFill>
                  <a:srgbClr val="1E293B"/>
                </a:solidFill>
                <a:latin typeface="Calibri" pitchFamily="34" charset="0"/>
                <a:ea typeface="Calibri" pitchFamily="34" charset="-122"/>
                <a:cs typeface="Calibri" pitchFamily="34" charset="-120"/>
              </a:rPr>
              <a:t>Average patient LOS (days) — the primary outcome metric tracked against the ≤2.5 day specification limit.</a:t>
            </a:r>
            <a:endParaRPr lang="en-US" sz="1050" dirty="0"/>
          </a:p>
        </p:txBody>
      </p:sp>
      <p:sp>
        <p:nvSpPr>
          <p:cNvPr id="28" name="Shape 23"/>
          <p:cNvSpPr/>
          <p:nvPr/>
        </p:nvSpPr>
        <p:spPr>
          <a:xfrm>
            <a:off x="3154680" y="3520440"/>
            <a:ext cx="2651760" cy="1325880"/>
          </a:xfrm>
          <a:prstGeom prst="roundRect">
            <a:avLst>
              <a:gd name="adj" fmla="val 6897"/>
            </a:avLst>
          </a:prstGeom>
          <a:solidFill>
            <a:srgbClr val="D1FAE5"/>
          </a:solidFill>
          <a:ln w="12700">
            <a:solidFill>
              <a:srgbClr val="059669"/>
            </a:solidFill>
            <a:prstDash val="solid"/>
          </a:ln>
        </p:spPr>
      </p:sp>
      <p:sp>
        <p:nvSpPr>
          <p:cNvPr id="29" name="Text 24"/>
          <p:cNvSpPr/>
          <p:nvPr/>
        </p:nvSpPr>
        <p:spPr>
          <a:xfrm>
            <a:off x="3264408" y="3593592"/>
            <a:ext cx="2450592" cy="274320"/>
          </a:xfrm>
          <a:prstGeom prst="rect">
            <a:avLst/>
          </a:prstGeom>
          <a:noFill/>
          <a:ln/>
        </p:spPr>
        <p:txBody>
          <a:bodyPr wrap="square" rtlCol="0" anchor="ctr"/>
          <a:lstStyle/>
          <a:p>
            <a:pPr indent="0" marL="0">
              <a:buNone/>
            </a:pPr>
            <a:r>
              <a:rPr lang="en-US" sz="1050" b="1" dirty="0">
                <a:solidFill>
                  <a:srgbClr val="059669"/>
                </a:solidFill>
                <a:latin typeface="Calibri" pitchFamily="34" charset="0"/>
                <a:ea typeface="Calibri" pitchFamily="34" charset="-122"/>
                <a:cs typeface="Calibri" pitchFamily="34" charset="-120"/>
              </a:rPr>
              <a:t>INPUT (X)</a:t>
            </a:r>
            <a:endParaRPr lang="en-US" sz="1050" dirty="0"/>
          </a:p>
        </p:txBody>
      </p:sp>
      <p:sp>
        <p:nvSpPr>
          <p:cNvPr id="30" name="Text 25"/>
          <p:cNvSpPr/>
          <p:nvPr/>
        </p:nvSpPr>
        <p:spPr>
          <a:xfrm>
            <a:off x="3264408" y="3877056"/>
            <a:ext cx="2450592" cy="914400"/>
          </a:xfrm>
          <a:prstGeom prst="rect">
            <a:avLst/>
          </a:prstGeom>
          <a:noFill/>
          <a:ln/>
        </p:spPr>
        <p:txBody>
          <a:bodyPr wrap="square" rtlCol="0" anchor="t"/>
          <a:lstStyle/>
          <a:p>
            <a:pPr indent="0" marL="0">
              <a:buNone/>
            </a:pPr>
            <a:r>
              <a:rPr lang="en-US" sz="1050" dirty="0">
                <a:solidFill>
                  <a:srgbClr val="1E293B"/>
                </a:solidFill>
                <a:latin typeface="Calibri" pitchFamily="34" charset="0"/>
                <a:ea typeface="Calibri" pitchFamily="34" charset="-122"/>
                <a:cs typeface="Calibri" pitchFamily="34" charset="-120"/>
              </a:rPr>
              <a:t>Pre-hospitalization service completion status — whether the patient completed outpatient risk assessment before admission.</a:t>
            </a:r>
            <a:endParaRPr lang="en-US" sz="1050" dirty="0"/>
          </a:p>
        </p:txBody>
      </p:sp>
      <p:sp>
        <p:nvSpPr>
          <p:cNvPr id="31" name="Shape 26"/>
          <p:cNvSpPr/>
          <p:nvPr/>
        </p:nvSpPr>
        <p:spPr>
          <a:xfrm>
            <a:off x="5989320" y="3520440"/>
            <a:ext cx="2651760" cy="1325880"/>
          </a:xfrm>
          <a:prstGeom prst="roundRect">
            <a:avLst>
              <a:gd name="adj" fmla="val 6897"/>
            </a:avLst>
          </a:prstGeom>
          <a:solidFill>
            <a:srgbClr val="E0F2FE"/>
          </a:solidFill>
          <a:ln w="12700">
            <a:solidFill>
              <a:srgbClr val="028090"/>
            </a:solidFill>
            <a:prstDash val="solid"/>
          </a:ln>
        </p:spPr>
      </p:sp>
      <p:sp>
        <p:nvSpPr>
          <p:cNvPr id="32" name="Text 27"/>
          <p:cNvSpPr/>
          <p:nvPr/>
        </p:nvSpPr>
        <p:spPr>
          <a:xfrm>
            <a:off x="6099048" y="3593592"/>
            <a:ext cx="2450592" cy="274320"/>
          </a:xfrm>
          <a:prstGeom prst="rect">
            <a:avLst/>
          </a:prstGeom>
          <a:noFill/>
          <a:ln/>
        </p:spPr>
        <p:txBody>
          <a:bodyPr wrap="square" rtlCol="0" anchor="ctr"/>
          <a:lstStyle/>
          <a:p>
            <a:pPr indent="0" marL="0">
              <a:buNone/>
            </a:pPr>
            <a:r>
              <a:rPr lang="en-US" sz="1050" b="1" dirty="0">
                <a:solidFill>
                  <a:srgbClr val="028090"/>
                </a:solidFill>
                <a:latin typeface="Calibri" pitchFamily="34" charset="0"/>
                <a:ea typeface="Calibri" pitchFamily="34" charset="-122"/>
                <a:cs typeface="Calibri" pitchFamily="34" charset="-120"/>
              </a:rPr>
              <a:t>PROCESS VAR.</a:t>
            </a:r>
            <a:endParaRPr lang="en-US" sz="1050" dirty="0"/>
          </a:p>
        </p:txBody>
      </p:sp>
      <p:sp>
        <p:nvSpPr>
          <p:cNvPr id="33" name="Text 28"/>
          <p:cNvSpPr/>
          <p:nvPr/>
        </p:nvSpPr>
        <p:spPr>
          <a:xfrm>
            <a:off x="6099048" y="3877056"/>
            <a:ext cx="2450592" cy="914400"/>
          </a:xfrm>
          <a:prstGeom prst="rect">
            <a:avLst/>
          </a:prstGeom>
          <a:noFill/>
          <a:ln/>
        </p:spPr>
        <p:txBody>
          <a:bodyPr wrap="square" rtlCol="0" anchor="t"/>
          <a:lstStyle/>
          <a:p>
            <a:pPr indent="0" marL="0">
              <a:buNone/>
            </a:pPr>
            <a:r>
              <a:rPr lang="en-US" sz="1050" dirty="0">
                <a:solidFill>
                  <a:srgbClr val="1E293B"/>
                </a:solidFill>
                <a:latin typeface="Calibri" pitchFamily="34" charset="0"/>
                <a:ea typeface="Calibri" pitchFamily="34" charset="-122"/>
                <a:cs typeface="Calibri" pitchFamily="34" charset="-120"/>
              </a:rPr>
              <a:t>BTIS (Bed Tracking &amp; Information System) real-time utilization rate — controls speed of bed assignment at intake.</a:t>
            </a:r>
            <a:endParaRPr lang="en-US" sz="1050" dirty="0"/>
          </a:p>
        </p:txBody>
      </p:sp>
      <p:sp>
        <p:nvSpPr>
          <p:cNvPr id="34" name="Text 29"/>
          <p:cNvSpPr/>
          <p:nvPr/>
        </p:nvSpPr>
        <p:spPr>
          <a:xfrm>
            <a:off x="320040" y="4818888"/>
            <a:ext cx="8503920" cy="256032"/>
          </a:xfrm>
          <a:prstGeom prst="rect">
            <a:avLst/>
          </a:prstGeom>
          <a:noFill/>
          <a:ln/>
        </p:spPr>
        <p:txBody>
          <a:bodyPr wrap="square" rtlCol="0" anchor="ctr"/>
          <a:lstStyle/>
          <a:p>
            <a:pPr algn="r" indent="0" marL="0">
              <a:buNone/>
            </a:pPr>
            <a:r>
              <a:rPr lang="en-US" sz="850" i="1" dirty="0">
                <a:solidFill>
                  <a:srgbClr val="64748B"/>
                </a:solidFill>
              </a:rPr>
              <a:t>For illustration purposes only — Gradevia.com  |  All data fictitious</a:t>
            </a:r>
            <a:endParaRPr lang="en-US" sz="8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A2342"/>
        </a:solidFill>
      </p:bgPr>
    </p:bg>
    <p:spTree>
      <p:nvGrpSpPr>
        <p:cNvPr id="1" name=""/>
        <p:cNvGrpSpPr/>
        <p:nvPr/>
      </p:nvGrpSpPr>
      <p:grpSpPr>
        <a:xfrm>
          <a:off x="0" y="0"/>
          <a:ext cx="0" cy="0"/>
          <a:chOff x="0" y="0"/>
          <a:chExt cx="0" cy="0"/>
        </a:xfrm>
      </p:grpSpPr>
      <p:sp>
        <p:nvSpPr>
          <p:cNvPr id="2" name="Text 0"/>
          <p:cNvSpPr/>
          <p:nvPr/>
        </p:nvSpPr>
        <p:spPr>
          <a:xfrm>
            <a:off x="365760" y="164592"/>
            <a:ext cx="8412480" cy="548640"/>
          </a:xfrm>
          <a:prstGeom prst="rect">
            <a:avLst/>
          </a:prstGeom>
          <a:noFill/>
          <a:ln/>
        </p:spPr>
        <p:txBody>
          <a:bodyPr wrap="square" rtlCol="0" anchor="ctr"/>
          <a:lstStyle/>
          <a:p>
            <a:pPr indent="0" marL="0">
              <a:buNone/>
            </a:pPr>
            <a:r>
              <a:rPr lang="en-US" sz="2000" b="1" dirty="0">
                <a:solidFill>
                  <a:srgbClr val="FFFFFF"/>
                </a:solidFill>
                <a:latin typeface="Cambria" pitchFamily="34" charset="0"/>
                <a:ea typeface="Cambria" pitchFamily="34" charset="-122"/>
                <a:cs typeface="Cambria" pitchFamily="34" charset="-120"/>
              </a:rPr>
              <a:t>MEASURE PHASE — Three Process Defects Identified  (A1d)</a:t>
            </a:r>
            <a:endParaRPr lang="en-US" sz="2000" dirty="0"/>
          </a:p>
        </p:txBody>
      </p:sp>
      <p:sp>
        <p:nvSpPr>
          <p:cNvPr id="3" name="Text 1"/>
          <p:cNvSpPr/>
          <p:nvPr/>
        </p:nvSpPr>
        <p:spPr>
          <a:xfrm>
            <a:off x="365760" y="658368"/>
            <a:ext cx="8412480" cy="320040"/>
          </a:xfrm>
          <a:prstGeom prst="rect">
            <a:avLst/>
          </a:prstGeom>
          <a:noFill/>
          <a:ln/>
        </p:spPr>
        <p:txBody>
          <a:bodyPr wrap="square" rtlCol="0" anchor="ctr"/>
          <a:lstStyle/>
          <a:p>
            <a:pPr indent="0" marL="0">
              <a:buNone/>
            </a:pPr>
            <a:r>
              <a:rPr lang="en-US" sz="1200" i="1" dirty="0">
                <a:solidFill>
                  <a:srgbClr val="D4F1EE"/>
                </a:solidFill>
                <a:latin typeface="Calibri" pitchFamily="34" charset="0"/>
                <a:ea typeface="Calibri" pitchFamily="34" charset="-122"/>
                <a:cs typeface="Calibri" pitchFamily="34" charset="-120"/>
              </a:rPr>
              <a:t>Qualitative analysis of current-state defects in the shoulder replacement care pathway at Ridgeview Medical Center</a:t>
            </a:r>
            <a:endParaRPr lang="en-US" sz="1200" dirty="0"/>
          </a:p>
        </p:txBody>
      </p:sp>
      <p:sp>
        <p:nvSpPr>
          <p:cNvPr id="4" name="Shape 2"/>
          <p:cNvSpPr/>
          <p:nvPr/>
        </p:nvSpPr>
        <p:spPr>
          <a:xfrm>
            <a:off x="320040" y="1097280"/>
            <a:ext cx="566928" cy="1051560"/>
          </a:xfrm>
          <a:prstGeom prst="roundRect">
            <a:avLst>
              <a:gd name="adj" fmla="val 12903"/>
            </a:avLst>
          </a:prstGeom>
          <a:solidFill>
            <a:srgbClr val="DC2626"/>
          </a:solidFill>
          <a:ln w="12700">
            <a:solidFill>
              <a:srgbClr val="DC2626"/>
            </a:solidFill>
            <a:prstDash val="solid"/>
          </a:ln>
        </p:spPr>
      </p:sp>
      <p:sp>
        <p:nvSpPr>
          <p:cNvPr id="5" name="Text 3"/>
          <p:cNvSpPr/>
          <p:nvPr/>
        </p:nvSpPr>
        <p:spPr>
          <a:xfrm>
            <a:off x="320040" y="1097280"/>
            <a:ext cx="566928" cy="502920"/>
          </a:xfrm>
          <a:prstGeom prst="rect">
            <a:avLst/>
          </a:prstGeom>
          <a:noFill/>
          <a:ln/>
        </p:spPr>
        <p:txBody>
          <a:bodyPr wrap="square" lIns="0" tIns="0" rIns="0" bIns="0" rtlCol="0" anchor="ctr"/>
          <a:lstStyle/>
          <a:p>
            <a:pPr algn="ctr" indent="0" marL="0">
              <a:buNone/>
            </a:pPr>
            <a:r>
              <a:rPr lang="en-US" sz="1800" b="1" dirty="0">
                <a:solidFill>
                  <a:srgbClr val="FFFFFF"/>
                </a:solidFill>
              </a:rPr>
              <a:t>D1</a:t>
            </a:r>
            <a:endParaRPr lang="en-US" sz="1800" dirty="0"/>
          </a:p>
        </p:txBody>
      </p:sp>
      <p:pic>
        <p:nvPicPr>
          <p:cNvPr id="6" name="Image 0" descr="preencoded.png">    </p:cNvPr>
          <p:cNvPicPr>
            <a:picLocks noChangeAspect="1"/>
          </p:cNvPicPr>
          <p:nvPr/>
        </p:nvPicPr>
        <p:blipFill>
          <a:blip r:embed="rId1"/>
          <a:stretch>
            <a:fillRect/>
          </a:stretch>
        </p:blipFill>
        <p:spPr>
          <a:xfrm>
            <a:off x="374904" y="1645920"/>
            <a:ext cx="457200" cy="457200"/>
          </a:xfrm>
          <a:prstGeom prst="rect">
            <a:avLst/>
          </a:prstGeom>
        </p:spPr>
      </p:pic>
      <p:sp>
        <p:nvSpPr>
          <p:cNvPr id="7" name="Shape 4"/>
          <p:cNvSpPr/>
          <p:nvPr/>
        </p:nvSpPr>
        <p:spPr>
          <a:xfrm>
            <a:off x="1005840" y="1097280"/>
            <a:ext cx="7818120" cy="1051560"/>
          </a:xfrm>
          <a:prstGeom prst="roundRect">
            <a:avLst>
              <a:gd name="adj" fmla="val 6957"/>
            </a:avLst>
          </a:prstGeom>
          <a:solidFill>
            <a:srgbClr val="0D2D44"/>
          </a:solidFill>
          <a:ln w="12700">
            <a:solidFill>
              <a:srgbClr val="DC2626"/>
            </a:solidFill>
            <a:prstDash val="solid"/>
          </a:ln>
        </p:spPr>
      </p:sp>
      <p:sp>
        <p:nvSpPr>
          <p:cNvPr id="8" name="Text 5"/>
          <p:cNvSpPr/>
          <p:nvPr/>
        </p:nvSpPr>
        <p:spPr>
          <a:xfrm>
            <a:off x="1143000" y="1133856"/>
            <a:ext cx="7498080" cy="274320"/>
          </a:xfrm>
          <a:prstGeom prst="rect">
            <a:avLst/>
          </a:prstGeom>
          <a:noFill/>
          <a:ln/>
        </p:spPr>
        <p:txBody>
          <a:bodyPr wrap="square" rtlCol="0" anchor="ctr"/>
          <a:lstStyle/>
          <a:p>
            <a:pPr indent="0" marL="0">
              <a:buNone/>
            </a:pPr>
            <a:r>
              <a:rPr lang="en-US" sz="1250" b="1" dirty="0">
                <a:solidFill>
                  <a:srgbClr val="DC2626"/>
                </a:solidFill>
                <a:latin typeface="Calibri" pitchFamily="34" charset="0"/>
                <a:ea typeface="Calibri" pitchFamily="34" charset="-122"/>
                <a:cs typeface="Calibri" pitchFamily="34" charset="-120"/>
              </a:rPr>
              <a:t>Centralized Intake Overflow</a:t>
            </a:r>
            <a:endParaRPr lang="en-US" sz="1250" dirty="0"/>
          </a:p>
        </p:txBody>
      </p:sp>
      <p:sp>
        <p:nvSpPr>
          <p:cNvPr id="9" name="Text 6"/>
          <p:cNvSpPr/>
          <p:nvPr/>
        </p:nvSpPr>
        <p:spPr>
          <a:xfrm>
            <a:off x="1143000" y="1399032"/>
            <a:ext cx="7498080" cy="713232"/>
          </a:xfrm>
          <a:prstGeom prst="rect">
            <a:avLst/>
          </a:prstGeom>
          <a:noFill/>
          <a:ln/>
        </p:spPr>
        <p:txBody>
          <a:bodyPr wrap="square" rtlCol="0" anchor="t"/>
          <a:lstStyle/>
          <a:p>
            <a:pPr indent="0" marL="0">
              <a:buNone/>
            </a:pPr>
            <a:r>
              <a:rPr lang="en-US" sz="950" dirty="0">
                <a:solidFill>
                  <a:srgbClr val="BDD9E7"/>
                </a:solidFill>
                <a:latin typeface="Calibri" pitchFamily="34" charset="0"/>
                <a:ea typeface="Calibri" pitchFamily="34" charset="-122"/>
                <a:cs typeface="Calibri" pitchFamily="34" charset="-120"/>
              </a:rPr>
              <a:t>All surgical patients route through a single receiving station before bed assignment. Complex multi-step administrative data collection and inter-staff communication failures cause mean wait times of 162 minutes — 5.4× the 30-min CTQ target. NAHCAM identifies centralized intake as a structural source of congestion and reduced flexibility for high-volume specialties.</a:t>
            </a:r>
            <a:endParaRPr lang="en-US" sz="950" dirty="0"/>
          </a:p>
        </p:txBody>
      </p:sp>
      <p:sp>
        <p:nvSpPr>
          <p:cNvPr id="10" name="Shape 7"/>
          <p:cNvSpPr/>
          <p:nvPr/>
        </p:nvSpPr>
        <p:spPr>
          <a:xfrm>
            <a:off x="320040" y="2377440"/>
            <a:ext cx="566928" cy="1051560"/>
          </a:xfrm>
          <a:prstGeom prst="roundRect">
            <a:avLst>
              <a:gd name="adj" fmla="val 12903"/>
            </a:avLst>
          </a:prstGeom>
          <a:solidFill>
            <a:srgbClr val="D97706"/>
          </a:solidFill>
          <a:ln w="12700">
            <a:solidFill>
              <a:srgbClr val="D97706"/>
            </a:solidFill>
            <a:prstDash val="solid"/>
          </a:ln>
        </p:spPr>
      </p:sp>
      <p:sp>
        <p:nvSpPr>
          <p:cNvPr id="11" name="Text 8"/>
          <p:cNvSpPr/>
          <p:nvPr/>
        </p:nvSpPr>
        <p:spPr>
          <a:xfrm>
            <a:off x="320040" y="2377440"/>
            <a:ext cx="566928" cy="502920"/>
          </a:xfrm>
          <a:prstGeom prst="rect">
            <a:avLst/>
          </a:prstGeom>
          <a:noFill/>
          <a:ln/>
        </p:spPr>
        <p:txBody>
          <a:bodyPr wrap="square" lIns="0" tIns="0" rIns="0" bIns="0" rtlCol="0" anchor="ctr"/>
          <a:lstStyle/>
          <a:p>
            <a:pPr algn="ctr" indent="0" marL="0">
              <a:buNone/>
            </a:pPr>
            <a:r>
              <a:rPr lang="en-US" sz="1800" b="1" dirty="0">
                <a:solidFill>
                  <a:srgbClr val="FFFFFF"/>
                </a:solidFill>
              </a:rPr>
              <a:t>D2</a:t>
            </a:r>
            <a:endParaRPr lang="en-US" sz="1800" dirty="0"/>
          </a:p>
        </p:txBody>
      </p:sp>
      <p:pic>
        <p:nvPicPr>
          <p:cNvPr id="12" name="Image 1" descr="preencoded.png">    </p:cNvPr>
          <p:cNvPicPr>
            <a:picLocks noChangeAspect="1"/>
          </p:cNvPicPr>
          <p:nvPr/>
        </p:nvPicPr>
        <p:blipFill>
          <a:blip r:embed="rId2"/>
          <a:stretch>
            <a:fillRect/>
          </a:stretch>
        </p:blipFill>
        <p:spPr>
          <a:xfrm>
            <a:off x="374904" y="2926080"/>
            <a:ext cx="457200" cy="457200"/>
          </a:xfrm>
          <a:prstGeom prst="rect">
            <a:avLst/>
          </a:prstGeom>
        </p:spPr>
      </p:pic>
      <p:sp>
        <p:nvSpPr>
          <p:cNvPr id="13" name="Shape 9"/>
          <p:cNvSpPr/>
          <p:nvPr/>
        </p:nvSpPr>
        <p:spPr>
          <a:xfrm>
            <a:off x="1005840" y="2377440"/>
            <a:ext cx="7818120" cy="1051560"/>
          </a:xfrm>
          <a:prstGeom prst="roundRect">
            <a:avLst>
              <a:gd name="adj" fmla="val 6957"/>
            </a:avLst>
          </a:prstGeom>
          <a:solidFill>
            <a:srgbClr val="0D2D44"/>
          </a:solidFill>
          <a:ln w="12700">
            <a:solidFill>
              <a:srgbClr val="D97706"/>
            </a:solidFill>
            <a:prstDash val="solid"/>
          </a:ln>
        </p:spPr>
      </p:sp>
      <p:sp>
        <p:nvSpPr>
          <p:cNvPr id="14" name="Text 10"/>
          <p:cNvSpPr/>
          <p:nvPr/>
        </p:nvSpPr>
        <p:spPr>
          <a:xfrm>
            <a:off x="1143000" y="2414016"/>
            <a:ext cx="7498080" cy="274320"/>
          </a:xfrm>
          <a:prstGeom prst="rect">
            <a:avLst/>
          </a:prstGeom>
          <a:noFill/>
          <a:ln/>
        </p:spPr>
        <p:txBody>
          <a:bodyPr wrap="square" rtlCol="0" anchor="ctr"/>
          <a:lstStyle/>
          <a:p>
            <a:pPr indent="0" marL="0">
              <a:buNone/>
            </a:pPr>
            <a:r>
              <a:rPr lang="en-US" sz="1250" b="1" dirty="0">
                <a:solidFill>
                  <a:srgbClr val="D97706"/>
                </a:solidFill>
                <a:latin typeface="Calibri" pitchFamily="34" charset="0"/>
                <a:ea typeface="Calibri" pitchFamily="34" charset="-122"/>
                <a:cs typeface="Calibri" pitchFamily="34" charset="-120"/>
              </a:rPr>
              <a:t>Unstable Legacy HIS</a:t>
            </a:r>
            <a:endParaRPr lang="en-US" sz="1250" dirty="0"/>
          </a:p>
        </p:txBody>
      </p:sp>
      <p:sp>
        <p:nvSpPr>
          <p:cNvPr id="15" name="Text 11"/>
          <p:cNvSpPr/>
          <p:nvPr/>
        </p:nvSpPr>
        <p:spPr>
          <a:xfrm>
            <a:off x="1143000" y="2679192"/>
            <a:ext cx="7498080" cy="713232"/>
          </a:xfrm>
          <a:prstGeom prst="rect">
            <a:avLst/>
          </a:prstGeom>
          <a:noFill/>
          <a:ln/>
        </p:spPr>
        <p:txBody>
          <a:bodyPr wrap="square" rtlCol="0" anchor="t"/>
          <a:lstStyle/>
          <a:p>
            <a:pPr indent="0" marL="0">
              <a:buNone/>
            </a:pPr>
            <a:r>
              <a:rPr lang="en-US" sz="950" dirty="0">
                <a:solidFill>
                  <a:srgbClr val="BDD9E7"/>
                </a:solidFill>
                <a:latin typeface="Calibri" pitchFamily="34" charset="0"/>
                <a:ea typeface="Calibri" pitchFamily="34" charset="-122"/>
                <a:cs typeface="Calibri" pitchFamily="34" charset="-120"/>
              </a:rPr>
              <a:t>Ridgeview's HIS averages 4.7 forced reboots per day. Staff revert to paper workarounds during downtime, creating dual data-entry workloads and documentation gaps. Ngafeeson (2014) demonstrated a significant correlation between HIS effectiveness and patient experience. The current system fails NIH interoperability standards and lacks real-time backup.</a:t>
            </a:r>
            <a:endParaRPr lang="en-US" sz="950" dirty="0"/>
          </a:p>
        </p:txBody>
      </p:sp>
      <p:sp>
        <p:nvSpPr>
          <p:cNvPr id="16" name="Shape 12"/>
          <p:cNvSpPr/>
          <p:nvPr/>
        </p:nvSpPr>
        <p:spPr>
          <a:xfrm>
            <a:off x="320040" y="3657600"/>
            <a:ext cx="566928" cy="1051560"/>
          </a:xfrm>
          <a:prstGeom prst="roundRect">
            <a:avLst>
              <a:gd name="adj" fmla="val 12903"/>
            </a:avLst>
          </a:prstGeom>
          <a:solidFill>
            <a:srgbClr val="00A896"/>
          </a:solidFill>
          <a:ln w="12700">
            <a:solidFill>
              <a:srgbClr val="00A896"/>
            </a:solidFill>
            <a:prstDash val="solid"/>
          </a:ln>
        </p:spPr>
      </p:sp>
      <p:sp>
        <p:nvSpPr>
          <p:cNvPr id="17" name="Text 13"/>
          <p:cNvSpPr/>
          <p:nvPr/>
        </p:nvSpPr>
        <p:spPr>
          <a:xfrm>
            <a:off x="320040" y="3657600"/>
            <a:ext cx="566928" cy="502920"/>
          </a:xfrm>
          <a:prstGeom prst="rect">
            <a:avLst/>
          </a:prstGeom>
          <a:noFill/>
          <a:ln/>
        </p:spPr>
        <p:txBody>
          <a:bodyPr wrap="square" lIns="0" tIns="0" rIns="0" bIns="0" rtlCol="0" anchor="ctr"/>
          <a:lstStyle/>
          <a:p>
            <a:pPr algn="ctr" indent="0" marL="0">
              <a:buNone/>
            </a:pPr>
            <a:r>
              <a:rPr lang="en-US" sz="1800" b="1" dirty="0">
                <a:solidFill>
                  <a:srgbClr val="FFFFFF"/>
                </a:solidFill>
              </a:rPr>
              <a:t>D3</a:t>
            </a:r>
            <a:endParaRPr lang="en-US" sz="1800" dirty="0"/>
          </a:p>
        </p:txBody>
      </p:sp>
      <p:pic>
        <p:nvPicPr>
          <p:cNvPr id="18" name="Image 2" descr="preencoded.png">    </p:cNvPr>
          <p:cNvPicPr>
            <a:picLocks noChangeAspect="1"/>
          </p:cNvPicPr>
          <p:nvPr/>
        </p:nvPicPr>
        <p:blipFill>
          <a:blip r:embed="rId3"/>
          <a:stretch>
            <a:fillRect/>
          </a:stretch>
        </p:blipFill>
        <p:spPr>
          <a:xfrm>
            <a:off x="374904" y="4206240"/>
            <a:ext cx="457200" cy="457200"/>
          </a:xfrm>
          <a:prstGeom prst="rect">
            <a:avLst/>
          </a:prstGeom>
        </p:spPr>
      </p:pic>
      <p:sp>
        <p:nvSpPr>
          <p:cNvPr id="19" name="Shape 14"/>
          <p:cNvSpPr/>
          <p:nvPr/>
        </p:nvSpPr>
        <p:spPr>
          <a:xfrm>
            <a:off x="1005840" y="3657600"/>
            <a:ext cx="7818120" cy="1051560"/>
          </a:xfrm>
          <a:prstGeom prst="roundRect">
            <a:avLst>
              <a:gd name="adj" fmla="val 6957"/>
            </a:avLst>
          </a:prstGeom>
          <a:solidFill>
            <a:srgbClr val="0D2D44"/>
          </a:solidFill>
          <a:ln w="12700">
            <a:solidFill>
              <a:srgbClr val="00A896"/>
            </a:solidFill>
            <a:prstDash val="solid"/>
          </a:ln>
        </p:spPr>
      </p:sp>
      <p:sp>
        <p:nvSpPr>
          <p:cNvPr id="20" name="Text 15"/>
          <p:cNvSpPr/>
          <p:nvPr/>
        </p:nvSpPr>
        <p:spPr>
          <a:xfrm>
            <a:off x="1143000" y="3694176"/>
            <a:ext cx="7498080" cy="274320"/>
          </a:xfrm>
          <a:prstGeom prst="rect">
            <a:avLst/>
          </a:prstGeom>
          <a:noFill/>
          <a:ln/>
        </p:spPr>
        <p:txBody>
          <a:bodyPr wrap="square" rtlCol="0" anchor="ctr"/>
          <a:lstStyle/>
          <a:p>
            <a:pPr indent="0" marL="0">
              <a:buNone/>
            </a:pPr>
            <a:r>
              <a:rPr lang="en-US" sz="1250" b="1" dirty="0">
                <a:solidFill>
                  <a:srgbClr val="00A896"/>
                </a:solidFill>
                <a:latin typeface="Calibri" pitchFamily="34" charset="0"/>
                <a:ea typeface="Calibri" pitchFamily="34" charset="-122"/>
                <a:cs typeface="Calibri" pitchFamily="34" charset="-120"/>
              </a:rPr>
              <a:t>Unstructured Pre-Surgical Assessment &amp; Discharge</a:t>
            </a:r>
            <a:endParaRPr lang="en-US" sz="1250" dirty="0"/>
          </a:p>
        </p:txBody>
      </p:sp>
      <p:sp>
        <p:nvSpPr>
          <p:cNvPr id="21" name="Text 16"/>
          <p:cNvSpPr/>
          <p:nvPr/>
        </p:nvSpPr>
        <p:spPr>
          <a:xfrm>
            <a:off x="1143000" y="3959352"/>
            <a:ext cx="7498080" cy="713232"/>
          </a:xfrm>
          <a:prstGeom prst="rect">
            <a:avLst/>
          </a:prstGeom>
          <a:noFill/>
          <a:ln/>
        </p:spPr>
        <p:txBody>
          <a:bodyPr wrap="square" rtlCol="0" anchor="t"/>
          <a:lstStyle/>
          <a:p>
            <a:pPr indent="0" marL="0">
              <a:buNone/>
            </a:pPr>
            <a:r>
              <a:rPr lang="en-US" sz="950" dirty="0">
                <a:solidFill>
                  <a:srgbClr val="BDD9E7"/>
                </a:solidFill>
                <a:latin typeface="Calibri" pitchFamily="34" charset="0"/>
                <a:ea typeface="Calibri" pitchFamily="34" charset="-122"/>
                <a:cs typeface="Calibri" pitchFamily="34" charset="-120"/>
              </a:rPr>
              <a:t>Post-admission risk assessment requires 2.1 days on average — consuming inpatient bed capacity before any surgical value is delivered. Discharge lacks a standardized protocol. Kassin et al. (2012) link non-standardized discharge to a 70% 30-day rehospitalization rate. Bartelstein et al. (2022) confirm risk scoring can be completed outpatient.</a:t>
            </a:r>
            <a:endParaRPr lang="en-US" sz="950" dirty="0"/>
          </a:p>
        </p:txBody>
      </p:sp>
      <p:sp>
        <p:nvSpPr>
          <p:cNvPr id="22" name="Text 17"/>
          <p:cNvSpPr/>
          <p:nvPr/>
        </p:nvSpPr>
        <p:spPr>
          <a:xfrm>
            <a:off x="320040" y="4818888"/>
            <a:ext cx="8503920" cy="256032"/>
          </a:xfrm>
          <a:prstGeom prst="rect">
            <a:avLst/>
          </a:prstGeom>
          <a:noFill/>
          <a:ln/>
        </p:spPr>
        <p:txBody>
          <a:bodyPr wrap="square" rtlCol="0" anchor="ctr"/>
          <a:lstStyle/>
          <a:p>
            <a:pPr algn="r" indent="0" marL="0">
              <a:buNone/>
            </a:pPr>
            <a:r>
              <a:rPr lang="en-US" sz="850" i="1" dirty="0">
                <a:solidFill>
                  <a:srgbClr val="4A6880"/>
                </a:solidFill>
              </a:rPr>
              <a:t>For illustration purposes only — Gradevia.com  |  All data fictitious</a:t>
            </a:r>
            <a:endParaRPr lang="en-US" sz="8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4FAFB"/>
        </a:solidFill>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0A2342"/>
          </a:solidFill>
          <a:ln w="12700">
            <a:solidFill>
              <a:srgbClr val="0A2342"/>
            </a:solidFill>
            <a:prstDash val="solid"/>
          </a:ln>
        </p:spPr>
      </p:sp>
      <p:sp>
        <p:nvSpPr>
          <p:cNvPr id="3" name="Text 1"/>
          <p:cNvSpPr/>
          <p:nvPr/>
        </p:nvSpPr>
        <p:spPr>
          <a:xfrm>
            <a:off x="365760" y="0"/>
            <a:ext cx="8412480" cy="640080"/>
          </a:xfrm>
          <a:prstGeom prst="rect">
            <a:avLst/>
          </a:prstGeom>
          <a:noFill/>
          <a:ln/>
        </p:spPr>
        <p:txBody>
          <a:bodyPr wrap="square" rtlCol="0" anchor="ctr"/>
          <a:lstStyle/>
          <a:p>
            <a:pPr indent="0" marL="0">
              <a:buNone/>
            </a:pPr>
            <a:r>
              <a:rPr lang="en-US" sz="1400" b="1" dirty="0">
                <a:solidFill>
                  <a:srgbClr val="FFFFFF"/>
                </a:solidFill>
                <a:latin typeface="Cambria" pitchFamily="34" charset="0"/>
                <a:ea typeface="Cambria" pitchFamily="34" charset="-122"/>
                <a:cs typeface="Cambria" pitchFamily="34" charset="-120"/>
              </a:rPr>
              <a:t>MEASURE PHASE — Quantitative Measurements &amp; Process Capability  (A1e, A1f)</a:t>
            </a:r>
            <a:endParaRPr lang="en-US" sz="1400" dirty="0"/>
          </a:p>
        </p:txBody>
      </p:sp>
      <p:sp>
        <p:nvSpPr>
          <p:cNvPr id="4" name="Shape 2"/>
          <p:cNvSpPr/>
          <p:nvPr/>
        </p:nvSpPr>
        <p:spPr>
          <a:xfrm>
            <a:off x="320040" y="749808"/>
            <a:ext cx="2651760" cy="1234440"/>
          </a:xfrm>
          <a:prstGeom prst="roundRect">
            <a:avLst>
              <a:gd name="adj" fmla="val 7407"/>
            </a:avLst>
          </a:prstGeom>
          <a:solidFill>
            <a:srgbClr val="FFFFFF"/>
          </a:solidFill>
          <a:ln w="12700">
            <a:solidFill>
              <a:srgbClr val="DC2626"/>
            </a:solidFill>
            <a:prstDash val="solid"/>
          </a:ln>
          <a:effectLst>
            <a:outerShdw sx="100000" sy="100000" kx="0" ky="0" algn="bl" rotWithShape="0" blurRad="101600" dist="38100" dir="2700000">
              <a:srgbClr val="000000">
                <a:alpha val="12000"/>
              </a:srgbClr>
            </a:outerShdw>
          </a:effectLst>
        </p:spPr>
      </p:sp>
      <p:sp>
        <p:nvSpPr>
          <p:cNvPr id="5" name="Text 3"/>
          <p:cNvSpPr/>
          <p:nvPr/>
        </p:nvSpPr>
        <p:spPr>
          <a:xfrm>
            <a:off x="411480" y="804672"/>
            <a:ext cx="2468880" cy="640080"/>
          </a:xfrm>
          <a:prstGeom prst="rect">
            <a:avLst/>
          </a:prstGeom>
          <a:noFill/>
          <a:ln/>
        </p:spPr>
        <p:txBody>
          <a:bodyPr wrap="square" rtlCol="0" anchor="ctr"/>
          <a:lstStyle/>
          <a:p>
            <a:pPr algn="ctr" indent="0" marL="0">
              <a:buNone/>
            </a:pPr>
            <a:r>
              <a:rPr lang="en-US" sz="3400" b="1" dirty="0">
                <a:solidFill>
                  <a:srgbClr val="DC2626"/>
                </a:solidFill>
                <a:latin typeface="Cambria" pitchFamily="34" charset="0"/>
                <a:ea typeface="Cambria" pitchFamily="34" charset="-122"/>
                <a:cs typeface="Cambria" pitchFamily="34" charset="-120"/>
              </a:rPr>
              <a:t>162 min</a:t>
            </a:r>
            <a:endParaRPr lang="en-US" sz="3400" dirty="0"/>
          </a:p>
        </p:txBody>
      </p:sp>
      <p:sp>
        <p:nvSpPr>
          <p:cNvPr id="6" name="Text 4"/>
          <p:cNvSpPr/>
          <p:nvPr/>
        </p:nvSpPr>
        <p:spPr>
          <a:xfrm>
            <a:off x="411480" y="1408176"/>
            <a:ext cx="2468880" cy="256032"/>
          </a:xfrm>
          <a:prstGeom prst="rect">
            <a:avLst/>
          </a:prstGeom>
          <a:noFill/>
          <a:ln/>
        </p:spPr>
        <p:txBody>
          <a:bodyPr wrap="square" rtlCol="0" anchor="ctr"/>
          <a:lstStyle/>
          <a:p>
            <a:pPr algn="ctr" indent="0" marL="0">
              <a:buNone/>
            </a:pPr>
            <a:r>
              <a:rPr lang="en-US" sz="1100" b="1" dirty="0">
                <a:solidFill>
                  <a:srgbClr val="1E293B"/>
                </a:solidFill>
                <a:latin typeface="Calibri" pitchFamily="34" charset="0"/>
                <a:ea typeface="Calibri" pitchFamily="34" charset="-122"/>
                <a:cs typeface="Calibri" pitchFamily="34" charset="-120"/>
              </a:rPr>
              <a:t>Mean intake wait (D1)</a:t>
            </a:r>
            <a:endParaRPr lang="en-US" sz="1100" dirty="0"/>
          </a:p>
        </p:txBody>
      </p:sp>
      <p:sp>
        <p:nvSpPr>
          <p:cNvPr id="7" name="Text 5"/>
          <p:cNvSpPr/>
          <p:nvPr/>
        </p:nvSpPr>
        <p:spPr>
          <a:xfrm>
            <a:off x="411480" y="1664208"/>
            <a:ext cx="2468880" cy="228600"/>
          </a:xfrm>
          <a:prstGeom prst="rect">
            <a:avLst/>
          </a:prstGeom>
          <a:noFill/>
          <a:ln/>
        </p:spPr>
        <p:txBody>
          <a:bodyPr wrap="square" rtlCol="0" anchor="ctr"/>
          <a:lstStyle/>
          <a:p>
            <a:pPr algn="ctr" indent="0" marL="0">
              <a:buNone/>
            </a:pPr>
            <a:r>
              <a:rPr lang="en-US" sz="1000" i="1" dirty="0">
                <a:solidFill>
                  <a:srgbClr val="64748B"/>
                </a:solidFill>
                <a:latin typeface="Calibri" pitchFamily="34" charset="0"/>
                <a:ea typeface="Calibri" pitchFamily="34" charset="-122"/>
                <a:cs typeface="Calibri" pitchFamily="34" charset="-120"/>
              </a:rPr>
              <a:t>USL: 30 min</a:t>
            </a:r>
            <a:endParaRPr lang="en-US" sz="1000" dirty="0"/>
          </a:p>
        </p:txBody>
      </p:sp>
      <p:sp>
        <p:nvSpPr>
          <p:cNvPr id="8" name="Shape 6"/>
          <p:cNvSpPr/>
          <p:nvPr/>
        </p:nvSpPr>
        <p:spPr>
          <a:xfrm>
            <a:off x="3154680" y="749808"/>
            <a:ext cx="2651760" cy="1234440"/>
          </a:xfrm>
          <a:prstGeom prst="roundRect">
            <a:avLst>
              <a:gd name="adj" fmla="val 7407"/>
            </a:avLst>
          </a:prstGeom>
          <a:solidFill>
            <a:srgbClr val="FFFFFF"/>
          </a:solidFill>
          <a:ln w="12700">
            <a:solidFill>
              <a:srgbClr val="D97706"/>
            </a:solidFill>
            <a:prstDash val="solid"/>
          </a:ln>
          <a:effectLst>
            <a:outerShdw sx="100000" sy="100000" kx="0" ky="0" algn="bl" rotWithShape="0" blurRad="101600" dist="38100" dir="2700000">
              <a:srgbClr val="000000">
                <a:alpha val="12000"/>
              </a:srgbClr>
            </a:outerShdw>
          </a:effectLst>
        </p:spPr>
      </p:sp>
      <p:sp>
        <p:nvSpPr>
          <p:cNvPr id="9" name="Text 7"/>
          <p:cNvSpPr/>
          <p:nvPr/>
        </p:nvSpPr>
        <p:spPr>
          <a:xfrm>
            <a:off x="3246120" y="804672"/>
            <a:ext cx="2468880" cy="640080"/>
          </a:xfrm>
          <a:prstGeom prst="rect">
            <a:avLst/>
          </a:prstGeom>
          <a:noFill/>
          <a:ln/>
        </p:spPr>
        <p:txBody>
          <a:bodyPr wrap="square" rtlCol="0" anchor="ctr"/>
          <a:lstStyle/>
          <a:p>
            <a:pPr algn="ctr" indent="0" marL="0">
              <a:buNone/>
            </a:pPr>
            <a:r>
              <a:rPr lang="en-US" sz="3400" b="1" dirty="0">
                <a:solidFill>
                  <a:srgbClr val="D97706"/>
                </a:solidFill>
                <a:latin typeface="Cambria" pitchFamily="34" charset="0"/>
                <a:ea typeface="Cambria" pitchFamily="34" charset="-122"/>
                <a:cs typeface="Cambria" pitchFamily="34" charset="-120"/>
              </a:rPr>
              <a:t>4.7×/day</a:t>
            </a:r>
            <a:endParaRPr lang="en-US" sz="3400" dirty="0"/>
          </a:p>
        </p:txBody>
      </p:sp>
      <p:sp>
        <p:nvSpPr>
          <p:cNvPr id="10" name="Text 8"/>
          <p:cNvSpPr/>
          <p:nvPr/>
        </p:nvSpPr>
        <p:spPr>
          <a:xfrm>
            <a:off x="3246120" y="1408176"/>
            <a:ext cx="2468880" cy="256032"/>
          </a:xfrm>
          <a:prstGeom prst="rect">
            <a:avLst/>
          </a:prstGeom>
          <a:noFill/>
          <a:ln/>
        </p:spPr>
        <p:txBody>
          <a:bodyPr wrap="square" rtlCol="0" anchor="ctr"/>
          <a:lstStyle/>
          <a:p>
            <a:pPr algn="ctr" indent="0" marL="0">
              <a:buNone/>
            </a:pPr>
            <a:r>
              <a:rPr lang="en-US" sz="1100" b="1" dirty="0">
                <a:solidFill>
                  <a:srgbClr val="1E293B"/>
                </a:solidFill>
                <a:latin typeface="Calibri" pitchFamily="34" charset="0"/>
                <a:ea typeface="Calibri" pitchFamily="34" charset="-122"/>
                <a:cs typeface="Calibri" pitchFamily="34" charset="-120"/>
              </a:rPr>
              <a:t>HIS reboots (D2)</a:t>
            </a:r>
            <a:endParaRPr lang="en-US" sz="1100" dirty="0"/>
          </a:p>
        </p:txBody>
      </p:sp>
      <p:sp>
        <p:nvSpPr>
          <p:cNvPr id="11" name="Text 9"/>
          <p:cNvSpPr/>
          <p:nvPr/>
        </p:nvSpPr>
        <p:spPr>
          <a:xfrm>
            <a:off x="3246120" y="1664208"/>
            <a:ext cx="2468880" cy="228600"/>
          </a:xfrm>
          <a:prstGeom prst="rect">
            <a:avLst/>
          </a:prstGeom>
          <a:noFill/>
          <a:ln/>
        </p:spPr>
        <p:txBody>
          <a:bodyPr wrap="square" rtlCol="0" anchor="ctr"/>
          <a:lstStyle/>
          <a:p>
            <a:pPr algn="ctr" indent="0" marL="0">
              <a:buNone/>
            </a:pPr>
            <a:r>
              <a:rPr lang="en-US" sz="1000" i="1" dirty="0">
                <a:solidFill>
                  <a:srgbClr val="64748B"/>
                </a:solidFill>
                <a:latin typeface="Calibri" pitchFamily="34" charset="0"/>
                <a:ea typeface="Calibri" pitchFamily="34" charset="-122"/>
                <a:cs typeface="Calibri" pitchFamily="34" charset="-120"/>
              </a:rPr>
              <a:t>USL: 0 events</a:t>
            </a:r>
            <a:endParaRPr lang="en-US" sz="1000" dirty="0"/>
          </a:p>
        </p:txBody>
      </p:sp>
      <p:sp>
        <p:nvSpPr>
          <p:cNvPr id="12" name="Shape 10"/>
          <p:cNvSpPr/>
          <p:nvPr/>
        </p:nvSpPr>
        <p:spPr>
          <a:xfrm>
            <a:off x="5989320" y="749808"/>
            <a:ext cx="2651760" cy="1234440"/>
          </a:xfrm>
          <a:prstGeom prst="roundRect">
            <a:avLst>
              <a:gd name="adj" fmla="val 7407"/>
            </a:avLst>
          </a:prstGeom>
          <a:solidFill>
            <a:srgbClr val="FFFFFF"/>
          </a:solidFill>
          <a:ln w="12700">
            <a:solidFill>
              <a:srgbClr val="028090"/>
            </a:solidFill>
            <a:prstDash val="solid"/>
          </a:ln>
          <a:effectLst>
            <a:outerShdw sx="100000" sy="100000" kx="0" ky="0" algn="bl" rotWithShape="0" blurRad="101600" dist="38100" dir="2700000">
              <a:srgbClr val="000000">
                <a:alpha val="12000"/>
              </a:srgbClr>
            </a:outerShdw>
          </a:effectLst>
        </p:spPr>
      </p:sp>
      <p:sp>
        <p:nvSpPr>
          <p:cNvPr id="13" name="Text 11"/>
          <p:cNvSpPr/>
          <p:nvPr/>
        </p:nvSpPr>
        <p:spPr>
          <a:xfrm>
            <a:off x="6080760" y="804672"/>
            <a:ext cx="2468880" cy="640080"/>
          </a:xfrm>
          <a:prstGeom prst="rect">
            <a:avLst/>
          </a:prstGeom>
          <a:noFill/>
          <a:ln/>
        </p:spPr>
        <p:txBody>
          <a:bodyPr wrap="square" rtlCol="0" anchor="ctr"/>
          <a:lstStyle/>
          <a:p>
            <a:pPr algn="ctr" indent="0" marL="0">
              <a:buNone/>
            </a:pPr>
            <a:r>
              <a:rPr lang="en-US" sz="3400" b="1" dirty="0">
                <a:solidFill>
                  <a:srgbClr val="028090"/>
                </a:solidFill>
                <a:latin typeface="Cambria" pitchFamily="34" charset="0"/>
                <a:ea typeface="Cambria" pitchFamily="34" charset="-122"/>
                <a:cs typeface="Cambria" pitchFamily="34" charset="-120"/>
              </a:rPr>
              <a:t>5.8 days</a:t>
            </a:r>
            <a:endParaRPr lang="en-US" sz="3400" dirty="0"/>
          </a:p>
        </p:txBody>
      </p:sp>
      <p:sp>
        <p:nvSpPr>
          <p:cNvPr id="14" name="Text 12"/>
          <p:cNvSpPr/>
          <p:nvPr/>
        </p:nvSpPr>
        <p:spPr>
          <a:xfrm>
            <a:off x="6080760" y="1408176"/>
            <a:ext cx="2468880" cy="256032"/>
          </a:xfrm>
          <a:prstGeom prst="rect">
            <a:avLst/>
          </a:prstGeom>
          <a:noFill/>
          <a:ln/>
        </p:spPr>
        <p:txBody>
          <a:bodyPr wrap="square" rtlCol="0" anchor="ctr"/>
          <a:lstStyle/>
          <a:p>
            <a:pPr algn="ctr" indent="0" marL="0">
              <a:buNone/>
            </a:pPr>
            <a:r>
              <a:rPr lang="en-US" sz="1100" b="1" dirty="0">
                <a:solidFill>
                  <a:srgbClr val="1E293B"/>
                </a:solidFill>
                <a:latin typeface="Calibri" pitchFamily="34" charset="0"/>
                <a:ea typeface="Calibri" pitchFamily="34" charset="-122"/>
                <a:cs typeface="Calibri" pitchFamily="34" charset="-120"/>
              </a:rPr>
              <a:t>Mean LOS (D3)</a:t>
            </a:r>
            <a:endParaRPr lang="en-US" sz="1100" dirty="0"/>
          </a:p>
        </p:txBody>
      </p:sp>
      <p:sp>
        <p:nvSpPr>
          <p:cNvPr id="15" name="Text 13"/>
          <p:cNvSpPr/>
          <p:nvPr/>
        </p:nvSpPr>
        <p:spPr>
          <a:xfrm>
            <a:off x="6080760" y="1664208"/>
            <a:ext cx="2468880" cy="228600"/>
          </a:xfrm>
          <a:prstGeom prst="rect">
            <a:avLst/>
          </a:prstGeom>
          <a:noFill/>
          <a:ln/>
        </p:spPr>
        <p:txBody>
          <a:bodyPr wrap="square" rtlCol="0" anchor="ctr"/>
          <a:lstStyle/>
          <a:p>
            <a:pPr algn="ctr" indent="0" marL="0">
              <a:buNone/>
            </a:pPr>
            <a:r>
              <a:rPr lang="en-US" sz="1000" i="1" dirty="0">
                <a:solidFill>
                  <a:srgbClr val="64748B"/>
                </a:solidFill>
                <a:latin typeface="Calibri" pitchFamily="34" charset="0"/>
                <a:ea typeface="Calibri" pitchFamily="34" charset="-122"/>
                <a:cs typeface="Calibri" pitchFamily="34" charset="-120"/>
              </a:rPr>
              <a:t>USL: 2.5 days</a:t>
            </a:r>
            <a:endParaRPr lang="en-US" sz="1000" dirty="0"/>
          </a:p>
        </p:txBody>
      </p:sp>
      <p:sp>
        <p:nvSpPr>
          <p:cNvPr id="16" name="Text 14"/>
          <p:cNvSpPr/>
          <p:nvPr/>
        </p:nvSpPr>
        <p:spPr>
          <a:xfrm>
            <a:off x="320040" y="2084832"/>
            <a:ext cx="8503920" cy="320040"/>
          </a:xfrm>
          <a:prstGeom prst="rect">
            <a:avLst/>
          </a:prstGeom>
          <a:noFill/>
          <a:ln/>
        </p:spPr>
        <p:txBody>
          <a:bodyPr wrap="square" rtlCol="0" anchor="ctr"/>
          <a:lstStyle/>
          <a:p>
            <a:pPr indent="0" marL="0">
              <a:buNone/>
            </a:pPr>
            <a:r>
              <a:rPr lang="en-US" sz="1300" b="1" dirty="0">
                <a:solidFill>
                  <a:srgbClr val="028090"/>
                </a:solidFill>
                <a:latin typeface="Calibri" pitchFamily="34" charset="0"/>
                <a:ea typeface="Calibri" pitchFamily="34" charset="-122"/>
                <a:cs typeface="Calibri" pitchFamily="34" charset="-120"/>
              </a:rPr>
              <a:t>Process Capability Assessment  (A1f)</a:t>
            </a:r>
            <a:endParaRPr lang="en-US" sz="1300" dirty="0"/>
          </a:p>
        </p:txBody>
      </p:sp>
      <p:graphicFrame>
        <p:nvGraphicFramePr>
          <p:cNvPr id="6" name="Table 0"/>
          <p:cNvGraphicFramePr>
            <a:graphicFrameLocks noGrp="1"/>
          </p:cNvGraphicFramePr>
          <p:nvPr>
            <p:extLst>
              <p:ext uri="{D42A27DB-BD31-4B8C-83A1-F6EECF244321}">
                <p14:modId xmlns:p14="http://schemas.microsoft.com/office/powerpoint/2010/main" val="1579011935"/>
              </p:ext>
            </p:extLst>
          </p:nvPr>
        </p:nvGraphicFramePr>
        <p:xfrm>
          <a:off x="320040" y="2423160"/>
          <a:ext cx="8503920" cy="1554480"/>
        </p:xfrm>
        <a:graphic>
          <a:graphicData uri="http://schemas.openxmlformats.org/drawingml/2006/table">
            <a:tbl>
              <a:tblPr/>
              <a:tblGrid>
                <a:gridCol w="1600200"/>
                <a:gridCol w="1417320"/>
                <a:gridCol w="1280160"/>
                <a:gridCol w="1554480"/>
                <a:gridCol w="2651760"/>
              </a:tblGrid>
              <a:tr h="329184">
                <a:tc>
                  <a:txBody>
                    <a:bodyPr/>
                    <a:lstStyle/>
                    <a:p>
                      <a:pPr indent="0" marL="0">
                        <a:buNone/>
                      </a:pPr>
                      <a:r>
                        <a:rPr lang="en-US" sz="1050" b="1" dirty="0">
                          <a:solidFill>
                            <a:srgbClr val="FFFFFF"/>
                          </a:solidFill>
                          <a:latin typeface="Calibri" pitchFamily="34" charset="0"/>
                          <a:ea typeface="Calibri" pitchFamily="34" charset="-122"/>
                          <a:cs typeface="Calibri" pitchFamily="34" charset="-120"/>
                        </a:rPr>
                        <a:t>Defect</a:t>
                      </a:r>
                      <a:endParaRPr lang="en-US" sz="105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0A2342"/>
                    </a:solidFill>
                  </a:tcPr>
                </a:tc>
                <a:tc>
                  <a:txBody>
                    <a:bodyPr/>
                    <a:lstStyle/>
                    <a:p>
                      <a:pPr indent="0" marL="0">
                        <a:buNone/>
                      </a:pPr>
                      <a:r>
                        <a:rPr lang="en-US" sz="1050" b="1" dirty="0">
                          <a:solidFill>
                            <a:srgbClr val="FFFFFF"/>
                          </a:solidFill>
                          <a:latin typeface="Calibri" pitchFamily="34" charset="0"/>
                          <a:ea typeface="Calibri" pitchFamily="34" charset="-122"/>
                          <a:cs typeface="Calibri" pitchFamily="34" charset="-120"/>
                        </a:rPr>
                        <a:t>Baseline Mean</a:t>
                      </a:r>
                      <a:endParaRPr lang="en-US" sz="105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0A2342"/>
                    </a:solidFill>
                  </a:tcPr>
                </a:tc>
                <a:tc>
                  <a:txBody>
                    <a:bodyPr/>
                    <a:lstStyle/>
                    <a:p>
                      <a:pPr indent="0" marL="0">
                        <a:buNone/>
                      </a:pPr>
                      <a:r>
                        <a:rPr lang="en-US" sz="1050" b="1" dirty="0">
                          <a:solidFill>
                            <a:srgbClr val="FFFFFF"/>
                          </a:solidFill>
                          <a:latin typeface="Calibri" pitchFamily="34" charset="0"/>
                          <a:ea typeface="Calibri" pitchFamily="34" charset="-122"/>
                          <a:cs typeface="Calibri" pitchFamily="34" charset="-120"/>
                        </a:rPr>
                        <a:t>USL (Target)</a:t>
                      </a:r>
                      <a:endParaRPr lang="en-US" sz="105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0A2342"/>
                    </a:solidFill>
                  </a:tcPr>
                </a:tc>
                <a:tc>
                  <a:txBody>
                    <a:bodyPr/>
                    <a:lstStyle/>
                    <a:p>
                      <a:pPr indent="0" marL="0">
                        <a:buNone/>
                      </a:pPr>
                      <a:r>
                        <a:rPr lang="en-US" sz="1050" b="1" dirty="0">
                          <a:solidFill>
                            <a:srgbClr val="FFFFFF"/>
                          </a:solidFill>
                          <a:latin typeface="Calibri" pitchFamily="34" charset="0"/>
                          <a:ea typeface="Calibri" pitchFamily="34" charset="-122"/>
                          <a:cs typeface="Calibri" pitchFamily="34" charset="-120"/>
                        </a:rPr>
                        <a:t>Cpk Estimate</a:t>
                      </a:r>
                      <a:endParaRPr lang="en-US" sz="105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0A2342"/>
                    </a:solidFill>
                  </a:tcPr>
                </a:tc>
                <a:tc>
                  <a:txBody>
                    <a:bodyPr/>
                    <a:lstStyle/>
                    <a:p>
                      <a:pPr indent="0" marL="0">
                        <a:buNone/>
                      </a:pPr>
                      <a:r>
                        <a:rPr lang="en-US" sz="1050" b="1" dirty="0">
                          <a:solidFill>
                            <a:srgbClr val="FFFFFF"/>
                          </a:solidFill>
                          <a:latin typeface="Calibri" pitchFamily="34" charset="0"/>
                          <a:ea typeface="Calibri" pitchFamily="34" charset="-122"/>
                          <a:cs typeface="Calibri" pitchFamily="34" charset="-120"/>
                        </a:rPr>
                        <a:t>Capability Status</a:t>
                      </a:r>
                      <a:endParaRPr lang="en-US" sz="105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0A2342"/>
                    </a:solidFill>
                  </a:tcPr>
                </a:tc>
              </a:tr>
              <a:tr h="329184">
                <a:tc>
                  <a:txBody>
                    <a:bodyPr/>
                    <a:lstStyle/>
                    <a:p>
                      <a:pPr indent="0" marL="0">
                        <a:buNone/>
                      </a:pPr>
                      <a:r>
                        <a:rPr lang="en-US" sz="1050" dirty="0">
                          <a:solidFill>
                            <a:srgbClr val="1E293B"/>
                          </a:solidFill>
                          <a:latin typeface="Calibri" pitchFamily="34" charset="0"/>
                          <a:ea typeface="Calibri" pitchFamily="34" charset="-122"/>
                          <a:cs typeface="Calibri" pitchFamily="34" charset="-120"/>
                        </a:rPr>
                        <a:t>D1 — Intake Wait</a:t>
                      </a:r>
                      <a:endParaRPr lang="en-US" sz="105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indent="0" marL="0">
                        <a:buNone/>
                      </a:pPr>
                      <a:r>
                        <a:rPr lang="en-US" sz="1050" dirty="0">
                          <a:solidFill>
                            <a:srgbClr val="1E293B"/>
                          </a:solidFill>
                          <a:latin typeface="Calibri" pitchFamily="34" charset="0"/>
                          <a:ea typeface="Calibri" pitchFamily="34" charset="-122"/>
                          <a:cs typeface="Calibri" pitchFamily="34" charset="-120"/>
                        </a:rPr>
                        <a:t>162 min</a:t>
                      </a:r>
                      <a:endParaRPr lang="en-US" sz="105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indent="0" marL="0">
                        <a:buNone/>
                      </a:pPr>
                      <a:r>
                        <a:rPr lang="en-US" sz="1050" dirty="0">
                          <a:solidFill>
                            <a:srgbClr val="1E293B"/>
                          </a:solidFill>
                          <a:latin typeface="Calibri" pitchFamily="34" charset="0"/>
                          <a:ea typeface="Calibri" pitchFamily="34" charset="-122"/>
                          <a:cs typeface="Calibri" pitchFamily="34" charset="-120"/>
                        </a:rPr>
                        <a:t>30 min</a:t>
                      </a:r>
                      <a:endParaRPr lang="en-US" sz="105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indent="0" marL="0">
                        <a:buNone/>
                      </a:pPr>
                      <a:r>
                        <a:rPr lang="en-US" sz="1050" b="1" dirty="0">
                          <a:solidFill>
                            <a:srgbClr val="DC2626"/>
                          </a:solidFill>
                          <a:latin typeface="Calibri" pitchFamily="34" charset="0"/>
                          <a:ea typeface="Calibri" pitchFamily="34" charset="-122"/>
                          <a:cs typeface="Calibri" pitchFamily="34" charset="-120"/>
                        </a:rPr>
                        <a:t>&lt; 0 (mean &gt; USL)</a:t>
                      </a:r>
                      <a:endParaRPr lang="en-US" sz="105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indent="0" marL="0">
                        <a:buNone/>
                      </a:pPr>
                      <a:r>
                        <a:rPr lang="en-US" sz="1050" dirty="0">
                          <a:solidFill>
                            <a:srgbClr val="DC2626"/>
                          </a:solidFill>
                          <a:latin typeface="Calibri" pitchFamily="34" charset="0"/>
                          <a:ea typeface="Calibri" pitchFamily="34" charset="-122"/>
                          <a:cs typeface="Calibri" pitchFamily="34" charset="-120"/>
                        </a:rPr>
                        <a:t>NOT CAPABLE — 100% of patients exceed USL</a:t>
                      </a:r>
                      <a:endParaRPr lang="en-US" sz="105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r>
              <a:tr h="329184">
                <a:tc>
                  <a:txBody>
                    <a:bodyPr/>
                    <a:lstStyle/>
                    <a:p>
                      <a:pPr indent="0" marL="0">
                        <a:buNone/>
                      </a:pPr>
                      <a:r>
                        <a:rPr lang="en-US" sz="1050" dirty="0">
                          <a:solidFill>
                            <a:srgbClr val="1E293B"/>
                          </a:solidFill>
                          <a:latin typeface="Calibri" pitchFamily="34" charset="0"/>
                          <a:ea typeface="Calibri" pitchFamily="34" charset="-122"/>
                          <a:cs typeface="Calibri" pitchFamily="34" charset="-120"/>
                        </a:rPr>
                        <a:t>D2 — HIS Downtime</a:t>
                      </a:r>
                      <a:endParaRPr lang="en-US" sz="105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indent="0" marL="0">
                        <a:buNone/>
                      </a:pPr>
                      <a:r>
                        <a:rPr lang="en-US" sz="1050" dirty="0">
                          <a:solidFill>
                            <a:srgbClr val="1E293B"/>
                          </a:solidFill>
                          <a:latin typeface="Calibri" pitchFamily="34" charset="0"/>
                          <a:ea typeface="Calibri" pitchFamily="34" charset="-122"/>
                          <a:cs typeface="Calibri" pitchFamily="34" charset="-120"/>
                        </a:rPr>
                        <a:t>4.7 events/day</a:t>
                      </a:r>
                      <a:endParaRPr lang="en-US" sz="105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indent="0" marL="0">
                        <a:buNone/>
                      </a:pPr>
                      <a:r>
                        <a:rPr lang="en-US" sz="1050" dirty="0">
                          <a:solidFill>
                            <a:srgbClr val="1E293B"/>
                          </a:solidFill>
                          <a:latin typeface="Calibri" pitchFamily="34" charset="0"/>
                          <a:ea typeface="Calibri" pitchFamily="34" charset="-122"/>
                          <a:cs typeface="Calibri" pitchFamily="34" charset="-120"/>
                        </a:rPr>
                        <a:t>0 events/day</a:t>
                      </a:r>
                      <a:endParaRPr lang="en-US" sz="105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indent="0" marL="0">
                        <a:buNone/>
                      </a:pPr>
                      <a:r>
                        <a:rPr lang="en-US" sz="1050" b="1" dirty="0">
                          <a:solidFill>
                            <a:srgbClr val="D97706"/>
                          </a:solidFill>
                          <a:latin typeface="Calibri" pitchFamily="34" charset="0"/>
                          <a:ea typeface="Calibri" pitchFamily="34" charset="-122"/>
                          <a:cs typeface="Calibri" pitchFamily="34" charset="-120"/>
                        </a:rPr>
                        <a:t>Undefined (no σ)</a:t>
                      </a:r>
                      <a:endParaRPr lang="en-US" sz="105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indent="0" marL="0">
                        <a:buNone/>
                      </a:pPr>
                      <a:r>
                        <a:rPr lang="en-US" sz="1050" dirty="0">
                          <a:solidFill>
                            <a:srgbClr val="D97706"/>
                          </a:solidFill>
                          <a:latin typeface="Calibri" pitchFamily="34" charset="0"/>
                          <a:ea typeface="Calibri" pitchFamily="34" charset="-122"/>
                          <a:cs typeface="Calibri" pitchFamily="34" charset="-120"/>
                        </a:rPr>
                        <a:t>NOT CAPABLE — defect present every operating day</a:t>
                      </a:r>
                      <a:endParaRPr lang="en-US" sz="105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r>
              <a:tr h="329184">
                <a:tc>
                  <a:txBody>
                    <a:bodyPr/>
                    <a:lstStyle/>
                    <a:p>
                      <a:pPr indent="0" marL="0">
                        <a:buNone/>
                      </a:pPr>
                      <a:r>
                        <a:rPr lang="en-US" sz="1050" dirty="0">
                          <a:solidFill>
                            <a:srgbClr val="1E293B"/>
                          </a:solidFill>
                          <a:latin typeface="Calibri" pitchFamily="34" charset="0"/>
                          <a:ea typeface="Calibri" pitchFamily="34" charset="-122"/>
                          <a:cs typeface="Calibri" pitchFamily="34" charset="-120"/>
                        </a:rPr>
                        <a:t>D3 — Patient LOS</a:t>
                      </a:r>
                      <a:endParaRPr lang="en-US" sz="105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indent="0" marL="0">
                        <a:buNone/>
                      </a:pPr>
                      <a:r>
                        <a:rPr lang="en-US" sz="1050" dirty="0">
                          <a:solidFill>
                            <a:srgbClr val="1E293B"/>
                          </a:solidFill>
                          <a:latin typeface="Calibri" pitchFamily="34" charset="0"/>
                          <a:ea typeface="Calibri" pitchFamily="34" charset="-122"/>
                          <a:cs typeface="Calibri" pitchFamily="34" charset="-120"/>
                        </a:rPr>
                        <a:t>5.8 days (σ = 1.4)</a:t>
                      </a:r>
                      <a:endParaRPr lang="en-US" sz="105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indent="0" marL="0">
                        <a:buNone/>
                      </a:pPr>
                      <a:r>
                        <a:rPr lang="en-US" sz="1050" dirty="0">
                          <a:solidFill>
                            <a:srgbClr val="1E293B"/>
                          </a:solidFill>
                          <a:latin typeface="Calibri" pitchFamily="34" charset="0"/>
                          <a:ea typeface="Calibri" pitchFamily="34" charset="-122"/>
                          <a:cs typeface="Calibri" pitchFamily="34" charset="-120"/>
                        </a:rPr>
                        <a:t>2.5 days</a:t>
                      </a:r>
                      <a:endParaRPr lang="en-US" sz="105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indent="0" marL="0">
                        <a:buNone/>
                      </a:pPr>
                      <a:r>
                        <a:rPr lang="en-US" sz="1050" b="1" dirty="0">
                          <a:solidFill>
                            <a:srgbClr val="DC2626"/>
                          </a:solidFill>
                          <a:latin typeface="Calibri" pitchFamily="34" charset="0"/>
                          <a:ea typeface="Calibri" pitchFamily="34" charset="-122"/>
                          <a:cs typeface="Calibri" pitchFamily="34" charset="-120"/>
                        </a:rPr>
                        <a:t>≈ −0.79 (Cpk formula)</a:t>
                      </a:r>
                      <a:endParaRPr lang="en-US" sz="105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indent="0" marL="0">
                        <a:buNone/>
                      </a:pPr>
                      <a:r>
                        <a:rPr lang="en-US" sz="1050" dirty="0">
                          <a:solidFill>
                            <a:srgbClr val="DC2626"/>
                          </a:solidFill>
                          <a:latin typeface="Calibri" pitchFamily="34" charset="0"/>
                          <a:ea typeface="Calibri" pitchFamily="34" charset="-122"/>
                          <a:cs typeface="Calibri" pitchFamily="34" charset="-120"/>
                        </a:rPr>
                        <a:t>NOT CAPABLE — mean 2.3σ above USL</a:t>
                      </a:r>
                      <a:endParaRPr lang="en-US" sz="105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r>
            </a:tbl>
          </a:graphicData>
        </a:graphic>
      </p:graphicFrame>
      <p:sp>
        <p:nvSpPr>
          <p:cNvPr id="18" name="Text 15"/>
          <p:cNvSpPr/>
          <p:nvPr/>
        </p:nvSpPr>
        <p:spPr>
          <a:xfrm>
            <a:off x="320040" y="4041648"/>
            <a:ext cx="5394960" cy="475488"/>
          </a:xfrm>
          <a:prstGeom prst="rect">
            <a:avLst/>
          </a:prstGeom>
          <a:noFill/>
          <a:ln/>
        </p:spPr>
        <p:txBody>
          <a:bodyPr wrap="square" rtlCol="0" anchor="ctr"/>
          <a:lstStyle/>
          <a:p>
            <a:pPr indent="0" marL="0">
              <a:buNone/>
            </a:pPr>
            <a:r>
              <a:rPr lang="en-US" sz="1000" i="1" dirty="0">
                <a:solidFill>
                  <a:srgbClr val="64748B"/>
                </a:solidFill>
                <a:latin typeface="Calibri" pitchFamily="34" charset="0"/>
                <a:ea typeface="Calibri" pitchFamily="34" charset="-122"/>
                <a:cs typeface="Calibri" pitchFamily="34" charset="-120"/>
              </a:rPr>
              <a:t>Cpk = (USL − μ) / (3σ). A Cpk ≥ 1.33 is the minimum acceptable threshold; Six Sigma targets Cpk ≥ 2.0 (ASQ, 2023). All three defects are critically outside specification.</a:t>
            </a:r>
            <a:endParaRPr lang="en-US" sz="1000" dirty="0"/>
          </a:p>
        </p:txBody>
      </p:sp>
      <p:graphicFrame>
        <p:nvGraphicFramePr>
          <p:cNvPr id="19" name="Chart 0" descr=""/>
          <p:cNvGraphicFramePr/>
          <p:nvPr/>
        </p:nvGraphicFramePr>
        <p:xfrm>
          <a:off x="5852160" y="3520440"/>
          <a:ext cx="2926080" cy="1188720"/>
        </p:xfrm>
        <a:graphic xmlns:a="http://schemas.openxmlformats.org/drawingml/2006/main">
          <a:graphicData uri="http://schemas.openxmlformats.org/drawingml/2006/chart">
            <c:chart xmlns:c="http://schemas.openxmlformats.org/drawingml/2006/chart" r:id="rId1"/>
          </a:graphicData>
        </a:graphic>
      </p:graphicFrame>
      <p:sp>
        <p:nvSpPr>
          <p:cNvPr id="20" name="Text 16"/>
          <p:cNvSpPr/>
          <p:nvPr/>
        </p:nvSpPr>
        <p:spPr>
          <a:xfrm>
            <a:off x="320040" y="4818888"/>
            <a:ext cx="8503920" cy="256032"/>
          </a:xfrm>
          <a:prstGeom prst="rect">
            <a:avLst/>
          </a:prstGeom>
          <a:noFill/>
          <a:ln/>
        </p:spPr>
        <p:txBody>
          <a:bodyPr wrap="square" rtlCol="0" anchor="ctr"/>
          <a:lstStyle/>
          <a:p>
            <a:pPr algn="r" indent="0" marL="0">
              <a:buNone/>
            </a:pPr>
            <a:r>
              <a:rPr lang="en-US" sz="850" i="1" dirty="0">
                <a:solidFill>
                  <a:srgbClr val="64748B"/>
                </a:solidFill>
              </a:rPr>
              <a:t>For illustration purposes only — Gradevia.com  |  All data fictitious</a:t>
            </a:r>
            <a:endParaRPr lang="en-US" sz="8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4FAFB"/>
        </a:solidFill>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028090"/>
          </a:solidFill>
          <a:ln w="12700">
            <a:solidFill>
              <a:srgbClr val="028090"/>
            </a:solidFill>
            <a:prstDash val="solid"/>
          </a:ln>
        </p:spPr>
      </p:sp>
      <p:sp>
        <p:nvSpPr>
          <p:cNvPr id="3" name="Text 1"/>
          <p:cNvSpPr/>
          <p:nvPr/>
        </p:nvSpPr>
        <p:spPr>
          <a:xfrm>
            <a:off x="365760" y="0"/>
            <a:ext cx="8412480" cy="640080"/>
          </a:xfrm>
          <a:prstGeom prst="rect">
            <a:avLst/>
          </a:prstGeom>
          <a:noFill/>
          <a:ln/>
        </p:spPr>
        <p:txBody>
          <a:bodyPr wrap="square" rtlCol="0" anchor="ctr"/>
          <a:lstStyle/>
          <a:p>
            <a:pPr indent="0" marL="0">
              <a:buNone/>
            </a:pPr>
            <a:r>
              <a:rPr lang="en-US" sz="1800" b="1" dirty="0">
                <a:solidFill>
                  <a:srgbClr val="FFFFFF"/>
                </a:solidFill>
                <a:latin typeface="Cambria" pitchFamily="34" charset="0"/>
                <a:ea typeface="Cambria" pitchFamily="34" charset="-122"/>
                <a:cs typeface="Cambria" pitchFamily="34" charset="-120"/>
              </a:rPr>
              <a:t>ANALYZE PHASE — Current-State Value Stream Map</a:t>
            </a:r>
            <a:endParaRPr lang="en-US" sz="1800" dirty="0"/>
          </a:p>
        </p:txBody>
      </p:sp>
      <p:sp>
        <p:nvSpPr>
          <p:cNvPr id="4" name="Shape 2"/>
          <p:cNvSpPr/>
          <p:nvPr/>
        </p:nvSpPr>
        <p:spPr>
          <a:xfrm>
            <a:off x="274320" y="1371600"/>
            <a:ext cx="1234440" cy="868680"/>
          </a:xfrm>
          <a:prstGeom prst="roundRect">
            <a:avLst>
              <a:gd name="adj" fmla="val 10526"/>
            </a:avLst>
          </a:prstGeom>
          <a:solidFill>
            <a:srgbClr val="D4F1EE"/>
          </a:solidFill>
          <a:ln w="12700">
            <a:solidFill>
              <a:srgbClr val="0A2342"/>
            </a:solidFill>
            <a:prstDash val="solid"/>
          </a:ln>
        </p:spPr>
      </p:sp>
      <p:sp>
        <p:nvSpPr>
          <p:cNvPr id="5" name="Text 3"/>
          <p:cNvSpPr/>
          <p:nvPr/>
        </p:nvSpPr>
        <p:spPr>
          <a:xfrm>
            <a:off x="310896" y="1408176"/>
            <a:ext cx="1161288" cy="475488"/>
          </a:xfrm>
          <a:prstGeom prst="rect">
            <a:avLst/>
          </a:prstGeom>
          <a:noFill/>
          <a:ln/>
        </p:spPr>
        <p:txBody>
          <a:bodyPr wrap="square" rtlCol="0" anchor="ctr"/>
          <a:lstStyle/>
          <a:p>
            <a:pPr algn="ctr" indent="0" marL="0">
              <a:buNone/>
            </a:pPr>
            <a:r>
              <a:rPr lang="en-US" sz="1000" b="1" dirty="0">
                <a:solidFill>
                  <a:srgbClr val="0A2342"/>
                </a:solidFill>
                <a:latin typeface="Calibri" pitchFamily="34" charset="0"/>
                <a:ea typeface="Calibri" pitchFamily="34" charset="-122"/>
                <a:cs typeface="Calibri" pitchFamily="34" charset="-120"/>
              </a:rPr>
              <a:t>Patient</a:t>
            </a:r>
            <a:endParaRPr lang="en-US" sz="1000" dirty="0"/>
          </a:p>
          <a:p>
            <a:pPr algn="ctr" indent="0" marL="0">
              <a:buNone/>
            </a:pPr>
            <a:r>
              <a:rPr lang="en-US" sz="1000" b="1" dirty="0">
                <a:solidFill>
                  <a:srgbClr val="0A2342"/>
                </a:solidFill>
                <a:latin typeface="Calibri" pitchFamily="34" charset="0"/>
                <a:ea typeface="Calibri" pitchFamily="34" charset="-122"/>
                <a:cs typeface="Calibri" pitchFamily="34" charset="-120"/>
              </a:rPr>
              <a:t>Arrival</a:t>
            </a:r>
            <a:endParaRPr lang="en-US" sz="1000" dirty="0"/>
          </a:p>
        </p:txBody>
      </p:sp>
      <p:sp>
        <p:nvSpPr>
          <p:cNvPr id="6" name="Shape 4"/>
          <p:cNvSpPr/>
          <p:nvPr/>
        </p:nvSpPr>
        <p:spPr>
          <a:xfrm>
            <a:off x="1508760" y="1805940"/>
            <a:ext cx="237744" cy="0"/>
          </a:xfrm>
          <a:prstGeom prst="line">
            <a:avLst/>
          </a:prstGeom>
          <a:noFill/>
          <a:ln w="19050">
            <a:solidFill>
              <a:srgbClr val="64748B"/>
            </a:solidFill>
            <a:prstDash val="solid"/>
          </a:ln>
        </p:spPr>
      </p:sp>
      <p:sp>
        <p:nvSpPr>
          <p:cNvPr id="7" name="Text 5"/>
          <p:cNvSpPr/>
          <p:nvPr/>
        </p:nvSpPr>
        <p:spPr>
          <a:xfrm>
            <a:off x="1581912" y="1677924"/>
            <a:ext cx="201168" cy="256032"/>
          </a:xfrm>
          <a:prstGeom prst="rect">
            <a:avLst/>
          </a:prstGeom>
          <a:noFill/>
          <a:ln/>
        </p:spPr>
        <p:txBody>
          <a:bodyPr wrap="square" rtlCol="0" anchor="ctr"/>
          <a:lstStyle/>
          <a:p>
            <a:pPr indent="0" marL="0">
              <a:buNone/>
            </a:pPr>
            <a:r>
              <a:rPr lang="en-US" sz="1100" dirty="0">
                <a:solidFill>
                  <a:srgbClr val="64748B"/>
                </a:solidFill>
              </a:rPr>
              <a:t>▶</a:t>
            </a:r>
            <a:endParaRPr lang="en-US" sz="1100" dirty="0"/>
          </a:p>
        </p:txBody>
      </p:sp>
      <p:sp>
        <p:nvSpPr>
          <p:cNvPr id="8" name="Shape 6"/>
          <p:cNvSpPr/>
          <p:nvPr/>
        </p:nvSpPr>
        <p:spPr>
          <a:xfrm>
            <a:off x="1746504" y="1371600"/>
            <a:ext cx="1234440" cy="868680"/>
          </a:xfrm>
          <a:prstGeom prst="roundRect">
            <a:avLst>
              <a:gd name="adj" fmla="val 10526"/>
            </a:avLst>
          </a:prstGeom>
          <a:solidFill>
            <a:srgbClr val="FEE2E2"/>
          </a:solidFill>
          <a:ln w="12700">
            <a:solidFill>
              <a:srgbClr val="DC2626"/>
            </a:solidFill>
            <a:prstDash val="solid"/>
          </a:ln>
        </p:spPr>
      </p:sp>
      <p:sp>
        <p:nvSpPr>
          <p:cNvPr id="9" name="Text 7"/>
          <p:cNvSpPr/>
          <p:nvPr/>
        </p:nvSpPr>
        <p:spPr>
          <a:xfrm>
            <a:off x="1783080" y="1408176"/>
            <a:ext cx="1161288" cy="475488"/>
          </a:xfrm>
          <a:prstGeom prst="rect">
            <a:avLst/>
          </a:prstGeom>
          <a:noFill/>
          <a:ln/>
        </p:spPr>
        <p:txBody>
          <a:bodyPr wrap="square" rtlCol="0" anchor="ctr"/>
          <a:lstStyle/>
          <a:p>
            <a:pPr algn="ctr" indent="0" marL="0">
              <a:buNone/>
            </a:pPr>
            <a:r>
              <a:rPr lang="en-US" sz="1000" b="1" dirty="0">
                <a:solidFill>
                  <a:srgbClr val="DC2626"/>
                </a:solidFill>
                <a:latin typeface="Calibri" pitchFamily="34" charset="0"/>
                <a:ea typeface="Calibri" pitchFamily="34" charset="-122"/>
                <a:cs typeface="Calibri" pitchFamily="34" charset="-120"/>
              </a:rPr>
              <a:t>Centralized</a:t>
            </a:r>
            <a:endParaRPr lang="en-US" sz="1000" dirty="0"/>
          </a:p>
          <a:p>
            <a:pPr algn="ctr" indent="0" marL="0">
              <a:buNone/>
            </a:pPr>
            <a:r>
              <a:rPr lang="en-US" sz="1000" b="1" dirty="0">
                <a:solidFill>
                  <a:srgbClr val="DC2626"/>
                </a:solidFill>
                <a:latin typeface="Calibri" pitchFamily="34" charset="0"/>
                <a:ea typeface="Calibri" pitchFamily="34" charset="-122"/>
                <a:cs typeface="Calibri" pitchFamily="34" charset="-120"/>
              </a:rPr>
              <a:t>Intake</a:t>
            </a:r>
            <a:endParaRPr lang="en-US" sz="1000" dirty="0"/>
          </a:p>
        </p:txBody>
      </p:sp>
      <p:sp>
        <p:nvSpPr>
          <p:cNvPr id="10" name="Text 8"/>
          <p:cNvSpPr/>
          <p:nvPr/>
        </p:nvSpPr>
        <p:spPr>
          <a:xfrm>
            <a:off x="1783080" y="1874520"/>
            <a:ext cx="1161288" cy="320040"/>
          </a:xfrm>
          <a:prstGeom prst="rect">
            <a:avLst/>
          </a:prstGeom>
          <a:noFill/>
          <a:ln/>
        </p:spPr>
        <p:txBody>
          <a:bodyPr wrap="square" rtlCol="0" anchor="ctr"/>
          <a:lstStyle/>
          <a:p>
            <a:pPr algn="ctr" indent="0" marL="0">
              <a:buNone/>
            </a:pPr>
            <a:r>
              <a:rPr lang="en-US" sz="900" b="1" dirty="0">
                <a:solidFill>
                  <a:srgbClr val="DC2626"/>
                </a:solidFill>
                <a:latin typeface="Calibri" pitchFamily="34" charset="0"/>
                <a:ea typeface="Calibri" pitchFamily="34" charset="-122"/>
                <a:cs typeface="Calibri" pitchFamily="34" charset="-120"/>
              </a:rPr>
              <a:t>162 min NVA</a:t>
            </a:r>
            <a:endParaRPr lang="en-US" sz="900" dirty="0"/>
          </a:p>
        </p:txBody>
      </p:sp>
      <p:sp>
        <p:nvSpPr>
          <p:cNvPr id="11" name="Shape 9"/>
          <p:cNvSpPr/>
          <p:nvPr/>
        </p:nvSpPr>
        <p:spPr>
          <a:xfrm>
            <a:off x="2980944" y="1805940"/>
            <a:ext cx="237744" cy="0"/>
          </a:xfrm>
          <a:prstGeom prst="line">
            <a:avLst/>
          </a:prstGeom>
          <a:noFill/>
          <a:ln w="19050">
            <a:solidFill>
              <a:srgbClr val="64748B"/>
            </a:solidFill>
            <a:prstDash val="solid"/>
          </a:ln>
        </p:spPr>
      </p:sp>
      <p:sp>
        <p:nvSpPr>
          <p:cNvPr id="12" name="Text 10"/>
          <p:cNvSpPr/>
          <p:nvPr/>
        </p:nvSpPr>
        <p:spPr>
          <a:xfrm>
            <a:off x="3054096" y="1677924"/>
            <a:ext cx="201168" cy="256032"/>
          </a:xfrm>
          <a:prstGeom prst="rect">
            <a:avLst/>
          </a:prstGeom>
          <a:noFill/>
          <a:ln/>
        </p:spPr>
        <p:txBody>
          <a:bodyPr wrap="square" rtlCol="0" anchor="ctr"/>
          <a:lstStyle/>
          <a:p>
            <a:pPr indent="0" marL="0">
              <a:buNone/>
            </a:pPr>
            <a:r>
              <a:rPr lang="en-US" sz="1100" dirty="0">
                <a:solidFill>
                  <a:srgbClr val="64748B"/>
                </a:solidFill>
              </a:rPr>
              <a:t>▶</a:t>
            </a:r>
            <a:endParaRPr lang="en-US" sz="1100" dirty="0"/>
          </a:p>
        </p:txBody>
      </p:sp>
      <p:sp>
        <p:nvSpPr>
          <p:cNvPr id="13" name="Shape 11"/>
          <p:cNvSpPr/>
          <p:nvPr/>
        </p:nvSpPr>
        <p:spPr>
          <a:xfrm>
            <a:off x="3218688" y="1371600"/>
            <a:ext cx="1234440" cy="868680"/>
          </a:xfrm>
          <a:prstGeom prst="roundRect">
            <a:avLst>
              <a:gd name="adj" fmla="val 10526"/>
            </a:avLst>
          </a:prstGeom>
          <a:solidFill>
            <a:srgbClr val="FEE2E2"/>
          </a:solidFill>
          <a:ln w="12700">
            <a:solidFill>
              <a:srgbClr val="DC2626"/>
            </a:solidFill>
            <a:prstDash val="solid"/>
          </a:ln>
        </p:spPr>
      </p:sp>
      <p:sp>
        <p:nvSpPr>
          <p:cNvPr id="14" name="Text 12"/>
          <p:cNvSpPr/>
          <p:nvPr/>
        </p:nvSpPr>
        <p:spPr>
          <a:xfrm>
            <a:off x="3255264" y="1408176"/>
            <a:ext cx="1161288" cy="475488"/>
          </a:xfrm>
          <a:prstGeom prst="rect">
            <a:avLst/>
          </a:prstGeom>
          <a:noFill/>
          <a:ln/>
        </p:spPr>
        <p:txBody>
          <a:bodyPr wrap="square" rtlCol="0" anchor="ctr"/>
          <a:lstStyle/>
          <a:p>
            <a:pPr algn="ctr" indent="0" marL="0">
              <a:buNone/>
            </a:pPr>
            <a:r>
              <a:rPr lang="en-US" sz="1000" b="1" dirty="0">
                <a:solidFill>
                  <a:srgbClr val="DC2626"/>
                </a:solidFill>
                <a:latin typeface="Calibri" pitchFamily="34" charset="0"/>
                <a:ea typeface="Calibri" pitchFamily="34" charset="-122"/>
                <a:cs typeface="Calibri" pitchFamily="34" charset="-120"/>
              </a:rPr>
              <a:t>In-Hospital</a:t>
            </a:r>
            <a:endParaRPr lang="en-US" sz="1000" dirty="0"/>
          </a:p>
          <a:p>
            <a:pPr algn="ctr" indent="0" marL="0">
              <a:buNone/>
            </a:pPr>
            <a:r>
              <a:rPr lang="en-US" sz="1000" b="1" dirty="0">
                <a:solidFill>
                  <a:srgbClr val="DC2626"/>
                </a:solidFill>
                <a:latin typeface="Calibri" pitchFamily="34" charset="0"/>
                <a:ea typeface="Calibri" pitchFamily="34" charset="-122"/>
                <a:cs typeface="Calibri" pitchFamily="34" charset="-120"/>
              </a:rPr>
              <a:t>Risk Assessment</a:t>
            </a:r>
            <a:endParaRPr lang="en-US" sz="1000" dirty="0"/>
          </a:p>
        </p:txBody>
      </p:sp>
      <p:sp>
        <p:nvSpPr>
          <p:cNvPr id="15" name="Text 13"/>
          <p:cNvSpPr/>
          <p:nvPr/>
        </p:nvSpPr>
        <p:spPr>
          <a:xfrm>
            <a:off x="3255264" y="1874520"/>
            <a:ext cx="1161288" cy="320040"/>
          </a:xfrm>
          <a:prstGeom prst="rect">
            <a:avLst/>
          </a:prstGeom>
          <a:noFill/>
          <a:ln/>
        </p:spPr>
        <p:txBody>
          <a:bodyPr wrap="square" rtlCol="0" anchor="ctr"/>
          <a:lstStyle/>
          <a:p>
            <a:pPr algn="ctr" indent="0" marL="0">
              <a:buNone/>
            </a:pPr>
            <a:r>
              <a:rPr lang="en-US" sz="900" b="1" dirty="0">
                <a:solidFill>
                  <a:srgbClr val="DC2626"/>
                </a:solidFill>
                <a:latin typeface="Calibri" pitchFamily="34" charset="0"/>
                <a:ea typeface="Calibri" pitchFamily="34" charset="-122"/>
                <a:cs typeface="Calibri" pitchFamily="34" charset="-120"/>
              </a:rPr>
              <a:t>2.1 days NVA</a:t>
            </a:r>
            <a:endParaRPr lang="en-US" sz="900" dirty="0"/>
          </a:p>
        </p:txBody>
      </p:sp>
      <p:sp>
        <p:nvSpPr>
          <p:cNvPr id="16" name="Shape 14"/>
          <p:cNvSpPr/>
          <p:nvPr/>
        </p:nvSpPr>
        <p:spPr>
          <a:xfrm>
            <a:off x="4453128" y="1805940"/>
            <a:ext cx="237744" cy="0"/>
          </a:xfrm>
          <a:prstGeom prst="line">
            <a:avLst/>
          </a:prstGeom>
          <a:noFill/>
          <a:ln w="19050">
            <a:solidFill>
              <a:srgbClr val="64748B"/>
            </a:solidFill>
            <a:prstDash val="solid"/>
          </a:ln>
        </p:spPr>
      </p:sp>
      <p:sp>
        <p:nvSpPr>
          <p:cNvPr id="17" name="Text 15"/>
          <p:cNvSpPr/>
          <p:nvPr/>
        </p:nvSpPr>
        <p:spPr>
          <a:xfrm>
            <a:off x="4526280" y="1677924"/>
            <a:ext cx="201168" cy="256032"/>
          </a:xfrm>
          <a:prstGeom prst="rect">
            <a:avLst/>
          </a:prstGeom>
          <a:noFill/>
          <a:ln/>
        </p:spPr>
        <p:txBody>
          <a:bodyPr wrap="square" rtlCol="0" anchor="ctr"/>
          <a:lstStyle/>
          <a:p>
            <a:pPr indent="0" marL="0">
              <a:buNone/>
            </a:pPr>
            <a:r>
              <a:rPr lang="en-US" sz="1100" dirty="0">
                <a:solidFill>
                  <a:srgbClr val="64748B"/>
                </a:solidFill>
              </a:rPr>
              <a:t>▶</a:t>
            </a:r>
            <a:endParaRPr lang="en-US" sz="1100" dirty="0"/>
          </a:p>
        </p:txBody>
      </p:sp>
      <p:sp>
        <p:nvSpPr>
          <p:cNvPr id="18" name="Shape 16"/>
          <p:cNvSpPr/>
          <p:nvPr/>
        </p:nvSpPr>
        <p:spPr>
          <a:xfrm>
            <a:off x="4690872" y="1371600"/>
            <a:ext cx="1234440" cy="868680"/>
          </a:xfrm>
          <a:prstGeom prst="roundRect">
            <a:avLst>
              <a:gd name="adj" fmla="val 10526"/>
            </a:avLst>
          </a:prstGeom>
          <a:solidFill>
            <a:srgbClr val="D1FAE5"/>
          </a:solidFill>
          <a:ln w="12700">
            <a:solidFill>
              <a:srgbClr val="059669"/>
            </a:solidFill>
            <a:prstDash val="solid"/>
          </a:ln>
        </p:spPr>
      </p:sp>
      <p:sp>
        <p:nvSpPr>
          <p:cNvPr id="19" name="Text 17"/>
          <p:cNvSpPr/>
          <p:nvPr/>
        </p:nvSpPr>
        <p:spPr>
          <a:xfrm>
            <a:off x="4727448" y="1408176"/>
            <a:ext cx="1161288" cy="475488"/>
          </a:xfrm>
          <a:prstGeom prst="rect">
            <a:avLst/>
          </a:prstGeom>
          <a:noFill/>
          <a:ln/>
        </p:spPr>
        <p:txBody>
          <a:bodyPr wrap="square" rtlCol="0" anchor="ctr"/>
          <a:lstStyle/>
          <a:p>
            <a:pPr algn="ctr" indent="0" marL="0">
              <a:buNone/>
            </a:pPr>
            <a:r>
              <a:rPr lang="en-US" sz="1000" b="1" dirty="0">
                <a:solidFill>
                  <a:srgbClr val="059669"/>
                </a:solidFill>
                <a:latin typeface="Calibri" pitchFamily="34" charset="0"/>
                <a:ea typeface="Calibri" pitchFamily="34" charset="-122"/>
                <a:cs typeface="Calibri" pitchFamily="34" charset="-120"/>
              </a:rPr>
              <a:t>Surgery</a:t>
            </a:r>
            <a:endParaRPr lang="en-US" sz="1000" dirty="0"/>
          </a:p>
          <a:p>
            <a:pPr algn="ctr" indent="0" marL="0">
              <a:buNone/>
            </a:pPr>
            <a:r>
              <a:rPr lang="en-US" sz="1000" b="1" dirty="0">
                <a:solidFill>
                  <a:srgbClr val="059669"/>
                </a:solidFill>
                <a:latin typeface="Calibri" pitchFamily="34" charset="0"/>
                <a:ea typeface="Calibri" pitchFamily="34" charset="-122"/>
                <a:cs typeface="Calibri" pitchFamily="34" charset="-120"/>
              </a:rPr>
              <a:t>Prep</a:t>
            </a:r>
            <a:endParaRPr lang="en-US" sz="1000" dirty="0"/>
          </a:p>
        </p:txBody>
      </p:sp>
      <p:sp>
        <p:nvSpPr>
          <p:cNvPr id="20" name="Text 18"/>
          <p:cNvSpPr/>
          <p:nvPr/>
        </p:nvSpPr>
        <p:spPr>
          <a:xfrm>
            <a:off x="4727448" y="1874520"/>
            <a:ext cx="1161288" cy="320040"/>
          </a:xfrm>
          <a:prstGeom prst="rect">
            <a:avLst/>
          </a:prstGeom>
          <a:noFill/>
          <a:ln/>
        </p:spPr>
        <p:txBody>
          <a:bodyPr wrap="square" rtlCol="0" anchor="ctr"/>
          <a:lstStyle/>
          <a:p>
            <a:pPr algn="ctr" indent="0" marL="0">
              <a:buNone/>
            </a:pPr>
            <a:r>
              <a:rPr lang="en-US" sz="900" b="1" dirty="0">
                <a:solidFill>
                  <a:srgbClr val="059669"/>
                </a:solidFill>
                <a:latin typeface="Calibri" pitchFamily="34" charset="0"/>
                <a:ea typeface="Calibri" pitchFamily="34" charset="-122"/>
                <a:cs typeface="Calibri" pitchFamily="34" charset="-120"/>
              </a:rPr>
              <a:t>4 hrs</a:t>
            </a:r>
            <a:endParaRPr lang="en-US" sz="900" dirty="0"/>
          </a:p>
        </p:txBody>
      </p:sp>
      <p:sp>
        <p:nvSpPr>
          <p:cNvPr id="21" name="Shape 19"/>
          <p:cNvSpPr/>
          <p:nvPr/>
        </p:nvSpPr>
        <p:spPr>
          <a:xfrm>
            <a:off x="5925312" y="1805940"/>
            <a:ext cx="237744" cy="0"/>
          </a:xfrm>
          <a:prstGeom prst="line">
            <a:avLst/>
          </a:prstGeom>
          <a:noFill/>
          <a:ln w="19050">
            <a:solidFill>
              <a:srgbClr val="64748B"/>
            </a:solidFill>
            <a:prstDash val="solid"/>
          </a:ln>
        </p:spPr>
      </p:sp>
      <p:sp>
        <p:nvSpPr>
          <p:cNvPr id="22" name="Text 20"/>
          <p:cNvSpPr/>
          <p:nvPr/>
        </p:nvSpPr>
        <p:spPr>
          <a:xfrm>
            <a:off x="5998464" y="1677924"/>
            <a:ext cx="201168" cy="256032"/>
          </a:xfrm>
          <a:prstGeom prst="rect">
            <a:avLst/>
          </a:prstGeom>
          <a:noFill/>
          <a:ln/>
        </p:spPr>
        <p:txBody>
          <a:bodyPr wrap="square" rtlCol="0" anchor="ctr"/>
          <a:lstStyle/>
          <a:p>
            <a:pPr indent="0" marL="0">
              <a:buNone/>
            </a:pPr>
            <a:r>
              <a:rPr lang="en-US" sz="1100" dirty="0">
                <a:solidFill>
                  <a:srgbClr val="64748B"/>
                </a:solidFill>
              </a:rPr>
              <a:t>▶</a:t>
            </a:r>
            <a:endParaRPr lang="en-US" sz="1100" dirty="0"/>
          </a:p>
        </p:txBody>
      </p:sp>
      <p:sp>
        <p:nvSpPr>
          <p:cNvPr id="23" name="Shape 21"/>
          <p:cNvSpPr/>
          <p:nvPr/>
        </p:nvSpPr>
        <p:spPr>
          <a:xfrm>
            <a:off x="6163056" y="1371600"/>
            <a:ext cx="1234440" cy="868680"/>
          </a:xfrm>
          <a:prstGeom prst="roundRect">
            <a:avLst>
              <a:gd name="adj" fmla="val 10526"/>
            </a:avLst>
          </a:prstGeom>
          <a:solidFill>
            <a:srgbClr val="D1FAE5"/>
          </a:solidFill>
          <a:ln w="12700">
            <a:solidFill>
              <a:srgbClr val="059669"/>
            </a:solidFill>
            <a:prstDash val="solid"/>
          </a:ln>
        </p:spPr>
      </p:sp>
      <p:sp>
        <p:nvSpPr>
          <p:cNvPr id="24" name="Text 22"/>
          <p:cNvSpPr/>
          <p:nvPr/>
        </p:nvSpPr>
        <p:spPr>
          <a:xfrm>
            <a:off x="6199632" y="1408176"/>
            <a:ext cx="1161288" cy="475488"/>
          </a:xfrm>
          <a:prstGeom prst="rect">
            <a:avLst/>
          </a:prstGeom>
          <a:noFill/>
          <a:ln/>
        </p:spPr>
        <p:txBody>
          <a:bodyPr wrap="square" rtlCol="0" anchor="ctr"/>
          <a:lstStyle/>
          <a:p>
            <a:pPr algn="ctr" indent="0" marL="0">
              <a:buNone/>
            </a:pPr>
            <a:r>
              <a:rPr lang="en-US" sz="1000" b="1" dirty="0">
                <a:solidFill>
                  <a:srgbClr val="059669"/>
                </a:solidFill>
                <a:latin typeface="Calibri" pitchFamily="34" charset="0"/>
                <a:ea typeface="Calibri" pitchFamily="34" charset="-122"/>
                <a:cs typeface="Calibri" pitchFamily="34" charset="-120"/>
              </a:rPr>
              <a:t>Shoulder</a:t>
            </a:r>
            <a:endParaRPr lang="en-US" sz="1000" dirty="0"/>
          </a:p>
          <a:p>
            <a:pPr algn="ctr" indent="0" marL="0">
              <a:buNone/>
            </a:pPr>
            <a:r>
              <a:rPr lang="en-US" sz="1000" b="1" dirty="0">
                <a:solidFill>
                  <a:srgbClr val="059669"/>
                </a:solidFill>
                <a:latin typeface="Calibri" pitchFamily="34" charset="0"/>
                <a:ea typeface="Calibri" pitchFamily="34" charset="-122"/>
                <a:cs typeface="Calibri" pitchFamily="34" charset="-120"/>
              </a:rPr>
              <a:t>Replacement</a:t>
            </a:r>
            <a:endParaRPr lang="en-US" sz="1000" dirty="0"/>
          </a:p>
        </p:txBody>
      </p:sp>
      <p:sp>
        <p:nvSpPr>
          <p:cNvPr id="25" name="Text 23"/>
          <p:cNvSpPr/>
          <p:nvPr/>
        </p:nvSpPr>
        <p:spPr>
          <a:xfrm>
            <a:off x="6199632" y="1874520"/>
            <a:ext cx="1161288" cy="320040"/>
          </a:xfrm>
          <a:prstGeom prst="rect">
            <a:avLst/>
          </a:prstGeom>
          <a:noFill/>
          <a:ln/>
        </p:spPr>
        <p:txBody>
          <a:bodyPr wrap="square" rtlCol="0" anchor="ctr"/>
          <a:lstStyle/>
          <a:p>
            <a:pPr algn="ctr" indent="0" marL="0">
              <a:buNone/>
            </a:pPr>
            <a:r>
              <a:rPr lang="en-US" sz="900" b="1" dirty="0">
                <a:solidFill>
                  <a:srgbClr val="059669"/>
                </a:solidFill>
                <a:latin typeface="Calibri" pitchFamily="34" charset="0"/>
                <a:ea typeface="Calibri" pitchFamily="34" charset="-122"/>
                <a:cs typeface="Calibri" pitchFamily="34" charset="-120"/>
              </a:rPr>
              <a:t>3 hrs VA</a:t>
            </a:r>
            <a:endParaRPr lang="en-US" sz="900" dirty="0"/>
          </a:p>
        </p:txBody>
      </p:sp>
      <p:sp>
        <p:nvSpPr>
          <p:cNvPr id="26" name="Shape 24"/>
          <p:cNvSpPr/>
          <p:nvPr/>
        </p:nvSpPr>
        <p:spPr>
          <a:xfrm>
            <a:off x="7397496" y="1805940"/>
            <a:ext cx="237744" cy="0"/>
          </a:xfrm>
          <a:prstGeom prst="line">
            <a:avLst/>
          </a:prstGeom>
          <a:noFill/>
          <a:ln w="19050">
            <a:solidFill>
              <a:srgbClr val="64748B"/>
            </a:solidFill>
            <a:prstDash val="solid"/>
          </a:ln>
        </p:spPr>
      </p:sp>
      <p:sp>
        <p:nvSpPr>
          <p:cNvPr id="27" name="Text 25"/>
          <p:cNvSpPr/>
          <p:nvPr/>
        </p:nvSpPr>
        <p:spPr>
          <a:xfrm>
            <a:off x="7470648" y="1677924"/>
            <a:ext cx="201168" cy="256032"/>
          </a:xfrm>
          <a:prstGeom prst="rect">
            <a:avLst/>
          </a:prstGeom>
          <a:noFill/>
          <a:ln/>
        </p:spPr>
        <p:txBody>
          <a:bodyPr wrap="square" rtlCol="0" anchor="ctr"/>
          <a:lstStyle/>
          <a:p>
            <a:pPr indent="0" marL="0">
              <a:buNone/>
            </a:pPr>
            <a:r>
              <a:rPr lang="en-US" sz="1100" dirty="0">
                <a:solidFill>
                  <a:srgbClr val="64748B"/>
                </a:solidFill>
              </a:rPr>
              <a:t>▶</a:t>
            </a:r>
            <a:endParaRPr lang="en-US" sz="1100" dirty="0"/>
          </a:p>
        </p:txBody>
      </p:sp>
      <p:sp>
        <p:nvSpPr>
          <p:cNvPr id="28" name="Shape 26"/>
          <p:cNvSpPr/>
          <p:nvPr/>
        </p:nvSpPr>
        <p:spPr>
          <a:xfrm>
            <a:off x="7635240" y="1371600"/>
            <a:ext cx="1234440" cy="868680"/>
          </a:xfrm>
          <a:prstGeom prst="roundRect">
            <a:avLst>
              <a:gd name="adj" fmla="val 10526"/>
            </a:avLst>
          </a:prstGeom>
          <a:solidFill>
            <a:srgbClr val="FEE2E2"/>
          </a:solidFill>
          <a:ln w="12700">
            <a:solidFill>
              <a:srgbClr val="DC2626"/>
            </a:solidFill>
            <a:prstDash val="solid"/>
          </a:ln>
        </p:spPr>
      </p:sp>
      <p:sp>
        <p:nvSpPr>
          <p:cNvPr id="29" name="Text 27"/>
          <p:cNvSpPr/>
          <p:nvPr/>
        </p:nvSpPr>
        <p:spPr>
          <a:xfrm>
            <a:off x="7671816" y="1408176"/>
            <a:ext cx="1161288" cy="475488"/>
          </a:xfrm>
          <a:prstGeom prst="rect">
            <a:avLst/>
          </a:prstGeom>
          <a:noFill/>
          <a:ln/>
        </p:spPr>
        <p:txBody>
          <a:bodyPr wrap="square" rtlCol="0" anchor="ctr"/>
          <a:lstStyle/>
          <a:p>
            <a:pPr algn="ctr" indent="0" marL="0">
              <a:buNone/>
            </a:pPr>
            <a:r>
              <a:rPr lang="en-US" sz="1000" b="1" dirty="0">
                <a:solidFill>
                  <a:srgbClr val="DC2626"/>
                </a:solidFill>
                <a:latin typeface="Calibri" pitchFamily="34" charset="0"/>
                <a:ea typeface="Calibri" pitchFamily="34" charset="-122"/>
                <a:cs typeface="Calibri" pitchFamily="34" charset="-120"/>
              </a:rPr>
              <a:t>Recovery &amp;</a:t>
            </a:r>
            <a:endParaRPr lang="en-US" sz="1000" dirty="0"/>
          </a:p>
          <a:p>
            <a:pPr algn="ctr" indent="0" marL="0">
              <a:buNone/>
            </a:pPr>
            <a:r>
              <a:rPr lang="en-US" sz="1000" b="1" dirty="0">
                <a:solidFill>
                  <a:srgbClr val="DC2626"/>
                </a:solidFill>
                <a:latin typeface="Calibri" pitchFamily="34" charset="0"/>
                <a:ea typeface="Calibri" pitchFamily="34" charset="-122"/>
                <a:cs typeface="Calibri" pitchFamily="34" charset="-120"/>
              </a:rPr>
              <a:t>Unstructured</a:t>
            </a:r>
            <a:endParaRPr lang="en-US" sz="1000" dirty="0"/>
          </a:p>
          <a:p>
            <a:pPr algn="ctr" indent="0" marL="0">
              <a:buNone/>
            </a:pPr>
            <a:r>
              <a:rPr lang="en-US" sz="1000" b="1" dirty="0">
                <a:solidFill>
                  <a:srgbClr val="DC2626"/>
                </a:solidFill>
                <a:latin typeface="Calibri" pitchFamily="34" charset="0"/>
                <a:ea typeface="Calibri" pitchFamily="34" charset="-122"/>
                <a:cs typeface="Calibri" pitchFamily="34" charset="-120"/>
              </a:rPr>
              <a:t>Discharge</a:t>
            </a:r>
            <a:endParaRPr lang="en-US" sz="1000" dirty="0"/>
          </a:p>
        </p:txBody>
      </p:sp>
      <p:sp>
        <p:nvSpPr>
          <p:cNvPr id="30" name="Text 28"/>
          <p:cNvSpPr/>
          <p:nvPr/>
        </p:nvSpPr>
        <p:spPr>
          <a:xfrm>
            <a:off x="7671816" y="1874520"/>
            <a:ext cx="1161288" cy="320040"/>
          </a:xfrm>
          <a:prstGeom prst="rect">
            <a:avLst/>
          </a:prstGeom>
          <a:noFill/>
          <a:ln/>
        </p:spPr>
        <p:txBody>
          <a:bodyPr wrap="square" rtlCol="0" anchor="ctr"/>
          <a:lstStyle/>
          <a:p>
            <a:pPr algn="ctr" indent="0" marL="0">
              <a:buNone/>
            </a:pPr>
            <a:r>
              <a:rPr lang="en-US" sz="900" b="1" dirty="0">
                <a:solidFill>
                  <a:srgbClr val="DC2626"/>
                </a:solidFill>
                <a:latin typeface="Calibri" pitchFamily="34" charset="0"/>
                <a:ea typeface="Calibri" pitchFamily="34" charset="-122"/>
                <a:cs typeface="Calibri" pitchFamily="34" charset="-120"/>
              </a:rPr>
              <a:t>2.8 days NVA</a:t>
            </a:r>
            <a:endParaRPr lang="en-US" sz="900" dirty="0"/>
          </a:p>
        </p:txBody>
      </p:sp>
      <p:sp>
        <p:nvSpPr>
          <p:cNvPr id="31" name="Shape 29"/>
          <p:cNvSpPr/>
          <p:nvPr/>
        </p:nvSpPr>
        <p:spPr>
          <a:xfrm>
            <a:off x="274320" y="2468880"/>
            <a:ext cx="8595360" cy="0"/>
          </a:xfrm>
          <a:prstGeom prst="line">
            <a:avLst/>
          </a:prstGeom>
          <a:noFill/>
          <a:ln w="12700">
            <a:solidFill>
              <a:srgbClr val="E2E8F0"/>
            </a:solidFill>
            <a:prstDash val="solid"/>
          </a:ln>
        </p:spPr>
      </p:sp>
      <p:sp>
        <p:nvSpPr>
          <p:cNvPr id="32" name="Shape 30"/>
          <p:cNvSpPr/>
          <p:nvPr/>
        </p:nvSpPr>
        <p:spPr>
          <a:xfrm>
            <a:off x="274320" y="2578608"/>
            <a:ext cx="2651760" cy="566928"/>
          </a:xfrm>
          <a:prstGeom prst="roundRect">
            <a:avLst>
              <a:gd name="adj" fmla="val 12903"/>
            </a:avLst>
          </a:prstGeom>
          <a:solidFill>
            <a:srgbClr val="FFFFFF"/>
          </a:solidFill>
          <a:ln w="12700">
            <a:solidFill>
              <a:srgbClr val="E2E8F0"/>
            </a:solidFill>
            <a:prstDash val="solid"/>
          </a:ln>
        </p:spPr>
      </p:sp>
      <p:sp>
        <p:nvSpPr>
          <p:cNvPr id="33" name="Text 31"/>
          <p:cNvSpPr/>
          <p:nvPr/>
        </p:nvSpPr>
        <p:spPr>
          <a:xfrm>
            <a:off x="365760" y="2615184"/>
            <a:ext cx="2487168" cy="228600"/>
          </a:xfrm>
          <a:prstGeom prst="rect">
            <a:avLst/>
          </a:prstGeom>
          <a:noFill/>
          <a:ln/>
        </p:spPr>
        <p:txBody>
          <a:bodyPr wrap="square" rtlCol="0" anchor="ctr"/>
          <a:lstStyle/>
          <a:p>
            <a:pPr indent="0" marL="0">
              <a:buNone/>
            </a:pPr>
            <a:r>
              <a:rPr lang="en-US" sz="1000" b="1" dirty="0">
                <a:solidFill>
                  <a:srgbClr val="1E293B"/>
                </a:solidFill>
                <a:latin typeface="Calibri" pitchFamily="34" charset="0"/>
                <a:ea typeface="Calibri" pitchFamily="34" charset="-122"/>
                <a:cs typeface="Calibri" pitchFamily="34" charset="-120"/>
              </a:rPr>
              <a:t>Total Process Time</a:t>
            </a:r>
            <a:endParaRPr lang="en-US" sz="1000" dirty="0"/>
          </a:p>
        </p:txBody>
      </p:sp>
      <p:sp>
        <p:nvSpPr>
          <p:cNvPr id="34" name="Text 32"/>
          <p:cNvSpPr/>
          <p:nvPr/>
        </p:nvSpPr>
        <p:spPr>
          <a:xfrm>
            <a:off x="365760" y="2834640"/>
            <a:ext cx="2487168" cy="228600"/>
          </a:xfrm>
          <a:prstGeom prst="rect">
            <a:avLst/>
          </a:prstGeom>
          <a:noFill/>
          <a:ln/>
        </p:spPr>
        <p:txBody>
          <a:bodyPr wrap="square" rtlCol="0" anchor="ctr"/>
          <a:lstStyle/>
          <a:p>
            <a:pPr indent="0" marL="0">
              <a:buNone/>
            </a:pPr>
            <a:r>
              <a:rPr lang="en-US" sz="1050" b="1" dirty="0">
                <a:solidFill>
                  <a:srgbClr val="028090"/>
                </a:solidFill>
                <a:latin typeface="Calibri" pitchFamily="34" charset="0"/>
                <a:ea typeface="Calibri" pitchFamily="34" charset="-122"/>
                <a:cs typeface="Calibri" pitchFamily="34" charset="-120"/>
              </a:rPr>
              <a:t>~5.8 days avg LOS</a:t>
            </a:r>
            <a:endParaRPr lang="en-US" sz="1050" dirty="0"/>
          </a:p>
        </p:txBody>
      </p:sp>
      <p:sp>
        <p:nvSpPr>
          <p:cNvPr id="35" name="Shape 33"/>
          <p:cNvSpPr/>
          <p:nvPr/>
        </p:nvSpPr>
        <p:spPr>
          <a:xfrm>
            <a:off x="3200400" y="2578608"/>
            <a:ext cx="2651760" cy="566928"/>
          </a:xfrm>
          <a:prstGeom prst="roundRect">
            <a:avLst>
              <a:gd name="adj" fmla="val 12903"/>
            </a:avLst>
          </a:prstGeom>
          <a:solidFill>
            <a:srgbClr val="FFFFFF"/>
          </a:solidFill>
          <a:ln w="12700">
            <a:solidFill>
              <a:srgbClr val="E2E8F0"/>
            </a:solidFill>
            <a:prstDash val="solid"/>
          </a:ln>
        </p:spPr>
      </p:sp>
      <p:sp>
        <p:nvSpPr>
          <p:cNvPr id="36" name="Text 34"/>
          <p:cNvSpPr/>
          <p:nvPr/>
        </p:nvSpPr>
        <p:spPr>
          <a:xfrm>
            <a:off x="3291840" y="2615184"/>
            <a:ext cx="2487168" cy="228600"/>
          </a:xfrm>
          <a:prstGeom prst="rect">
            <a:avLst/>
          </a:prstGeom>
          <a:noFill/>
          <a:ln/>
        </p:spPr>
        <p:txBody>
          <a:bodyPr wrap="square" rtlCol="0" anchor="ctr"/>
          <a:lstStyle/>
          <a:p>
            <a:pPr indent="0" marL="0">
              <a:buNone/>
            </a:pPr>
            <a:r>
              <a:rPr lang="en-US" sz="1000" b="1" dirty="0">
                <a:solidFill>
                  <a:srgbClr val="1E293B"/>
                </a:solidFill>
                <a:latin typeface="Calibri" pitchFamily="34" charset="0"/>
                <a:ea typeface="Calibri" pitchFamily="34" charset="-122"/>
                <a:cs typeface="Calibri" pitchFamily="34" charset="-120"/>
              </a:rPr>
              <a:t>Value-Added Time</a:t>
            </a:r>
            <a:endParaRPr lang="en-US" sz="1000" dirty="0"/>
          </a:p>
        </p:txBody>
      </p:sp>
      <p:sp>
        <p:nvSpPr>
          <p:cNvPr id="37" name="Text 35"/>
          <p:cNvSpPr/>
          <p:nvPr/>
        </p:nvSpPr>
        <p:spPr>
          <a:xfrm>
            <a:off x="3291840" y="2834640"/>
            <a:ext cx="2487168" cy="228600"/>
          </a:xfrm>
          <a:prstGeom prst="rect">
            <a:avLst/>
          </a:prstGeom>
          <a:noFill/>
          <a:ln/>
        </p:spPr>
        <p:txBody>
          <a:bodyPr wrap="square" rtlCol="0" anchor="ctr"/>
          <a:lstStyle/>
          <a:p>
            <a:pPr indent="0" marL="0">
              <a:buNone/>
            </a:pPr>
            <a:r>
              <a:rPr lang="en-US" sz="1050" b="1" dirty="0">
                <a:solidFill>
                  <a:srgbClr val="028090"/>
                </a:solidFill>
                <a:latin typeface="Calibri" pitchFamily="34" charset="0"/>
                <a:ea typeface="Calibri" pitchFamily="34" charset="-122"/>
                <a:cs typeface="Calibri" pitchFamily="34" charset="-120"/>
              </a:rPr>
              <a:t>~7 hours (4.8%)</a:t>
            </a:r>
            <a:endParaRPr lang="en-US" sz="1050" dirty="0"/>
          </a:p>
        </p:txBody>
      </p:sp>
      <p:sp>
        <p:nvSpPr>
          <p:cNvPr id="38" name="Shape 36"/>
          <p:cNvSpPr/>
          <p:nvPr/>
        </p:nvSpPr>
        <p:spPr>
          <a:xfrm>
            <a:off x="6126480" y="2578608"/>
            <a:ext cx="2651760" cy="566928"/>
          </a:xfrm>
          <a:prstGeom prst="roundRect">
            <a:avLst>
              <a:gd name="adj" fmla="val 12903"/>
            </a:avLst>
          </a:prstGeom>
          <a:solidFill>
            <a:srgbClr val="FFFFFF"/>
          </a:solidFill>
          <a:ln w="12700">
            <a:solidFill>
              <a:srgbClr val="E2E8F0"/>
            </a:solidFill>
            <a:prstDash val="solid"/>
          </a:ln>
        </p:spPr>
      </p:sp>
      <p:sp>
        <p:nvSpPr>
          <p:cNvPr id="39" name="Text 37"/>
          <p:cNvSpPr/>
          <p:nvPr/>
        </p:nvSpPr>
        <p:spPr>
          <a:xfrm>
            <a:off x="6217920" y="2615184"/>
            <a:ext cx="2487168" cy="228600"/>
          </a:xfrm>
          <a:prstGeom prst="rect">
            <a:avLst/>
          </a:prstGeom>
          <a:noFill/>
          <a:ln/>
        </p:spPr>
        <p:txBody>
          <a:bodyPr wrap="square" rtlCol="0" anchor="ctr"/>
          <a:lstStyle/>
          <a:p>
            <a:pPr indent="0" marL="0">
              <a:buNone/>
            </a:pPr>
            <a:r>
              <a:rPr lang="en-US" sz="1000" b="1" dirty="0">
                <a:solidFill>
                  <a:srgbClr val="1E293B"/>
                </a:solidFill>
                <a:latin typeface="Calibri" pitchFamily="34" charset="0"/>
                <a:ea typeface="Calibri" pitchFamily="34" charset="-122"/>
                <a:cs typeface="Calibri" pitchFamily="34" charset="-120"/>
              </a:rPr>
              <a:t>Non-Value-Added</a:t>
            </a:r>
            <a:endParaRPr lang="en-US" sz="1000" dirty="0"/>
          </a:p>
        </p:txBody>
      </p:sp>
      <p:sp>
        <p:nvSpPr>
          <p:cNvPr id="40" name="Text 38"/>
          <p:cNvSpPr/>
          <p:nvPr/>
        </p:nvSpPr>
        <p:spPr>
          <a:xfrm>
            <a:off x="6217920" y="2834640"/>
            <a:ext cx="2487168" cy="228600"/>
          </a:xfrm>
          <a:prstGeom prst="rect">
            <a:avLst/>
          </a:prstGeom>
          <a:noFill/>
          <a:ln/>
        </p:spPr>
        <p:txBody>
          <a:bodyPr wrap="square" rtlCol="0" anchor="ctr"/>
          <a:lstStyle/>
          <a:p>
            <a:pPr indent="0" marL="0">
              <a:buNone/>
            </a:pPr>
            <a:r>
              <a:rPr lang="en-US" sz="1050" b="1" dirty="0">
                <a:solidFill>
                  <a:srgbClr val="028090"/>
                </a:solidFill>
                <a:latin typeface="Calibri" pitchFamily="34" charset="0"/>
                <a:ea typeface="Calibri" pitchFamily="34" charset="-122"/>
                <a:cs typeface="Calibri" pitchFamily="34" charset="-120"/>
              </a:rPr>
              <a:t>~5.5 days (95.2%)</a:t>
            </a:r>
            <a:endParaRPr lang="en-US" sz="1050" dirty="0"/>
          </a:p>
        </p:txBody>
      </p:sp>
      <p:sp>
        <p:nvSpPr>
          <p:cNvPr id="41" name="Shape 39"/>
          <p:cNvSpPr/>
          <p:nvPr/>
        </p:nvSpPr>
        <p:spPr>
          <a:xfrm>
            <a:off x="274320" y="3273552"/>
            <a:ext cx="8595360" cy="1024128"/>
          </a:xfrm>
          <a:prstGeom prst="roundRect">
            <a:avLst>
              <a:gd name="adj" fmla="val 8929"/>
            </a:avLst>
          </a:prstGeom>
          <a:solidFill>
            <a:srgbClr val="D4F1EE"/>
          </a:solidFill>
          <a:ln w="12700">
            <a:solidFill>
              <a:srgbClr val="00A896"/>
            </a:solidFill>
            <a:prstDash val="solid"/>
          </a:ln>
        </p:spPr>
      </p:sp>
      <p:sp>
        <p:nvSpPr>
          <p:cNvPr id="42" name="Text 40"/>
          <p:cNvSpPr/>
          <p:nvPr/>
        </p:nvSpPr>
        <p:spPr>
          <a:xfrm>
            <a:off x="457200" y="3328416"/>
            <a:ext cx="8229600" cy="292608"/>
          </a:xfrm>
          <a:prstGeom prst="rect">
            <a:avLst/>
          </a:prstGeom>
          <a:noFill/>
          <a:ln/>
        </p:spPr>
        <p:txBody>
          <a:bodyPr wrap="square" rtlCol="0" anchor="ctr"/>
          <a:lstStyle/>
          <a:p>
            <a:pPr indent="0" marL="0">
              <a:buNone/>
            </a:pPr>
            <a:r>
              <a:rPr lang="en-US" sz="1200" b="1" dirty="0">
                <a:solidFill>
                  <a:srgbClr val="0A2342"/>
                </a:solidFill>
                <a:latin typeface="Calibri" pitchFamily="34" charset="0"/>
                <a:ea typeface="Calibri" pitchFamily="34" charset="-122"/>
                <a:cs typeface="Calibri" pitchFamily="34" charset="-120"/>
              </a:rPr>
              <a:t>🔍  Current-State Insight</a:t>
            </a:r>
            <a:endParaRPr lang="en-US" sz="1200" dirty="0"/>
          </a:p>
        </p:txBody>
      </p:sp>
      <p:sp>
        <p:nvSpPr>
          <p:cNvPr id="43" name="Text 41"/>
          <p:cNvSpPr/>
          <p:nvPr/>
        </p:nvSpPr>
        <p:spPr>
          <a:xfrm>
            <a:off x="457200" y="3621024"/>
            <a:ext cx="8229600" cy="621792"/>
          </a:xfrm>
          <a:prstGeom prst="rect">
            <a:avLst/>
          </a:prstGeom>
          <a:noFill/>
          <a:ln/>
        </p:spPr>
        <p:txBody>
          <a:bodyPr wrap="square" rtlCol="0" anchor="ctr"/>
          <a:lstStyle/>
          <a:p>
            <a:pPr indent="0" marL="0">
              <a:buNone/>
            </a:pPr>
            <a:r>
              <a:rPr lang="en-US" sz="1050" dirty="0">
                <a:solidFill>
                  <a:srgbClr val="1E293B"/>
                </a:solidFill>
                <a:latin typeface="Calibri" pitchFamily="34" charset="0"/>
                <a:ea typeface="Calibri" pitchFamily="34" charset="-122"/>
                <a:cs typeface="Calibri" pitchFamily="34" charset="-120"/>
              </a:rPr>
              <a:t>Only 4.8% of total elapsed time adds clinical value. The 2.1-day in-hospital pre-surgical risk assessment (D3) represents the single largest NVA segment — it consumes bed capacity before any surgical value is delivered. Eliminating it via a pre-hospitalization service is the highest-leverage intervention available.</a:t>
            </a:r>
            <a:endParaRPr lang="en-US" sz="1050" dirty="0"/>
          </a:p>
        </p:txBody>
      </p:sp>
      <p:sp>
        <p:nvSpPr>
          <p:cNvPr id="44" name="Text 42"/>
          <p:cNvSpPr/>
          <p:nvPr/>
        </p:nvSpPr>
        <p:spPr>
          <a:xfrm>
            <a:off x="320040" y="4818888"/>
            <a:ext cx="8503920" cy="256032"/>
          </a:xfrm>
          <a:prstGeom prst="rect">
            <a:avLst/>
          </a:prstGeom>
          <a:noFill/>
          <a:ln/>
        </p:spPr>
        <p:txBody>
          <a:bodyPr wrap="square" rtlCol="0" anchor="ctr"/>
          <a:lstStyle/>
          <a:p>
            <a:pPr algn="r" indent="0" marL="0">
              <a:buNone/>
            </a:pPr>
            <a:r>
              <a:rPr lang="en-US" sz="850" i="1" dirty="0">
                <a:solidFill>
                  <a:srgbClr val="64748B"/>
                </a:solidFill>
              </a:rPr>
              <a:t>NVA = Non-Value-Added  |  VA = Value-Added  |  For illustration purposes only — Gradevia.com</a:t>
            </a:r>
            <a:endParaRPr lang="en-US" sz="8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4FAFB"/>
        </a:solidFill>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0A2342"/>
          </a:solidFill>
          <a:ln w="12700">
            <a:solidFill>
              <a:srgbClr val="0A2342"/>
            </a:solidFill>
            <a:prstDash val="solid"/>
          </a:ln>
        </p:spPr>
      </p:sp>
      <p:sp>
        <p:nvSpPr>
          <p:cNvPr id="3" name="Text 1"/>
          <p:cNvSpPr/>
          <p:nvPr/>
        </p:nvSpPr>
        <p:spPr>
          <a:xfrm>
            <a:off x="365760" y="0"/>
            <a:ext cx="8412480" cy="640080"/>
          </a:xfrm>
          <a:prstGeom prst="rect">
            <a:avLst/>
          </a:prstGeom>
          <a:noFill/>
          <a:ln/>
        </p:spPr>
        <p:txBody>
          <a:bodyPr wrap="square" rtlCol="0" anchor="ctr"/>
          <a:lstStyle/>
          <a:p>
            <a:pPr indent="0" marL="0">
              <a:buNone/>
            </a:pPr>
            <a:r>
              <a:rPr lang="en-US" sz="1700" b="1" dirty="0">
                <a:solidFill>
                  <a:srgbClr val="FFFFFF"/>
                </a:solidFill>
                <a:latin typeface="Cambria" pitchFamily="34" charset="0"/>
                <a:ea typeface="Cambria" pitchFamily="34" charset="-122"/>
                <a:cs typeface="Cambria" pitchFamily="34" charset="-120"/>
              </a:rPr>
              <a:t>ANALYZE PHASE — Cause-Effect Analysis  (A2a)</a:t>
            </a:r>
            <a:endParaRPr lang="en-US" sz="1700" dirty="0"/>
          </a:p>
        </p:txBody>
      </p:sp>
      <p:sp>
        <p:nvSpPr>
          <p:cNvPr id="4" name="Text 2"/>
          <p:cNvSpPr/>
          <p:nvPr/>
        </p:nvSpPr>
        <p:spPr>
          <a:xfrm>
            <a:off x="320040" y="713232"/>
            <a:ext cx="8503920" cy="292608"/>
          </a:xfrm>
          <a:prstGeom prst="rect">
            <a:avLst/>
          </a:prstGeom>
          <a:noFill/>
          <a:ln/>
        </p:spPr>
        <p:txBody>
          <a:bodyPr wrap="square" rtlCol="0" anchor="ctr"/>
          <a:lstStyle/>
          <a:p>
            <a:pPr indent="0" marL="0">
              <a:buNone/>
            </a:pPr>
            <a:r>
              <a:rPr lang="en-US" sz="1100" i="1" dirty="0">
                <a:solidFill>
                  <a:srgbClr val="64748B"/>
                </a:solidFill>
                <a:latin typeface="Calibri" pitchFamily="34" charset="0"/>
                <a:ea typeface="Calibri" pitchFamily="34" charset="-122"/>
                <a:cs typeface="Calibri" pitchFamily="34" charset="-120"/>
              </a:rPr>
              <a:t>Root causes identified across four 'bones' of the fishbone (Ishikawa) diagram for each defect:</a:t>
            </a:r>
            <a:endParaRPr lang="en-US" sz="1100" dirty="0"/>
          </a:p>
        </p:txBody>
      </p:sp>
      <p:graphicFrame>
        <p:nvGraphicFramePr>
          <p:cNvPr id="8" name="Table 0"/>
          <p:cNvGraphicFramePr>
            <a:graphicFrameLocks noGrp="1"/>
          </p:cNvGraphicFramePr>
          <p:nvPr>
            <p:extLst>
              <p:ext uri="{D42A27DB-BD31-4B8C-83A1-F6EECF244321}">
                <p14:modId xmlns:p14="http://schemas.microsoft.com/office/powerpoint/2010/main" val="1579011935"/>
              </p:ext>
            </p:extLst>
          </p:nvPr>
        </p:nvGraphicFramePr>
        <p:xfrm>
          <a:off x="320040" y="1051560"/>
          <a:ext cx="8503920" cy="3108960"/>
        </p:xfrm>
        <a:graphic>
          <a:graphicData uri="http://schemas.openxmlformats.org/drawingml/2006/table">
            <a:tbl>
              <a:tblPr/>
              <a:tblGrid>
                <a:gridCol w="1508760"/>
                <a:gridCol w="1645920"/>
                <a:gridCol w="1828800"/>
                <a:gridCol w="1874520"/>
                <a:gridCol w="1645920"/>
              </a:tblGrid>
              <a:tr h="822960">
                <a:tc>
                  <a:txBody>
                    <a:bodyPr/>
                    <a:lstStyle/>
                    <a:p>
                      <a:pPr indent="0" marL="0">
                        <a:buNone/>
                      </a:pPr>
                      <a:r>
                        <a:rPr lang="en-US" sz="1000" b="1" dirty="0">
                          <a:solidFill>
                            <a:srgbClr val="FFFFFF"/>
                          </a:solidFill>
                          <a:latin typeface="Calibri" pitchFamily="34" charset="0"/>
                          <a:ea typeface="Calibri" pitchFamily="34" charset="-122"/>
                          <a:cs typeface="Calibri" pitchFamily="34" charset="-120"/>
                        </a:rPr>
                        <a:t>Defect</a:t>
                      </a:r>
                      <a:endParaRPr lang="en-US" sz="100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0A2342"/>
                    </a:solidFill>
                  </a:tcPr>
                </a:tc>
                <a:tc>
                  <a:txBody>
                    <a:bodyPr/>
                    <a:lstStyle/>
                    <a:p>
                      <a:pPr indent="0" marL="0">
                        <a:buNone/>
                      </a:pPr>
                      <a:r>
                        <a:rPr lang="en-US" sz="1000" b="1" dirty="0">
                          <a:solidFill>
                            <a:srgbClr val="FFFFFF"/>
                          </a:solidFill>
                          <a:latin typeface="Calibri" pitchFamily="34" charset="0"/>
                          <a:ea typeface="Calibri" pitchFamily="34" charset="-122"/>
                          <a:cs typeface="Calibri" pitchFamily="34" charset="-120"/>
                        </a:rPr>
                        <a:t>People</a:t>
                      </a:r>
                      <a:endParaRPr lang="en-US" sz="100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0A2342"/>
                    </a:solidFill>
                  </a:tcPr>
                </a:tc>
                <a:tc>
                  <a:txBody>
                    <a:bodyPr/>
                    <a:lstStyle/>
                    <a:p>
                      <a:pPr indent="0" marL="0">
                        <a:buNone/>
                      </a:pPr>
                      <a:r>
                        <a:rPr lang="en-US" sz="1000" b="1" dirty="0">
                          <a:solidFill>
                            <a:srgbClr val="FFFFFF"/>
                          </a:solidFill>
                          <a:latin typeface="Calibri" pitchFamily="34" charset="0"/>
                          <a:ea typeface="Calibri" pitchFamily="34" charset="-122"/>
                          <a:cs typeface="Calibri" pitchFamily="34" charset="-120"/>
                        </a:rPr>
                        <a:t>Process</a:t>
                      </a:r>
                      <a:endParaRPr lang="en-US" sz="100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0A2342"/>
                    </a:solidFill>
                  </a:tcPr>
                </a:tc>
                <a:tc>
                  <a:txBody>
                    <a:bodyPr/>
                    <a:lstStyle/>
                    <a:p>
                      <a:pPr indent="0" marL="0">
                        <a:buNone/>
                      </a:pPr>
                      <a:r>
                        <a:rPr lang="en-US" sz="1000" b="1" dirty="0">
                          <a:solidFill>
                            <a:srgbClr val="FFFFFF"/>
                          </a:solidFill>
                          <a:latin typeface="Calibri" pitchFamily="34" charset="0"/>
                          <a:ea typeface="Calibri" pitchFamily="34" charset="-122"/>
                          <a:cs typeface="Calibri" pitchFamily="34" charset="-120"/>
                        </a:rPr>
                        <a:t>Technology</a:t>
                      </a:r>
                      <a:endParaRPr lang="en-US" sz="100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0A2342"/>
                    </a:solidFill>
                  </a:tcPr>
                </a:tc>
                <a:tc>
                  <a:txBody>
                    <a:bodyPr/>
                    <a:lstStyle/>
                    <a:p>
                      <a:pPr indent="0" marL="0">
                        <a:buNone/>
                      </a:pPr>
                      <a:r>
                        <a:rPr lang="en-US" sz="1000" b="1" dirty="0">
                          <a:solidFill>
                            <a:srgbClr val="FFFFFF"/>
                          </a:solidFill>
                          <a:latin typeface="Calibri" pitchFamily="34" charset="0"/>
                          <a:ea typeface="Calibri" pitchFamily="34" charset="-122"/>
                          <a:cs typeface="Calibri" pitchFamily="34" charset="-120"/>
                        </a:rPr>
                        <a:t>Environment</a:t>
                      </a:r>
                      <a:endParaRPr lang="en-US" sz="100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0A2342"/>
                    </a:solidFill>
                  </a:tcPr>
                </a:tc>
              </a:tr>
              <a:tr h="822960">
                <a:tc>
                  <a:txBody>
                    <a:bodyPr/>
                    <a:lstStyle/>
                    <a:p>
                      <a:pPr indent="0" marL="0">
                        <a:buNone/>
                      </a:pPr>
                      <a:r>
                        <a:rPr lang="en-US" sz="950" b="1" dirty="0">
                          <a:solidFill>
                            <a:srgbClr val="DC2626"/>
                          </a:solidFill>
                          <a:latin typeface="Calibri" pitchFamily="34" charset="0"/>
                          <a:ea typeface="Calibri" pitchFamily="34" charset="-122"/>
                          <a:cs typeface="Calibri" pitchFamily="34" charset="-120"/>
                        </a:rPr>
                        <a:t>D1 — Intake Overflow</a:t>
                      </a:r>
                      <a:endParaRPr lang="en-US" sz="95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indent="0" marL="0">
                        <a:buNone/>
                      </a:pPr>
                      <a:r>
                        <a:rPr lang="en-US" sz="950" dirty="0">
                          <a:solidFill>
                            <a:srgbClr val="1E293B"/>
                          </a:solidFill>
                          <a:latin typeface="Calibri" pitchFamily="34" charset="0"/>
                          <a:ea typeface="Calibri" pitchFamily="34" charset="-122"/>
                          <a:cs typeface="Calibri" pitchFamily="34" charset="-120"/>
                        </a:rPr>
                        <a:t>Insufficient staff during peak hours; no cross-training for intake roles</a:t>
                      </a:r>
                      <a:endParaRPr lang="en-US" sz="95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indent="0" marL="0">
                        <a:buNone/>
                      </a:pPr>
                      <a:r>
                        <a:rPr lang="en-US" sz="950" dirty="0">
                          <a:solidFill>
                            <a:srgbClr val="1E293B"/>
                          </a:solidFill>
                          <a:latin typeface="Calibri" pitchFamily="34" charset="0"/>
                          <a:ea typeface="Calibri" pitchFamily="34" charset="-122"/>
                          <a:cs typeface="Calibri" pitchFamily="34" charset="-120"/>
                        </a:rPr>
                        <a:t>Single-point centralized intake creates bottleneck; redundant pre-admission data collection</a:t>
                      </a:r>
                      <a:endParaRPr lang="en-US" sz="95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indent="0" marL="0">
                        <a:buNone/>
                      </a:pPr>
                      <a:r>
                        <a:rPr lang="en-US" sz="950" dirty="0">
                          <a:solidFill>
                            <a:srgbClr val="1E293B"/>
                          </a:solidFill>
                          <a:latin typeface="Calibri" pitchFamily="34" charset="0"/>
                          <a:ea typeface="Calibri" pitchFamily="34" charset="-122"/>
                          <a:cs typeface="Calibri" pitchFamily="34" charset="-120"/>
                        </a:rPr>
                        <a:t>No real-time tracking at intake; manual inter-unit communication</a:t>
                      </a:r>
                      <a:endParaRPr lang="en-US" sz="95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indent="0" marL="0">
                        <a:buNone/>
                      </a:pPr>
                      <a:r>
                        <a:rPr lang="en-US" sz="950" dirty="0">
                          <a:solidFill>
                            <a:srgbClr val="1E293B"/>
                          </a:solidFill>
                          <a:latin typeface="Calibri" pitchFamily="34" charset="0"/>
                          <a:ea typeface="Calibri" pitchFamily="34" charset="-122"/>
                          <a:cs typeface="Calibri" pitchFamily="34" charset="-120"/>
                        </a:rPr>
                        <a:t>850-bed facility with one receiving area structurally under-resourced for volume</a:t>
                      </a:r>
                      <a:endParaRPr lang="en-US" sz="95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r>
              <a:tr h="822960">
                <a:tc>
                  <a:txBody>
                    <a:bodyPr/>
                    <a:lstStyle/>
                    <a:p>
                      <a:pPr indent="0" marL="0">
                        <a:buNone/>
                      </a:pPr>
                      <a:r>
                        <a:rPr lang="en-US" sz="950" b="1" dirty="0">
                          <a:solidFill>
                            <a:srgbClr val="D97706"/>
                          </a:solidFill>
                          <a:latin typeface="Calibri" pitchFamily="34" charset="0"/>
                          <a:ea typeface="Calibri" pitchFamily="34" charset="-122"/>
                          <a:cs typeface="Calibri" pitchFamily="34" charset="-120"/>
                        </a:rPr>
                        <a:t>D2 — Unstable HIS</a:t>
                      </a:r>
                      <a:endParaRPr lang="en-US" sz="95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BEB"/>
                    </a:solidFill>
                  </a:tcPr>
                </a:tc>
                <a:tc>
                  <a:txBody>
                    <a:bodyPr/>
                    <a:lstStyle/>
                    <a:p>
                      <a:pPr indent="0" marL="0">
                        <a:buNone/>
                      </a:pPr>
                      <a:r>
                        <a:rPr lang="en-US" sz="950" dirty="0">
                          <a:solidFill>
                            <a:srgbClr val="1E293B"/>
                          </a:solidFill>
                          <a:latin typeface="Calibri" pitchFamily="34" charset="0"/>
                          <a:ea typeface="Calibri" pitchFamily="34" charset="-122"/>
                          <a:cs typeface="Calibri" pitchFamily="34" charset="-120"/>
                        </a:rPr>
                        <a:t>Staff use paper workarounds; extended new-hire training on obsolete UI</a:t>
                      </a:r>
                      <a:endParaRPr lang="en-US" sz="95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BEB"/>
                    </a:solidFill>
                  </a:tcPr>
                </a:tc>
                <a:tc>
                  <a:txBody>
                    <a:bodyPr/>
                    <a:lstStyle/>
                    <a:p>
                      <a:pPr indent="0" marL="0">
                        <a:buNone/>
                      </a:pPr>
                      <a:r>
                        <a:rPr lang="en-US" sz="950" dirty="0">
                          <a:solidFill>
                            <a:srgbClr val="1E293B"/>
                          </a:solidFill>
                          <a:latin typeface="Calibri" pitchFamily="34" charset="0"/>
                          <a:ea typeface="Calibri" pitchFamily="34" charset="-122"/>
                          <a:cs typeface="Calibri" pitchFamily="34" charset="-120"/>
                        </a:rPr>
                        <a:t>No IT escalation SLA; no preventive maintenance schedule; no upgrade cycle</a:t>
                      </a:r>
                      <a:endParaRPr lang="en-US" sz="95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BEB"/>
                    </a:solidFill>
                  </a:tcPr>
                </a:tc>
                <a:tc>
                  <a:txBody>
                    <a:bodyPr/>
                    <a:lstStyle/>
                    <a:p>
                      <a:pPr indent="0" marL="0">
                        <a:buNone/>
                      </a:pPr>
                      <a:r>
                        <a:rPr lang="en-US" sz="950" dirty="0">
                          <a:solidFill>
                            <a:srgbClr val="1E293B"/>
                          </a:solidFill>
                          <a:latin typeface="Calibri" pitchFamily="34" charset="0"/>
                          <a:ea typeface="Calibri" pitchFamily="34" charset="-122"/>
                          <a:cs typeface="Calibri" pitchFamily="34" charset="-120"/>
                        </a:rPr>
                        <a:t>Legacy system lacks redundancy, real-time backup, and interoperability (NIH, 2023)</a:t>
                      </a:r>
                      <a:endParaRPr lang="en-US" sz="95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BEB"/>
                    </a:solidFill>
                  </a:tcPr>
                </a:tc>
                <a:tc>
                  <a:txBody>
                    <a:bodyPr/>
                    <a:lstStyle/>
                    <a:p>
                      <a:pPr indent="0" marL="0">
                        <a:buNone/>
                      </a:pPr>
                      <a:r>
                        <a:rPr lang="en-US" sz="950" dirty="0">
                          <a:solidFill>
                            <a:srgbClr val="1E293B"/>
                          </a:solidFill>
                          <a:latin typeface="Calibri" pitchFamily="34" charset="0"/>
                          <a:ea typeface="Calibri" pitchFamily="34" charset="-122"/>
                          <a:cs typeface="Calibri" pitchFamily="34" charset="-120"/>
                        </a:rPr>
                        <a:t>Capital budget constraints and organizational inertia delay modernization</a:t>
                      </a:r>
                      <a:endParaRPr lang="en-US" sz="95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BEB"/>
                    </a:solidFill>
                  </a:tcPr>
                </a:tc>
              </a:tr>
              <a:tr h="822960">
                <a:tc>
                  <a:txBody>
                    <a:bodyPr/>
                    <a:lstStyle/>
                    <a:p>
                      <a:pPr indent="0" marL="0">
                        <a:buNone/>
                      </a:pPr>
                      <a:r>
                        <a:rPr lang="en-US" sz="950" b="1" dirty="0">
                          <a:solidFill>
                            <a:srgbClr val="028090"/>
                          </a:solidFill>
                          <a:latin typeface="Calibri" pitchFamily="34" charset="0"/>
                          <a:ea typeface="Calibri" pitchFamily="34" charset="-122"/>
                          <a:cs typeface="Calibri" pitchFamily="34" charset="-120"/>
                        </a:rPr>
                        <a:t>D3 — Long LOS / Unstructured Discharge</a:t>
                      </a:r>
                      <a:endParaRPr lang="en-US" sz="95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indent="0" marL="0">
                        <a:buNone/>
                      </a:pPr>
                      <a:r>
                        <a:rPr lang="en-US" sz="950" dirty="0">
                          <a:solidFill>
                            <a:srgbClr val="1E293B"/>
                          </a:solidFill>
                          <a:latin typeface="Calibri" pitchFamily="34" charset="0"/>
                          <a:ea typeface="Calibri" pitchFamily="34" charset="-122"/>
                          <a:cs typeface="Calibri" pitchFamily="34" charset="-120"/>
                        </a:rPr>
                        <a:t>Clinical-admin communication failures (Tosanloo et al., 2019); ambiguous discharge ownership</a:t>
                      </a:r>
                      <a:endParaRPr lang="en-US" sz="95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indent="0" marL="0">
                        <a:buNone/>
                      </a:pPr>
                      <a:r>
                        <a:rPr lang="en-US" sz="950" dirty="0">
                          <a:solidFill>
                            <a:srgbClr val="1E293B"/>
                          </a:solidFill>
                          <a:latin typeface="Calibri" pitchFamily="34" charset="0"/>
                          <a:ea typeface="Calibri" pitchFamily="34" charset="-122"/>
                          <a:cs typeface="Calibri" pitchFamily="34" charset="-120"/>
                        </a:rPr>
                        <a:t>Risk assessment conducted in-hospital over 2+ days; no standardized discharge checklist</a:t>
                      </a:r>
                      <a:endParaRPr lang="en-US" sz="95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indent="0" marL="0">
                        <a:buNone/>
                      </a:pPr>
                      <a:r>
                        <a:rPr lang="en-US" sz="950" dirty="0">
                          <a:solidFill>
                            <a:srgbClr val="1E293B"/>
                          </a:solidFill>
                          <a:latin typeface="Calibri" pitchFamily="34" charset="0"/>
                          <a:ea typeface="Calibri" pitchFamily="34" charset="-122"/>
                          <a:cs typeface="Calibri" pitchFamily="34" charset="-120"/>
                        </a:rPr>
                        <a:t>BTIS underutilized; no pre-hospitalization digital assessment platform</a:t>
                      </a:r>
                      <a:endParaRPr lang="en-US" sz="95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indent="0" marL="0">
                        <a:buNone/>
                      </a:pPr>
                      <a:r>
                        <a:rPr lang="en-US" sz="950" dirty="0">
                          <a:solidFill>
                            <a:srgbClr val="1E293B"/>
                          </a:solidFill>
                          <a:latin typeface="Calibri" pitchFamily="34" charset="0"/>
                          <a:ea typeface="Calibri" pitchFamily="34" charset="-122"/>
                          <a:cs typeface="Calibri" pitchFamily="34" charset="-120"/>
                        </a:rPr>
                        <a:t>Occupancy-based incentives inadvertently discourage early discharge planning</a:t>
                      </a:r>
                      <a:endParaRPr lang="en-US" sz="950" dirty="0">
                        <a:latin typeface="Calibri" charset="0"/>
                        <a:ea typeface="Calibri" charset="0"/>
                        <a:cs typeface="Calibri" charset="0"/>
                      </a:endParaRPr>
                    </a:p>
                  </a:txBody>
                  <a:tcPr marL="91440" marR="91440" marT="45720" marB="4572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r>
            </a:tbl>
          </a:graphicData>
        </a:graphic>
      </p:graphicFrame>
      <p:sp>
        <p:nvSpPr>
          <p:cNvPr id="6" name="Text 3"/>
          <p:cNvSpPr/>
          <p:nvPr/>
        </p:nvSpPr>
        <p:spPr>
          <a:xfrm>
            <a:off x="320040" y="4251960"/>
            <a:ext cx="8503920" cy="411480"/>
          </a:xfrm>
          <a:prstGeom prst="rect">
            <a:avLst/>
          </a:prstGeom>
          <a:noFill/>
          <a:ln/>
        </p:spPr>
        <p:txBody>
          <a:bodyPr wrap="square" rtlCol="0" anchor="ctr"/>
          <a:lstStyle/>
          <a:p>
            <a:pPr indent="0" marL="0">
              <a:buNone/>
            </a:pPr>
            <a:r>
              <a:rPr lang="en-US" sz="950" i="1" dirty="0">
                <a:solidFill>
                  <a:srgbClr val="64748B"/>
                </a:solidFill>
                <a:latin typeface="Calibri" pitchFamily="34" charset="0"/>
                <a:ea typeface="Calibri" pitchFamily="34" charset="-122"/>
                <a:cs typeface="Calibri" pitchFamily="34" charset="-120"/>
              </a:rPr>
              <a:t>Cause-effect analysis structured on Ishikawa (fishbone) methodology. Root causes traced to People, Process, Technology, and Environment categories.</a:t>
            </a:r>
            <a:endParaRPr lang="en-US" sz="950" dirty="0"/>
          </a:p>
        </p:txBody>
      </p:sp>
      <p:sp>
        <p:nvSpPr>
          <p:cNvPr id="7" name="Text 4"/>
          <p:cNvSpPr/>
          <p:nvPr/>
        </p:nvSpPr>
        <p:spPr>
          <a:xfrm>
            <a:off x="320040" y="4818888"/>
            <a:ext cx="8503920" cy="256032"/>
          </a:xfrm>
          <a:prstGeom prst="rect">
            <a:avLst/>
          </a:prstGeom>
          <a:noFill/>
          <a:ln/>
        </p:spPr>
        <p:txBody>
          <a:bodyPr wrap="square" rtlCol="0" anchor="ctr"/>
          <a:lstStyle/>
          <a:p>
            <a:pPr algn="r" indent="0" marL="0">
              <a:buNone/>
            </a:pPr>
            <a:r>
              <a:rPr lang="en-US" sz="850" i="1" dirty="0">
                <a:solidFill>
                  <a:srgbClr val="64748B"/>
                </a:solidFill>
              </a:rPr>
              <a:t>For illustration purposes only — Gradevia.com  |  All data fictitious</a:t>
            </a:r>
            <a:endParaRPr lang="en-US" sz="8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4FAFB"/>
        </a:solidFill>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0A2342"/>
          </a:solidFill>
          <a:ln w="12700">
            <a:solidFill>
              <a:srgbClr val="0A2342"/>
            </a:solidFill>
            <a:prstDash val="solid"/>
          </a:ln>
        </p:spPr>
      </p:sp>
      <p:sp>
        <p:nvSpPr>
          <p:cNvPr id="3" name="Text 1"/>
          <p:cNvSpPr/>
          <p:nvPr/>
        </p:nvSpPr>
        <p:spPr>
          <a:xfrm>
            <a:off x="365760" y="0"/>
            <a:ext cx="8412480" cy="640080"/>
          </a:xfrm>
          <a:prstGeom prst="rect">
            <a:avLst/>
          </a:prstGeom>
          <a:noFill/>
          <a:ln/>
        </p:spPr>
        <p:txBody>
          <a:bodyPr wrap="square" rtlCol="0" anchor="ctr"/>
          <a:lstStyle/>
          <a:p>
            <a:pPr indent="0" marL="0">
              <a:buNone/>
            </a:pPr>
            <a:r>
              <a:rPr lang="en-US" sz="1500" b="1" dirty="0">
                <a:solidFill>
                  <a:srgbClr val="FFFFFF"/>
                </a:solidFill>
                <a:latin typeface="Cambria" pitchFamily="34" charset="0"/>
                <a:ea typeface="Cambria" pitchFamily="34" charset="-122"/>
                <a:cs typeface="Cambria" pitchFamily="34" charset="-120"/>
              </a:rPr>
              <a:t>ANALYZE PHASE — Value Analysis: VA vs. NVA Classification  (A2b)</a:t>
            </a:r>
            <a:endParaRPr lang="en-US" sz="1500" dirty="0"/>
          </a:p>
        </p:txBody>
      </p:sp>
      <p:sp>
        <p:nvSpPr>
          <p:cNvPr id="4" name="Text 2"/>
          <p:cNvSpPr/>
          <p:nvPr/>
        </p:nvSpPr>
        <p:spPr>
          <a:xfrm>
            <a:off x="320040" y="713232"/>
            <a:ext cx="8503920" cy="274320"/>
          </a:xfrm>
          <a:prstGeom prst="rect">
            <a:avLst/>
          </a:prstGeom>
          <a:noFill/>
          <a:ln/>
        </p:spPr>
        <p:txBody>
          <a:bodyPr wrap="square" rtlCol="0" anchor="ctr"/>
          <a:lstStyle/>
          <a:p>
            <a:pPr indent="0" marL="0">
              <a:buNone/>
            </a:pPr>
            <a:r>
              <a:rPr lang="en-US" sz="1050" i="1" dirty="0">
                <a:solidFill>
                  <a:srgbClr val="64748B"/>
                </a:solidFill>
                <a:latin typeface="Calibri" pitchFamily="34" charset="0"/>
                <a:ea typeface="Calibri" pitchFamily="34" charset="-122"/>
                <a:cs typeface="Calibri" pitchFamily="34" charset="-120"/>
              </a:rPr>
              <a:t>Value-added = any activity the patient would willingly pay for. Non-value-added = waste consuming resources without advancing care outcomes (ASQ, 2023).</a:t>
            </a:r>
            <a:endParaRPr lang="en-US" sz="1050" dirty="0"/>
          </a:p>
        </p:txBody>
      </p:sp>
      <p:sp>
        <p:nvSpPr>
          <p:cNvPr id="5" name="Shape 3"/>
          <p:cNvSpPr/>
          <p:nvPr/>
        </p:nvSpPr>
        <p:spPr>
          <a:xfrm>
            <a:off x="320040" y="1060704"/>
            <a:ext cx="8503920" cy="594360"/>
          </a:xfrm>
          <a:prstGeom prst="rect">
            <a:avLst/>
          </a:prstGeom>
          <a:solidFill>
            <a:srgbClr val="FFFFFF"/>
          </a:solidFill>
          <a:ln w="12700">
            <a:solidFill>
              <a:srgbClr val="E2E8F0"/>
            </a:solidFill>
            <a:prstDash val="solid"/>
          </a:ln>
        </p:spPr>
      </p:sp>
      <p:pic>
        <p:nvPicPr>
          <p:cNvPr id="6" name="Image 0" descr="preencoded.png">    </p:cNvPr>
          <p:cNvPicPr>
            <a:picLocks noChangeAspect="1"/>
          </p:cNvPicPr>
          <p:nvPr/>
        </p:nvPicPr>
        <p:blipFill>
          <a:blip r:embed="rId1"/>
          <a:stretch>
            <a:fillRect/>
          </a:stretch>
        </p:blipFill>
        <p:spPr>
          <a:xfrm>
            <a:off x="384048" y="1170432"/>
            <a:ext cx="365760" cy="365760"/>
          </a:xfrm>
          <a:prstGeom prst="rect">
            <a:avLst/>
          </a:prstGeom>
        </p:spPr>
      </p:pic>
      <p:sp>
        <p:nvSpPr>
          <p:cNvPr id="7" name="Shape 4"/>
          <p:cNvSpPr/>
          <p:nvPr/>
        </p:nvSpPr>
        <p:spPr>
          <a:xfrm>
            <a:off x="822960" y="1207008"/>
            <a:ext cx="502920" cy="256032"/>
          </a:xfrm>
          <a:prstGeom prst="roundRect">
            <a:avLst>
              <a:gd name="adj" fmla="val 17857"/>
            </a:avLst>
          </a:prstGeom>
          <a:solidFill>
            <a:srgbClr val="FEE2E2"/>
          </a:solidFill>
          <a:ln w="12700">
            <a:solidFill>
              <a:srgbClr val="DC2626"/>
            </a:solidFill>
            <a:prstDash val="solid"/>
          </a:ln>
        </p:spPr>
      </p:sp>
      <p:sp>
        <p:nvSpPr>
          <p:cNvPr id="8" name="Text 5"/>
          <p:cNvSpPr/>
          <p:nvPr/>
        </p:nvSpPr>
        <p:spPr>
          <a:xfrm>
            <a:off x="822960" y="1207008"/>
            <a:ext cx="502920" cy="256032"/>
          </a:xfrm>
          <a:prstGeom prst="rect">
            <a:avLst/>
          </a:prstGeom>
          <a:noFill/>
          <a:ln/>
        </p:spPr>
        <p:txBody>
          <a:bodyPr wrap="square" lIns="0" tIns="0" rIns="0" bIns="0" rtlCol="0" anchor="ctr"/>
          <a:lstStyle/>
          <a:p>
            <a:pPr algn="ctr" indent="0" marL="0">
              <a:buNone/>
            </a:pPr>
            <a:r>
              <a:rPr lang="en-US" sz="900" b="1" dirty="0">
                <a:solidFill>
                  <a:srgbClr val="DC2626"/>
                </a:solidFill>
              </a:rPr>
              <a:t>NVA</a:t>
            </a:r>
            <a:endParaRPr lang="en-US" sz="900" dirty="0"/>
          </a:p>
        </p:txBody>
      </p:sp>
      <p:sp>
        <p:nvSpPr>
          <p:cNvPr id="9" name="Text 6"/>
          <p:cNvSpPr/>
          <p:nvPr/>
        </p:nvSpPr>
        <p:spPr>
          <a:xfrm>
            <a:off x="1417320" y="1088136"/>
            <a:ext cx="3246120" cy="548640"/>
          </a:xfrm>
          <a:prstGeom prst="rect">
            <a:avLst/>
          </a:prstGeom>
          <a:noFill/>
          <a:ln/>
        </p:spPr>
        <p:txBody>
          <a:bodyPr wrap="square" rtlCol="0" anchor="ctr"/>
          <a:lstStyle/>
          <a:p>
            <a:pPr indent="0" marL="0">
              <a:buNone/>
            </a:pPr>
            <a:r>
              <a:rPr lang="en-US" sz="950" b="1" dirty="0">
                <a:solidFill>
                  <a:srgbClr val="1E293B"/>
                </a:solidFill>
                <a:latin typeface="Calibri" pitchFamily="34" charset="0"/>
                <a:ea typeface="Calibri" pitchFamily="34" charset="-122"/>
                <a:cs typeface="Calibri" pitchFamily="34" charset="-120"/>
              </a:rPr>
              <a:t>D1 — Manual administrative data collection at centralized intake</a:t>
            </a:r>
            <a:endParaRPr lang="en-US" sz="950" dirty="0"/>
          </a:p>
        </p:txBody>
      </p:sp>
      <p:sp>
        <p:nvSpPr>
          <p:cNvPr id="10" name="Text 7"/>
          <p:cNvSpPr/>
          <p:nvPr/>
        </p:nvSpPr>
        <p:spPr>
          <a:xfrm>
            <a:off x="4754880" y="1088136"/>
            <a:ext cx="3977640" cy="548640"/>
          </a:xfrm>
          <a:prstGeom prst="rect">
            <a:avLst/>
          </a:prstGeom>
          <a:noFill/>
          <a:ln/>
        </p:spPr>
        <p:txBody>
          <a:bodyPr wrap="square" rtlCol="0" anchor="ctr"/>
          <a:lstStyle/>
          <a:p>
            <a:pPr indent="0" marL="0">
              <a:buNone/>
            </a:pPr>
            <a:r>
              <a:rPr lang="en-US" sz="950" dirty="0">
                <a:solidFill>
                  <a:srgbClr val="64748B"/>
                </a:solidFill>
                <a:latin typeface="Calibri" pitchFamily="34" charset="0"/>
                <a:ea typeface="Calibri" pitchFamily="34" charset="-122"/>
                <a:cs typeface="Calibri" pitchFamily="34" charset="-120"/>
              </a:rPr>
              <a:t>NVA: Data already available from referring physicians and could be captured digitally pre-admission. Activity delays bed assignment without improving clinical outcomes.</a:t>
            </a:r>
            <a:endParaRPr lang="en-US" sz="950" dirty="0"/>
          </a:p>
        </p:txBody>
      </p:sp>
      <p:sp>
        <p:nvSpPr>
          <p:cNvPr id="11" name="Shape 8"/>
          <p:cNvSpPr/>
          <p:nvPr/>
        </p:nvSpPr>
        <p:spPr>
          <a:xfrm>
            <a:off x="320040" y="1691640"/>
            <a:ext cx="8503920" cy="594360"/>
          </a:xfrm>
          <a:prstGeom prst="rect">
            <a:avLst/>
          </a:prstGeom>
          <a:solidFill>
            <a:srgbClr val="F8FAFC"/>
          </a:solidFill>
          <a:ln w="12700">
            <a:solidFill>
              <a:srgbClr val="E2E8F0"/>
            </a:solidFill>
            <a:prstDash val="solid"/>
          </a:ln>
        </p:spPr>
      </p:sp>
      <p:pic>
        <p:nvPicPr>
          <p:cNvPr id="12" name="Image 1" descr="preencoded.png">    </p:cNvPr>
          <p:cNvPicPr>
            <a:picLocks noChangeAspect="1"/>
          </p:cNvPicPr>
          <p:nvPr/>
        </p:nvPicPr>
        <p:blipFill>
          <a:blip r:embed="rId2"/>
          <a:stretch>
            <a:fillRect/>
          </a:stretch>
        </p:blipFill>
        <p:spPr>
          <a:xfrm>
            <a:off x="384048" y="1801368"/>
            <a:ext cx="365760" cy="365760"/>
          </a:xfrm>
          <a:prstGeom prst="rect">
            <a:avLst/>
          </a:prstGeom>
        </p:spPr>
      </p:pic>
      <p:sp>
        <p:nvSpPr>
          <p:cNvPr id="13" name="Shape 9"/>
          <p:cNvSpPr/>
          <p:nvPr/>
        </p:nvSpPr>
        <p:spPr>
          <a:xfrm>
            <a:off x="822960" y="1837944"/>
            <a:ext cx="502920" cy="256032"/>
          </a:xfrm>
          <a:prstGeom prst="roundRect">
            <a:avLst>
              <a:gd name="adj" fmla="val 17857"/>
            </a:avLst>
          </a:prstGeom>
          <a:solidFill>
            <a:srgbClr val="FEE2E2"/>
          </a:solidFill>
          <a:ln w="12700">
            <a:solidFill>
              <a:srgbClr val="DC2626"/>
            </a:solidFill>
            <a:prstDash val="solid"/>
          </a:ln>
        </p:spPr>
      </p:sp>
      <p:sp>
        <p:nvSpPr>
          <p:cNvPr id="14" name="Text 10"/>
          <p:cNvSpPr/>
          <p:nvPr/>
        </p:nvSpPr>
        <p:spPr>
          <a:xfrm>
            <a:off x="822960" y="1837944"/>
            <a:ext cx="502920" cy="256032"/>
          </a:xfrm>
          <a:prstGeom prst="rect">
            <a:avLst/>
          </a:prstGeom>
          <a:noFill/>
          <a:ln/>
        </p:spPr>
        <p:txBody>
          <a:bodyPr wrap="square" lIns="0" tIns="0" rIns="0" bIns="0" rtlCol="0" anchor="ctr"/>
          <a:lstStyle/>
          <a:p>
            <a:pPr algn="ctr" indent="0" marL="0">
              <a:buNone/>
            </a:pPr>
            <a:r>
              <a:rPr lang="en-US" sz="900" b="1" dirty="0">
                <a:solidFill>
                  <a:srgbClr val="DC2626"/>
                </a:solidFill>
              </a:rPr>
              <a:t>NVA</a:t>
            </a:r>
            <a:endParaRPr lang="en-US" sz="900" dirty="0"/>
          </a:p>
        </p:txBody>
      </p:sp>
      <p:sp>
        <p:nvSpPr>
          <p:cNvPr id="15" name="Text 11"/>
          <p:cNvSpPr/>
          <p:nvPr/>
        </p:nvSpPr>
        <p:spPr>
          <a:xfrm>
            <a:off x="1417320" y="1719072"/>
            <a:ext cx="3246120" cy="548640"/>
          </a:xfrm>
          <a:prstGeom prst="rect">
            <a:avLst/>
          </a:prstGeom>
          <a:noFill/>
          <a:ln/>
        </p:spPr>
        <p:txBody>
          <a:bodyPr wrap="square" rtlCol="0" anchor="ctr"/>
          <a:lstStyle/>
          <a:p>
            <a:pPr indent="0" marL="0">
              <a:buNone/>
            </a:pPr>
            <a:r>
              <a:rPr lang="en-US" sz="950" b="1" dirty="0">
                <a:solidFill>
                  <a:srgbClr val="1E293B"/>
                </a:solidFill>
                <a:latin typeface="Calibri" pitchFamily="34" charset="0"/>
                <a:ea typeface="Calibri" pitchFamily="34" charset="-122"/>
                <a:cs typeface="Calibri" pitchFamily="34" charset="-120"/>
              </a:rPr>
              <a:t>D2 — HIS system reboots (4.7/day average)</a:t>
            </a:r>
            <a:endParaRPr lang="en-US" sz="950" dirty="0"/>
          </a:p>
        </p:txBody>
      </p:sp>
      <p:sp>
        <p:nvSpPr>
          <p:cNvPr id="16" name="Text 12"/>
          <p:cNvSpPr/>
          <p:nvPr/>
        </p:nvSpPr>
        <p:spPr>
          <a:xfrm>
            <a:off x="4754880" y="1719072"/>
            <a:ext cx="3977640" cy="548640"/>
          </a:xfrm>
          <a:prstGeom prst="rect">
            <a:avLst/>
          </a:prstGeom>
          <a:noFill/>
          <a:ln/>
        </p:spPr>
        <p:txBody>
          <a:bodyPr wrap="square" rtlCol="0" anchor="ctr"/>
          <a:lstStyle/>
          <a:p>
            <a:pPr indent="0" marL="0">
              <a:buNone/>
            </a:pPr>
            <a:r>
              <a:rPr lang="en-US" sz="950" dirty="0">
                <a:solidFill>
                  <a:srgbClr val="64748B"/>
                </a:solidFill>
                <a:latin typeface="Calibri" pitchFamily="34" charset="0"/>
                <a:ea typeface="Calibri" pitchFamily="34" charset="-122"/>
                <a:cs typeface="Calibri" pitchFamily="34" charset="-120"/>
              </a:rPr>
              <a:t>NVA: Unplanned downtime produces zero patient value. Consumes staff time, interrupts care coordination, and creates data integrity risk. Entirely eliminable through technology replacement.</a:t>
            </a:r>
            <a:endParaRPr lang="en-US" sz="950" dirty="0"/>
          </a:p>
        </p:txBody>
      </p:sp>
      <p:sp>
        <p:nvSpPr>
          <p:cNvPr id="17" name="Shape 13"/>
          <p:cNvSpPr/>
          <p:nvPr/>
        </p:nvSpPr>
        <p:spPr>
          <a:xfrm>
            <a:off x="320040" y="2322576"/>
            <a:ext cx="8503920" cy="594360"/>
          </a:xfrm>
          <a:prstGeom prst="rect">
            <a:avLst/>
          </a:prstGeom>
          <a:solidFill>
            <a:srgbClr val="FFFFFF"/>
          </a:solidFill>
          <a:ln w="12700">
            <a:solidFill>
              <a:srgbClr val="E2E8F0"/>
            </a:solidFill>
            <a:prstDash val="solid"/>
          </a:ln>
        </p:spPr>
      </p:sp>
      <p:pic>
        <p:nvPicPr>
          <p:cNvPr id="18" name="Image 2" descr="preencoded.png">    </p:cNvPr>
          <p:cNvPicPr>
            <a:picLocks noChangeAspect="1"/>
          </p:cNvPicPr>
          <p:nvPr/>
        </p:nvPicPr>
        <p:blipFill>
          <a:blip r:embed="rId3"/>
          <a:stretch>
            <a:fillRect/>
          </a:stretch>
        </p:blipFill>
        <p:spPr>
          <a:xfrm>
            <a:off x="384048" y="2432304"/>
            <a:ext cx="365760" cy="365760"/>
          </a:xfrm>
          <a:prstGeom prst="rect">
            <a:avLst/>
          </a:prstGeom>
        </p:spPr>
      </p:pic>
      <p:sp>
        <p:nvSpPr>
          <p:cNvPr id="19" name="Shape 14"/>
          <p:cNvSpPr/>
          <p:nvPr/>
        </p:nvSpPr>
        <p:spPr>
          <a:xfrm>
            <a:off x="822960" y="2468880"/>
            <a:ext cx="502920" cy="256032"/>
          </a:xfrm>
          <a:prstGeom prst="roundRect">
            <a:avLst>
              <a:gd name="adj" fmla="val 17857"/>
            </a:avLst>
          </a:prstGeom>
          <a:solidFill>
            <a:srgbClr val="FEE2E2"/>
          </a:solidFill>
          <a:ln w="12700">
            <a:solidFill>
              <a:srgbClr val="DC2626"/>
            </a:solidFill>
            <a:prstDash val="solid"/>
          </a:ln>
        </p:spPr>
      </p:sp>
      <p:sp>
        <p:nvSpPr>
          <p:cNvPr id="20" name="Text 15"/>
          <p:cNvSpPr/>
          <p:nvPr/>
        </p:nvSpPr>
        <p:spPr>
          <a:xfrm>
            <a:off x="822960" y="2468880"/>
            <a:ext cx="502920" cy="256032"/>
          </a:xfrm>
          <a:prstGeom prst="rect">
            <a:avLst/>
          </a:prstGeom>
          <a:noFill/>
          <a:ln/>
        </p:spPr>
        <p:txBody>
          <a:bodyPr wrap="square" lIns="0" tIns="0" rIns="0" bIns="0" rtlCol="0" anchor="ctr"/>
          <a:lstStyle/>
          <a:p>
            <a:pPr algn="ctr" indent="0" marL="0">
              <a:buNone/>
            </a:pPr>
            <a:r>
              <a:rPr lang="en-US" sz="900" b="1" dirty="0">
                <a:solidFill>
                  <a:srgbClr val="DC2626"/>
                </a:solidFill>
              </a:rPr>
              <a:t>NVA</a:t>
            </a:r>
            <a:endParaRPr lang="en-US" sz="900" dirty="0"/>
          </a:p>
        </p:txBody>
      </p:sp>
      <p:sp>
        <p:nvSpPr>
          <p:cNvPr id="21" name="Text 16"/>
          <p:cNvSpPr/>
          <p:nvPr/>
        </p:nvSpPr>
        <p:spPr>
          <a:xfrm>
            <a:off x="1417320" y="2350008"/>
            <a:ext cx="3246120" cy="548640"/>
          </a:xfrm>
          <a:prstGeom prst="rect">
            <a:avLst/>
          </a:prstGeom>
          <a:noFill/>
          <a:ln/>
        </p:spPr>
        <p:txBody>
          <a:bodyPr wrap="square" rtlCol="0" anchor="ctr"/>
          <a:lstStyle/>
          <a:p>
            <a:pPr indent="0" marL="0">
              <a:buNone/>
            </a:pPr>
            <a:r>
              <a:rPr lang="en-US" sz="950" b="1" dirty="0">
                <a:solidFill>
                  <a:srgbClr val="1E293B"/>
                </a:solidFill>
                <a:latin typeface="Calibri" pitchFamily="34" charset="0"/>
                <a:ea typeface="Calibri" pitchFamily="34" charset="-122"/>
                <a:cs typeface="Calibri" pitchFamily="34" charset="-120"/>
              </a:rPr>
              <a:t>D3 — In-hospital pre-surgical risk assessment (2.1 days)</a:t>
            </a:r>
            <a:endParaRPr lang="en-US" sz="950" dirty="0"/>
          </a:p>
        </p:txBody>
      </p:sp>
      <p:sp>
        <p:nvSpPr>
          <p:cNvPr id="22" name="Text 17"/>
          <p:cNvSpPr/>
          <p:nvPr/>
        </p:nvSpPr>
        <p:spPr>
          <a:xfrm>
            <a:off x="4754880" y="2350008"/>
            <a:ext cx="3977640" cy="548640"/>
          </a:xfrm>
          <a:prstGeom prst="rect">
            <a:avLst/>
          </a:prstGeom>
          <a:noFill/>
          <a:ln/>
        </p:spPr>
        <p:txBody>
          <a:bodyPr wrap="square" rtlCol="0" anchor="ctr"/>
          <a:lstStyle/>
          <a:p>
            <a:pPr indent="0" marL="0">
              <a:buNone/>
            </a:pPr>
            <a:r>
              <a:rPr lang="en-US" sz="950" dirty="0">
                <a:solidFill>
                  <a:srgbClr val="64748B"/>
                </a:solidFill>
                <a:latin typeface="Calibri" pitchFamily="34" charset="0"/>
                <a:ea typeface="Calibri" pitchFamily="34" charset="-122"/>
                <a:cs typeface="Calibri" pitchFamily="34" charset="-120"/>
              </a:rPr>
              <a:t>NVA: Diagnostic testing and patient risk scoring (Bartelstein et al., 2022) can be completed outpatient pre-admission. Inpatient execution consumes bed capacity with no surgical value exchange.</a:t>
            </a:r>
            <a:endParaRPr lang="en-US" sz="950" dirty="0"/>
          </a:p>
        </p:txBody>
      </p:sp>
      <p:sp>
        <p:nvSpPr>
          <p:cNvPr id="23" name="Shape 18"/>
          <p:cNvSpPr/>
          <p:nvPr/>
        </p:nvSpPr>
        <p:spPr>
          <a:xfrm>
            <a:off x="320040" y="2953512"/>
            <a:ext cx="8503920" cy="594360"/>
          </a:xfrm>
          <a:prstGeom prst="rect">
            <a:avLst/>
          </a:prstGeom>
          <a:solidFill>
            <a:srgbClr val="F8FAFC"/>
          </a:solidFill>
          <a:ln w="12700">
            <a:solidFill>
              <a:srgbClr val="E2E8F0"/>
            </a:solidFill>
            <a:prstDash val="solid"/>
          </a:ln>
        </p:spPr>
      </p:sp>
      <p:pic>
        <p:nvPicPr>
          <p:cNvPr id="24" name="Image 3" descr="preencoded.png">    </p:cNvPr>
          <p:cNvPicPr>
            <a:picLocks noChangeAspect="1"/>
          </p:cNvPicPr>
          <p:nvPr/>
        </p:nvPicPr>
        <p:blipFill>
          <a:blip r:embed="rId4"/>
          <a:stretch>
            <a:fillRect/>
          </a:stretch>
        </p:blipFill>
        <p:spPr>
          <a:xfrm>
            <a:off x="384048" y="3063240"/>
            <a:ext cx="365760" cy="365760"/>
          </a:xfrm>
          <a:prstGeom prst="rect">
            <a:avLst/>
          </a:prstGeom>
        </p:spPr>
      </p:pic>
      <p:sp>
        <p:nvSpPr>
          <p:cNvPr id="25" name="Shape 19"/>
          <p:cNvSpPr/>
          <p:nvPr/>
        </p:nvSpPr>
        <p:spPr>
          <a:xfrm>
            <a:off x="822960" y="3099816"/>
            <a:ext cx="502920" cy="256032"/>
          </a:xfrm>
          <a:prstGeom prst="roundRect">
            <a:avLst>
              <a:gd name="adj" fmla="val 17857"/>
            </a:avLst>
          </a:prstGeom>
          <a:solidFill>
            <a:srgbClr val="D1FAE5"/>
          </a:solidFill>
          <a:ln w="12700">
            <a:solidFill>
              <a:srgbClr val="059669"/>
            </a:solidFill>
            <a:prstDash val="solid"/>
          </a:ln>
        </p:spPr>
      </p:sp>
      <p:sp>
        <p:nvSpPr>
          <p:cNvPr id="26" name="Text 20"/>
          <p:cNvSpPr/>
          <p:nvPr/>
        </p:nvSpPr>
        <p:spPr>
          <a:xfrm>
            <a:off x="822960" y="3099816"/>
            <a:ext cx="502920" cy="256032"/>
          </a:xfrm>
          <a:prstGeom prst="rect">
            <a:avLst/>
          </a:prstGeom>
          <a:noFill/>
          <a:ln/>
        </p:spPr>
        <p:txBody>
          <a:bodyPr wrap="square" lIns="0" tIns="0" rIns="0" bIns="0" rtlCol="0" anchor="ctr"/>
          <a:lstStyle/>
          <a:p>
            <a:pPr algn="ctr" indent="0" marL="0">
              <a:buNone/>
            </a:pPr>
            <a:r>
              <a:rPr lang="en-US" sz="900" b="1" dirty="0">
                <a:solidFill>
                  <a:srgbClr val="059669"/>
                </a:solidFill>
              </a:rPr>
              <a:t>VA</a:t>
            </a:r>
            <a:endParaRPr lang="en-US" sz="900" dirty="0"/>
          </a:p>
        </p:txBody>
      </p:sp>
      <p:sp>
        <p:nvSpPr>
          <p:cNvPr id="27" name="Text 21"/>
          <p:cNvSpPr/>
          <p:nvPr/>
        </p:nvSpPr>
        <p:spPr>
          <a:xfrm>
            <a:off x="1417320" y="2980944"/>
            <a:ext cx="3246120" cy="548640"/>
          </a:xfrm>
          <a:prstGeom prst="rect">
            <a:avLst/>
          </a:prstGeom>
          <a:noFill/>
          <a:ln/>
        </p:spPr>
        <p:txBody>
          <a:bodyPr wrap="square" rtlCol="0" anchor="ctr"/>
          <a:lstStyle/>
          <a:p>
            <a:pPr indent="0" marL="0">
              <a:buNone/>
            </a:pPr>
            <a:r>
              <a:rPr lang="en-US" sz="950" b="1" dirty="0">
                <a:solidFill>
                  <a:srgbClr val="1E293B"/>
                </a:solidFill>
                <a:latin typeface="Calibri" pitchFamily="34" charset="0"/>
                <a:ea typeface="Calibri" pitchFamily="34" charset="-122"/>
                <a:cs typeface="Calibri" pitchFamily="34" charset="-120"/>
              </a:rPr>
              <a:t>Shoulder replacement surgical procedure</a:t>
            </a:r>
            <a:endParaRPr lang="en-US" sz="950" dirty="0"/>
          </a:p>
        </p:txBody>
      </p:sp>
      <p:sp>
        <p:nvSpPr>
          <p:cNvPr id="28" name="Text 22"/>
          <p:cNvSpPr/>
          <p:nvPr/>
        </p:nvSpPr>
        <p:spPr>
          <a:xfrm>
            <a:off x="4754880" y="2980944"/>
            <a:ext cx="3977640" cy="548640"/>
          </a:xfrm>
          <a:prstGeom prst="rect">
            <a:avLst/>
          </a:prstGeom>
          <a:noFill/>
          <a:ln/>
        </p:spPr>
        <p:txBody>
          <a:bodyPr wrap="square" rtlCol="0" anchor="ctr"/>
          <a:lstStyle/>
          <a:p>
            <a:pPr indent="0" marL="0">
              <a:buNone/>
            </a:pPr>
            <a:r>
              <a:rPr lang="en-US" sz="950" dirty="0">
                <a:solidFill>
                  <a:srgbClr val="64748B"/>
                </a:solidFill>
                <a:latin typeface="Calibri" pitchFamily="34" charset="0"/>
                <a:ea typeface="Calibri" pitchFamily="34" charset="-122"/>
                <a:cs typeface="Calibri" pitchFamily="34" charset="-120"/>
              </a:rPr>
              <a:t>VA: Core clinical value-creating activity. Excluded from improvement scope per project charter — the patient receives the procedure for which they were admitted.</a:t>
            </a:r>
            <a:endParaRPr lang="en-US" sz="950" dirty="0"/>
          </a:p>
        </p:txBody>
      </p:sp>
      <p:sp>
        <p:nvSpPr>
          <p:cNvPr id="29" name="Shape 23"/>
          <p:cNvSpPr/>
          <p:nvPr/>
        </p:nvSpPr>
        <p:spPr>
          <a:xfrm>
            <a:off x="320040" y="3584448"/>
            <a:ext cx="8503920" cy="594360"/>
          </a:xfrm>
          <a:prstGeom prst="rect">
            <a:avLst/>
          </a:prstGeom>
          <a:solidFill>
            <a:srgbClr val="FFFFFF"/>
          </a:solidFill>
          <a:ln w="12700">
            <a:solidFill>
              <a:srgbClr val="E2E8F0"/>
            </a:solidFill>
            <a:prstDash val="solid"/>
          </a:ln>
        </p:spPr>
      </p:sp>
      <p:pic>
        <p:nvPicPr>
          <p:cNvPr id="30" name="Image 4" descr="preencoded.png">    </p:cNvPr>
          <p:cNvPicPr>
            <a:picLocks noChangeAspect="1"/>
          </p:cNvPicPr>
          <p:nvPr/>
        </p:nvPicPr>
        <p:blipFill>
          <a:blip r:embed="rId5"/>
          <a:stretch>
            <a:fillRect/>
          </a:stretch>
        </p:blipFill>
        <p:spPr>
          <a:xfrm>
            <a:off x="384048" y="3694176"/>
            <a:ext cx="365760" cy="365760"/>
          </a:xfrm>
          <a:prstGeom prst="rect">
            <a:avLst/>
          </a:prstGeom>
        </p:spPr>
      </p:pic>
      <p:sp>
        <p:nvSpPr>
          <p:cNvPr id="31" name="Shape 24"/>
          <p:cNvSpPr/>
          <p:nvPr/>
        </p:nvSpPr>
        <p:spPr>
          <a:xfrm>
            <a:off x="822960" y="3730752"/>
            <a:ext cx="502920" cy="256032"/>
          </a:xfrm>
          <a:prstGeom prst="roundRect">
            <a:avLst>
              <a:gd name="adj" fmla="val 17857"/>
            </a:avLst>
          </a:prstGeom>
          <a:solidFill>
            <a:srgbClr val="D1FAE5"/>
          </a:solidFill>
          <a:ln w="12700">
            <a:solidFill>
              <a:srgbClr val="059669"/>
            </a:solidFill>
            <a:prstDash val="solid"/>
          </a:ln>
        </p:spPr>
      </p:sp>
      <p:sp>
        <p:nvSpPr>
          <p:cNvPr id="32" name="Text 25"/>
          <p:cNvSpPr/>
          <p:nvPr/>
        </p:nvSpPr>
        <p:spPr>
          <a:xfrm>
            <a:off x="822960" y="3730752"/>
            <a:ext cx="502920" cy="256032"/>
          </a:xfrm>
          <a:prstGeom prst="rect">
            <a:avLst/>
          </a:prstGeom>
          <a:noFill/>
          <a:ln/>
        </p:spPr>
        <p:txBody>
          <a:bodyPr wrap="square" lIns="0" tIns="0" rIns="0" bIns="0" rtlCol="0" anchor="ctr"/>
          <a:lstStyle/>
          <a:p>
            <a:pPr algn="ctr" indent="0" marL="0">
              <a:buNone/>
            </a:pPr>
            <a:r>
              <a:rPr lang="en-US" sz="900" b="1" dirty="0">
                <a:solidFill>
                  <a:srgbClr val="059669"/>
                </a:solidFill>
              </a:rPr>
              <a:t>VA</a:t>
            </a:r>
            <a:endParaRPr lang="en-US" sz="900" dirty="0"/>
          </a:p>
        </p:txBody>
      </p:sp>
      <p:sp>
        <p:nvSpPr>
          <p:cNvPr id="33" name="Text 26"/>
          <p:cNvSpPr/>
          <p:nvPr/>
        </p:nvSpPr>
        <p:spPr>
          <a:xfrm>
            <a:off x="1417320" y="3611880"/>
            <a:ext cx="3246120" cy="548640"/>
          </a:xfrm>
          <a:prstGeom prst="rect">
            <a:avLst/>
          </a:prstGeom>
          <a:noFill/>
          <a:ln/>
        </p:spPr>
        <p:txBody>
          <a:bodyPr wrap="square" rtlCol="0" anchor="ctr"/>
          <a:lstStyle/>
          <a:p>
            <a:pPr indent="0" marL="0">
              <a:buNone/>
            </a:pPr>
            <a:r>
              <a:rPr lang="en-US" sz="950" b="1" dirty="0">
                <a:solidFill>
                  <a:srgbClr val="1E293B"/>
                </a:solidFill>
                <a:latin typeface="Calibri" pitchFamily="34" charset="0"/>
                <a:ea typeface="Calibri" pitchFamily="34" charset="-122"/>
                <a:cs typeface="Calibri" pitchFamily="34" charset="-120"/>
              </a:rPr>
              <a:t>Post-surgical nursing monitoring and wound assessment</a:t>
            </a:r>
            <a:endParaRPr lang="en-US" sz="950" dirty="0"/>
          </a:p>
        </p:txBody>
      </p:sp>
      <p:sp>
        <p:nvSpPr>
          <p:cNvPr id="34" name="Text 27"/>
          <p:cNvSpPr/>
          <p:nvPr/>
        </p:nvSpPr>
        <p:spPr>
          <a:xfrm>
            <a:off x="4754880" y="3611880"/>
            <a:ext cx="3977640" cy="548640"/>
          </a:xfrm>
          <a:prstGeom prst="rect">
            <a:avLst/>
          </a:prstGeom>
          <a:noFill/>
          <a:ln/>
        </p:spPr>
        <p:txBody>
          <a:bodyPr wrap="square" rtlCol="0" anchor="ctr"/>
          <a:lstStyle/>
          <a:p>
            <a:pPr indent="0" marL="0">
              <a:buNone/>
            </a:pPr>
            <a:r>
              <a:rPr lang="en-US" sz="950" dirty="0">
                <a:solidFill>
                  <a:srgbClr val="64748B"/>
                </a:solidFill>
                <a:latin typeface="Calibri" pitchFamily="34" charset="0"/>
                <a:ea typeface="Calibri" pitchFamily="34" charset="-122"/>
                <a:cs typeface="Calibri" pitchFamily="34" charset="-120"/>
              </a:rPr>
              <a:t>VA: Direct care activities that reduce complication risk and support recovery are irreducibly value-added. Represents necessary patient-facing clinical work.</a:t>
            </a:r>
            <a:endParaRPr lang="en-US" sz="950" dirty="0"/>
          </a:p>
        </p:txBody>
      </p:sp>
      <p:sp>
        <p:nvSpPr>
          <p:cNvPr id="35" name="Shape 28"/>
          <p:cNvSpPr/>
          <p:nvPr/>
        </p:nvSpPr>
        <p:spPr>
          <a:xfrm>
            <a:off x="320040" y="4215384"/>
            <a:ext cx="8503920" cy="594360"/>
          </a:xfrm>
          <a:prstGeom prst="rect">
            <a:avLst/>
          </a:prstGeom>
          <a:solidFill>
            <a:srgbClr val="F8FAFC"/>
          </a:solidFill>
          <a:ln w="12700">
            <a:solidFill>
              <a:srgbClr val="E2E8F0"/>
            </a:solidFill>
            <a:prstDash val="solid"/>
          </a:ln>
        </p:spPr>
      </p:sp>
      <p:pic>
        <p:nvPicPr>
          <p:cNvPr id="36" name="Image 5" descr="preencoded.png">    </p:cNvPr>
          <p:cNvPicPr>
            <a:picLocks noChangeAspect="1"/>
          </p:cNvPicPr>
          <p:nvPr/>
        </p:nvPicPr>
        <p:blipFill>
          <a:blip r:embed="rId6"/>
          <a:stretch>
            <a:fillRect/>
          </a:stretch>
        </p:blipFill>
        <p:spPr>
          <a:xfrm>
            <a:off x="384048" y="4325112"/>
            <a:ext cx="365760" cy="365760"/>
          </a:xfrm>
          <a:prstGeom prst="rect">
            <a:avLst/>
          </a:prstGeom>
        </p:spPr>
      </p:pic>
      <p:sp>
        <p:nvSpPr>
          <p:cNvPr id="37" name="Shape 29"/>
          <p:cNvSpPr/>
          <p:nvPr/>
        </p:nvSpPr>
        <p:spPr>
          <a:xfrm>
            <a:off x="822960" y="4361688"/>
            <a:ext cx="502920" cy="256032"/>
          </a:xfrm>
          <a:prstGeom prst="roundRect">
            <a:avLst>
              <a:gd name="adj" fmla="val 17857"/>
            </a:avLst>
          </a:prstGeom>
          <a:solidFill>
            <a:srgbClr val="D1FAE5"/>
          </a:solidFill>
          <a:ln w="12700">
            <a:solidFill>
              <a:srgbClr val="059669"/>
            </a:solidFill>
            <a:prstDash val="solid"/>
          </a:ln>
        </p:spPr>
      </p:sp>
      <p:sp>
        <p:nvSpPr>
          <p:cNvPr id="38" name="Text 30"/>
          <p:cNvSpPr/>
          <p:nvPr/>
        </p:nvSpPr>
        <p:spPr>
          <a:xfrm>
            <a:off x="822960" y="4361688"/>
            <a:ext cx="502920" cy="256032"/>
          </a:xfrm>
          <a:prstGeom prst="rect">
            <a:avLst/>
          </a:prstGeom>
          <a:noFill/>
          <a:ln/>
        </p:spPr>
        <p:txBody>
          <a:bodyPr wrap="square" lIns="0" tIns="0" rIns="0" bIns="0" rtlCol="0" anchor="ctr"/>
          <a:lstStyle/>
          <a:p>
            <a:pPr algn="ctr" indent="0" marL="0">
              <a:buNone/>
            </a:pPr>
            <a:r>
              <a:rPr lang="en-US" sz="900" b="1" dirty="0">
                <a:solidFill>
                  <a:srgbClr val="059669"/>
                </a:solidFill>
              </a:rPr>
              <a:t>VA</a:t>
            </a:r>
            <a:endParaRPr lang="en-US" sz="900" dirty="0"/>
          </a:p>
        </p:txBody>
      </p:sp>
      <p:sp>
        <p:nvSpPr>
          <p:cNvPr id="39" name="Text 31"/>
          <p:cNvSpPr/>
          <p:nvPr/>
        </p:nvSpPr>
        <p:spPr>
          <a:xfrm>
            <a:off x="1417320" y="4242816"/>
            <a:ext cx="3246120" cy="548640"/>
          </a:xfrm>
          <a:prstGeom prst="rect">
            <a:avLst/>
          </a:prstGeom>
          <a:noFill/>
          <a:ln/>
        </p:spPr>
        <p:txBody>
          <a:bodyPr wrap="square" rtlCol="0" anchor="ctr"/>
          <a:lstStyle/>
          <a:p>
            <a:pPr indent="0" marL="0">
              <a:buNone/>
            </a:pPr>
            <a:r>
              <a:rPr lang="en-US" sz="950" b="1" dirty="0">
                <a:solidFill>
                  <a:srgbClr val="1E293B"/>
                </a:solidFill>
                <a:latin typeface="Calibri" pitchFamily="34" charset="0"/>
                <a:ea typeface="Calibri" pitchFamily="34" charset="-122"/>
                <a:cs typeface="Calibri" pitchFamily="34" charset="-120"/>
              </a:rPr>
              <a:t>Standardized discharge planning and patient education</a:t>
            </a:r>
            <a:endParaRPr lang="en-US" sz="950" dirty="0"/>
          </a:p>
        </p:txBody>
      </p:sp>
      <p:sp>
        <p:nvSpPr>
          <p:cNvPr id="40" name="Text 32"/>
          <p:cNvSpPr/>
          <p:nvPr/>
        </p:nvSpPr>
        <p:spPr>
          <a:xfrm>
            <a:off x="4754880" y="4242816"/>
            <a:ext cx="3977640" cy="548640"/>
          </a:xfrm>
          <a:prstGeom prst="rect">
            <a:avLst/>
          </a:prstGeom>
          <a:noFill/>
          <a:ln/>
        </p:spPr>
        <p:txBody>
          <a:bodyPr wrap="square" rtlCol="0" anchor="ctr"/>
          <a:lstStyle/>
          <a:p>
            <a:pPr indent="0" marL="0">
              <a:buNone/>
            </a:pPr>
            <a:r>
              <a:rPr lang="en-US" sz="950" dirty="0">
                <a:solidFill>
                  <a:srgbClr val="64748B"/>
                </a:solidFill>
                <a:latin typeface="Calibri" pitchFamily="34" charset="0"/>
                <a:ea typeface="Calibri" pitchFamily="34" charset="-122"/>
                <a:cs typeface="Calibri" pitchFamily="34" charset="-120"/>
              </a:rPr>
              <a:t>VA (currently absent): Structured discharge reduces 30-day rehospitalization risk — Kassin et al. (2012) demonstrate 70% rehospitalization rate linked to absence of this activity. Its implementation is VA creation.</a:t>
            </a:r>
            <a:endParaRPr lang="en-US" sz="950" dirty="0"/>
          </a:p>
        </p:txBody>
      </p:sp>
      <p:sp>
        <p:nvSpPr>
          <p:cNvPr id="41" name="Text 33"/>
          <p:cNvSpPr/>
          <p:nvPr/>
        </p:nvSpPr>
        <p:spPr>
          <a:xfrm>
            <a:off x="1417320" y="1024128"/>
            <a:ext cx="3246120" cy="182880"/>
          </a:xfrm>
          <a:prstGeom prst="rect">
            <a:avLst/>
          </a:prstGeom>
          <a:noFill/>
          <a:ln/>
        </p:spPr>
        <p:txBody>
          <a:bodyPr wrap="square" rtlCol="0" anchor="ctr"/>
          <a:lstStyle/>
          <a:p>
            <a:pPr indent="0" marL="0">
              <a:buNone/>
            </a:pPr>
            <a:r>
              <a:rPr lang="en-US" sz="900" b="1" dirty="0">
                <a:solidFill>
                  <a:srgbClr val="028090"/>
                </a:solidFill>
                <a:latin typeface="Calibri" pitchFamily="34" charset="0"/>
                <a:ea typeface="Calibri" pitchFamily="34" charset="-122"/>
                <a:cs typeface="Calibri" pitchFamily="34" charset="-120"/>
              </a:rPr>
              <a:t>Activity</a:t>
            </a:r>
            <a:endParaRPr lang="en-US" sz="900" dirty="0"/>
          </a:p>
        </p:txBody>
      </p:sp>
      <p:sp>
        <p:nvSpPr>
          <p:cNvPr id="42" name="Text 34"/>
          <p:cNvSpPr/>
          <p:nvPr/>
        </p:nvSpPr>
        <p:spPr>
          <a:xfrm>
            <a:off x="4754880" y="1024128"/>
            <a:ext cx="3977640" cy="182880"/>
          </a:xfrm>
          <a:prstGeom prst="rect">
            <a:avLst/>
          </a:prstGeom>
          <a:noFill/>
          <a:ln/>
        </p:spPr>
        <p:txBody>
          <a:bodyPr wrap="square" rtlCol="0" anchor="ctr"/>
          <a:lstStyle/>
          <a:p>
            <a:pPr indent="0" marL="0">
              <a:buNone/>
            </a:pPr>
            <a:r>
              <a:rPr lang="en-US" sz="900" b="1" dirty="0">
                <a:solidFill>
                  <a:srgbClr val="028090"/>
                </a:solidFill>
                <a:latin typeface="Calibri" pitchFamily="34" charset="0"/>
                <a:ea typeface="Calibri" pitchFamily="34" charset="-122"/>
                <a:cs typeface="Calibri" pitchFamily="34" charset="-120"/>
              </a:rPr>
              <a:t>Justification  (A2b-i)</a:t>
            </a:r>
            <a:endParaRPr lang="en-US" sz="900" dirty="0"/>
          </a:p>
        </p:txBody>
      </p:sp>
      <p:sp>
        <p:nvSpPr>
          <p:cNvPr id="43" name="Text 35"/>
          <p:cNvSpPr/>
          <p:nvPr/>
        </p:nvSpPr>
        <p:spPr>
          <a:xfrm>
            <a:off x="320040" y="4818888"/>
            <a:ext cx="8503920" cy="256032"/>
          </a:xfrm>
          <a:prstGeom prst="rect">
            <a:avLst/>
          </a:prstGeom>
          <a:noFill/>
          <a:ln/>
        </p:spPr>
        <p:txBody>
          <a:bodyPr wrap="square" rtlCol="0" anchor="ctr"/>
          <a:lstStyle/>
          <a:p>
            <a:pPr algn="r" indent="0" marL="0">
              <a:buNone/>
            </a:pPr>
            <a:r>
              <a:rPr lang="en-US" sz="850" i="1" dirty="0">
                <a:solidFill>
                  <a:srgbClr val="64748B"/>
                </a:solidFill>
              </a:rPr>
              <a:t>For illustration purposes only — Gradevia.com  |  All data fictitious</a:t>
            </a:r>
            <a:endParaRPr lang="en-US" sz="8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A2342"/>
        </a:solidFill>
      </p:bgPr>
    </p:bg>
    <p:spTree>
      <p:nvGrpSpPr>
        <p:cNvPr id="1" name=""/>
        <p:cNvGrpSpPr/>
        <p:nvPr/>
      </p:nvGrpSpPr>
      <p:grpSpPr>
        <a:xfrm>
          <a:off x="0" y="0"/>
          <a:ext cx="0" cy="0"/>
          <a:chOff x="0" y="0"/>
          <a:chExt cx="0" cy="0"/>
        </a:xfrm>
      </p:grpSpPr>
      <p:sp>
        <p:nvSpPr>
          <p:cNvPr id="2" name="Text 0"/>
          <p:cNvSpPr/>
          <p:nvPr/>
        </p:nvSpPr>
        <p:spPr>
          <a:xfrm>
            <a:off x="365760" y="164592"/>
            <a:ext cx="8412480" cy="502920"/>
          </a:xfrm>
          <a:prstGeom prst="rect">
            <a:avLst/>
          </a:prstGeom>
          <a:noFill/>
          <a:ln/>
        </p:spPr>
        <p:txBody>
          <a:bodyPr wrap="square" rtlCol="0" anchor="ctr"/>
          <a:lstStyle/>
          <a:p>
            <a:pPr indent="0" marL="0">
              <a:buNone/>
            </a:pPr>
            <a:r>
              <a:rPr lang="en-US" sz="2000" b="1" dirty="0">
                <a:solidFill>
                  <a:srgbClr val="FFFFFF"/>
                </a:solidFill>
                <a:latin typeface="Cambria" pitchFamily="34" charset="0"/>
                <a:ea typeface="Cambria" pitchFamily="34" charset="-122"/>
                <a:cs typeface="Cambria" pitchFamily="34" charset="-120"/>
              </a:rPr>
              <a:t>IMPROVE PHASE — Proposed Solutions  (A3a)</a:t>
            </a:r>
            <a:endParaRPr lang="en-US" sz="2000" dirty="0"/>
          </a:p>
        </p:txBody>
      </p:sp>
      <p:sp>
        <p:nvSpPr>
          <p:cNvPr id="3" name="Text 1"/>
          <p:cNvSpPr/>
          <p:nvPr/>
        </p:nvSpPr>
        <p:spPr>
          <a:xfrm>
            <a:off x="365760" y="640080"/>
            <a:ext cx="8412480" cy="274320"/>
          </a:xfrm>
          <a:prstGeom prst="rect">
            <a:avLst/>
          </a:prstGeom>
          <a:noFill/>
          <a:ln/>
        </p:spPr>
        <p:txBody>
          <a:bodyPr wrap="square" rtlCol="0" anchor="ctr"/>
          <a:lstStyle/>
          <a:p>
            <a:pPr indent="0" marL="0">
              <a:buNone/>
            </a:pPr>
            <a:r>
              <a:rPr lang="en-US" sz="1150" i="1" dirty="0">
                <a:solidFill>
                  <a:srgbClr val="D4F1EE"/>
                </a:solidFill>
                <a:latin typeface="Calibri" pitchFamily="34" charset="0"/>
                <a:ea typeface="Calibri" pitchFamily="34" charset="-122"/>
                <a:cs typeface="Calibri" pitchFamily="34" charset="-120"/>
              </a:rPr>
              <a:t>One evidence-based solution per defect, directly addressing the root causes identified in the Analyze phase.</a:t>
            </a:r>
            <a:endParaRPr lang="en-US" sz="1150" dirty="0"/>
          </a:p>
        </p:txBody>
      </p:sp>
      <p:sp>
        <p:nvSpPr>
          <p:cNvPr id="4" name="Shape 2"/>
          <p:cNvSpPr/>
          <p:nvPr/>
        </p:nvSpPr>
        <p:spPr>
          <a:xfrm>
            <a:off x="320040" y="1005840"/>
            <a:ext cx="8503920" cy="1188720"/>
          </a:xfrm>
          <a:prstGeom prst="roundRect">
            <a:avLst>
              <a:gd name="adj" fmla="val 7692"/>
            </a:avLst>
          </a:prstGeom>
          <a:solidFill>
            <a:srgbClr val="0D2D44"/>
          </a:solidFill>
          <a:ln w="12700">
            <a:solidFill>
              <a:srgbClr val="00A896"/>
            </a:solidFill>
            <a:prstDash val="solid"/>
          </a:ln>
        </p:spPr>
      </p:sp>
      <p:pic>
        <p:nvPicPr>
          <p:cNvPr id="5" name="Image 0" descr="preencoded.png">    </p:cNvPr>
          <p:cNvPicPr>
            <a:picLocks noChangeAspect="1"/>
          </p:cNvPicPr>
          <p:nvPr/>
        </p:nvPicPr>
        <p:blipFill>
          <a:blip r:embed="rId1"/>
          <a:stretch>
            <a:fillRect/>
          </a:stretch>
        </p:blipFill>
        <p:spPr>
          <a:xfrm>
            <a:off x="457200" y="1325880"/>
            <a:ext cx="502920" cy="502920"/>
          </a:xfrm>
          <a:prstGeom prst="rect">
            <a:avLst/>
          </a:prstGeom>
        </p:spPr>
      </p:pic>
      <p:sp>
        <p:nvSpPr>
          <p:cNvPr id="6" name="Text 3"/>
          <p:cNvSpPr/>
          <p:nvPr/>
        </p:nvSpPr>
        <p:spPr>
          <a:xfrm>
            <a:off x="1051560" y="1060704"/>
            <a:ext cx="4114800" cy="274320"/>
          </a:xfrm>
          <a:prstGeom prst="rect">
            <a:avLst/>
          </a:prstGeom>
          <a:noFill/>
          <a:ln/>
        </p:spPr>
        <p:txBody>
          <a:bodyPr wrap="square" rtlCol="0" anchor="ctr"/>
          <a:lstStyle/>
          <a:p>
            <a:pPr indent="0" marL="0">
              <a:buNone/>
            </a:pPr>
            <a:r>
              <a:rPr lang="en-US" sz="1050" b="1" dirty="0">
                <a:solidFill>
                  <a:srgbClr val="00A896"/>
                </a:solidFill>
                <a:latin typeface="Calibri" pitchFamily="34" charset="0"/>
                <a:ea typeface="Calibri" pitchFamily="34" charset="-122"/>
                <a:cs typeface="Calibri" pitchFamily="34" charset="-120"/>
              </a:rPr>
              <a:t>D1 — Intake Overflow →</a:t>
            </a:r>
            <a:endParaRPr lang="en-US" sz="1050" dirty="0"/>
          </a:p>
        </p:txBody>
      </p:sp>
      <p:sp>
        <p:nvSpPr>
          <p:cNvPr id="7" name="Text 4"/>
          <p:cNvSpPr/>
          <p:nvPr/>
        </p:nvSpPr>
        <p:spPr>
          <a:xfrm>
            <a:off x="1051560" y="1316736"/>
            <a:ext cx="5074920" cy="292608"/>
          </a:xfrm>
          <a:prstGeom prst="rect">
            <a:avLst/>
          </a:prstGeom>
          <a:noFill/>
          <a:ln/>
        </p:spPr>
        <p:txBody>
          <a:bodyPr wrap="square" rtlCol="0" anchor="ctr"/>
          <a:lstStyle/>
          <a:p>
            <a:pPr indent="0" marL="0">
              <a:buNone/>
            </a:pPr>
            <a:r>
              <a:rPr lang="en-US" sz="1250" b="1" dirty="0">
                <a:solidFill>
                  <a:srgbClr val="FFFFFF"/>
                </a:solidFill>
                <a:latin typeface="Calibri" pitchFamily="34" charset="0"/>
                <a:ea typeface="Calibri" pitchFamily="34" charset="-122"/>
                <a:cs typeface="Calibri" pitchFamily="34" charset="-120"/>
              </a:rPr>
              <a:t>Hybrid Decentralized Intake Model + Digital Pre-Registration</a:t>
            </a:r>
            <a:endParaRPr lang="en-US" sz="1250" dirty="0"/>
          </a:p>
        </p:txBody>
      </p:sp>
      <p:sp>
        <p:nvSpPr>
          <p:cNvPr id="8" name="Text 5"/>
          <p:cNvSpPr/>
          <p:nvPr/>
        </p:nvSpPr>
        <p:spPr>
          <a:xfrm>
            <a:off x="1051560" y="1609344"/>
            <a:ext cx="5715000" cy="548640"/>
          </a:xfrm>
          <a:prstGeom prst="rect">
            <a:avLst/>
          </a:prstGeom>
          <a:noFill/>
          <a:ln/>
        </p:spPr>
        <p:txBody>
          <a:bodyPr wrap="square" rtlCol="0" anchor="t"/>
          <a:lstStyle/>
          <a:p>
            <a:pPr indent="0" marL="0">
              <a:buNone/>
            </a:pPr>
            <a:r>
              <a:rPr lang="en-US" sz="950" dirty="0">
                <a:solidFill>
                  <a:srgbClr val="BDD9E7"/>
                </a:solidFill>
                <a:latin typeface="Calibri" pitchFamily="34" charset="0"/>
                <a:ea typeface="Calibri" pitchFamily="34" charset="-122"/>
                <a:cs typeface="Calibri" pitchFamily="34" charset="-120"/>
              </a:rPr>
              <a:t>Transition from single centralized intake to unit-level bed assignment with digital pre-registration 24–48 hrs before admission. Patients arrive with data pre-loaded in BTIS, enabling direct escort to assigned bed. NAHCAM evidence supports decentralized intake: less congestion and improved patient interaction.</a:t>
            </a:r>
            <a:endParaRPr lang="en-US" sz="950" dirty="0"/>
          </a:p>
        </p:txBody>
      </p:sp>
      <p:sp>
        <p:nvSpPr>
          <p:cNvPr id="9" name="Shape 6"/>
          <p:cNvSpPr/>
          <p:nvPr/>
        </p:nvSpPr>
        <p:spPr>
          <a:xfrm>
            <a:off x="6858000" y="1389888"/>
            <a:ext cx="1783080" cy="502920"/>
          </a:xfrm>
          <a:prstGeom prst="roundRect">
            <a:avLst>
              <a:gd name="adj" fmla="val 14545"/>
            </a:avLst>
          </a:prstGeom>
          <a:solidFill>
            <a:srgbClr val="00A896"/>
          </a:solidFill>
          <a:ln w="12700">
            <a:solidFill>
              <a:srgbClr val="00A896"/>
            </a:solidFill>
            <a:prstDash val="solid"/>
          </a:ln>
        </p:spPr>
      </p:sp>
      <p:sp>
        <p:nvSpPr>
          <p:cNvPr id="10" name="Text 7"/>
          <p:cNvSpPr/>
          <p:nvPr/>
        </p:nvSpPr>
        <p:spPr>
          <a:xfrm>
            <a:off x="6858000" y="1389888"/>
            <a:ext cx="1783080" cy="502920"/>
          </a:xfrm>
          <a:prstGeom prst="rect">
            <a:avLst/>
          </a:prstGeom>
          <a:noFill/>
          <a:ln/>
        </p:spPr>
        <p:txBody>
          <a:bodyPr wrap="square" lIns="50800" tIns="50800" rIns="50800" bIns="50800" rtlCol="0" anchor="ctr"/>
          <a:lstStyle/>
          <a:p>
            <a:pPr algn="ctr" indent="0" marL="0">
              <a:buNone/>
            </a:pPr>
            <a:r>
              <a:rPr lang="en-US" sz="1000" b="1" dirty="0">
                <a:solidFill>
                  <a:srgbClr val="0A2342"/>
                </a:solidFill>
                <a:latin typeface="Calibri" pitchFamily="34" charset="0"/>
                <a:ea typeface="Calibri" pitchFamily="34" charset="-122"/>
                <a:cs typeface="Calibri" pitchFamily="34" charset="-120"/>
              </a:rPr>
              <a:t>Wait time: 162 min → ≤30 min</a:t>
            </a:r>
            <a:endParaRPr lang="en-US" sz="1000" dirty="0"/>
          </a:p>
        </p:txBody>
      </p:sp>
      <p:sp>
        <p:nvSpPr>
          <p:cNvPr id="11" name="Shape 8"/>
          <p:cNvSpPr/>
          <p:nvPr/>
        </p:nvSpPr>
        <p:spPr>
          <a:xfrm>
            <a:off x="320040" y="2331720"/>
            <a:ext cx="8503920" cy="1188720"/>
          </a:xfrm>
          <a:prstGeom prst="roundRect">
            <a:avLst>
              <a:gd name="adj" fmla="val 7692"/>
            </a:avLst>
          </a:prstGeom>
          <a:solidFill>
            <a:srgbClr val="0D2D44"/>
          </a:solidFill>
          <a:ln w="12700">
            <a:solidFill>
              <a:srgbClr val="F59E0B"/>
            </a:solidFill>
            <a:prstDash val="solid"/>
          </a:ln>
        </p:spPr>
      </p:sp>
      <p:pic>
        <p:nvPicPr>
          <p:cNvPr id="12" name="Image 1" descr="preencoded.png">    </p:cNvPr>
          <p:cNvPicPr>
            <a:picLocks noChangeAspect="1"/>
          </p:cNvPicPr>
          <p:nvPr/>
        </p:nvPicPr>
        <p:blipFill>
          <a:blip r:embed="rId2"/>
          <a:stretch>
            <a:fillRect/>
          </a:stretch>
        </p:blipFill>
        <p:spPr>
          <a:xfrm>
            <a:off x="457200" y="2651760"/>
            <a:ext cx="502920" cy="502920"/>
          </a:xfrm>
          <a:prstGeom prst="rect">
            <a:avLst/>
          </a:prstGeom>
        </p:spPr>
      </p:pic>
      <p:sp>
        <p:nvSpPr>
          <p:cNvPr id="13" name="Text 9"/>
          <p:cNvSpPr/>
          <p:nvPr/>
        </p:nvSpPr>
        <p:spPr>
          <a:xfrm>
            <a:off x="1051560" y="2386584"/>
            <a:ext cx="4114800" cy="274320"/>
          </a:xfrm>
          <a:prstGeom prst="rect">
            <a:avLst/>
          </a:prstGeom>
          <a:noFill/>
          <a:ln/>
        </p:spPr>
        <p:txBody>
          <a:bodyPr wrap="square" rtlCol="0" anchor="ctr"/>
          <a:lstStyle/>
          <a:p>
            <a:pPr indent="0" marL="0">
              <a:buNone/>
            </a:pPr>
            <a:r>
              <a:rPr lang="en-US" sz="1050" b="1" dirty="0">
                <a:solidFill>
                  <a:srgbClr val="F59E0B"/>
                </a:solidFill>
                <a:latin typeface="Calibri" pitchFamily="34" charset="0"/>
                <a:ea typeface="Calibri" pitchFamily="34" charset="-122"/>
                <a:cs typeface="Calibri" pitchFamily="34" charset="-120"/>
              </a:rPr>
              <a:t>D2 — Unstable HIS →</a:t>
            </a:r>
            <a:endParaRPr lang="en-US" sz="1050" dirty="0"/>
          </a:p>
        </p:txBody>
      </p:sp>
      <p:sp>
        <p:nvSpPr>
          <p:cNvPr id="14" name="Text 10"/>
          <p:cNvSpPr/>
          <p:nvPr/>
        </p:nvSpPr>
        <p:spPr>
          <a:xfrm>
            <a:off x="1051560" y="2642616"/>
            <a:ext cx="5074920" cy="292608"/>
          </a:xfrm>
          <a:prstGeom prst="rect">
            <a:avLst/>
          </a:prstGeom>
          <a:noFill/>
          <a:ln/>
        </p:spPr>
        <p:txBody>
          <a:bodyPr wrap="square" rtlCol="0" anchor="ctr"/>
          <a:lstStyle/>
          <a:p>
            <a:pPr indent="0" marL="0">
              <a:buNone/>
            </a:pPr>
            <a:r>
              <a:rPr lang="en-US" sz="1250" b="1" dirty="0">
                <a:solidFill>
                  <a:srgbClr val="FFFFFF"/>
                </a:solidFill>
                <a:latin typeface="Calibri" pitchFamily="34" charset="0"/>
                <a:ea typeface="Calibri" pitchFamily="34" charset="-122"/>
                <a:cs typeface="Calibri" pitchFamily="34" charset="-120"/>
              </a:rPr>
              <a:t>Epic EHR Platform Migration</a:t>
            </a:r>
            <a:endParaRPr lang="en-US" sz="1250" dirty="0"/>
          </a:p>
        </p:txBody>
      </p:sp>
      <p:sp>
        <p:nvSpPr>
          <p:cNvPr id="15" name="Text 11"/>
          <p:cNvSpPr/>
          <p:nvPr/>
        </p:nvSpPr>
        <p:spPr>
          <a:xfrm>
            <a:off x="1051560" y="2935224"/>
            <a:ext cx="5715000" cy="548640"/>
          </a:xfrm>
          <a:prstGeom prst="rect">
            <a:avLst/>
          </a:prstGeom>
          <a:noFill/>
          <a:ln/>
        </p:spPr>
        <p:txBody>
          <a:bodyPr wrap="square" rtlCol="0" anchor="t"/>
          <a:lstStyle/>
          <a:p>
            <a:pPr indent="0" marL="0">
              <a:buNone/>
            </a:pPr>
            <a:r>
              <a:rPr lang="en-US" sz="950" dirty="0">
                <a:solidFill>
                  <a:srgbClr val="BDD9E7"/>
                </a:solidFill>
                <a:latin typeface="Calibri" pitchFamily="34" charset="0"/>
                <a:ea typeface="Calibri" pitchFamily="34" charset="-122"/>
                <a:cs typeface="Calibri" pitchFamily="34" charset="-120"/>
              </a:rPr>
              <a:t>Replace legacy HIS with Epic EHR — deployed at Johns Hopkins, Cedars-Sinai, and Mayo Clinic. Epic provides real-time backup, 24/7 vendor support, full interoperability, and fault-tolerant architecture. Meets NIH (2023) interoperability standards. Staff onboarding via Epic's modular curriculum.</a:t>
            </a:r>
            <a:endParaRPr lang="en-US" sz="950" dirty="0"/>
          </a:p>
        </p:txBody>
      </p:sp>
      <p:sp>
        <p:nvSpPr>
          <p:cNvPr id="16" name="Shape 12"/>
          <p:cNvSpPr/>
          <p:nvPr/>
        </p:nvSpPr>
        <p:spPr>
          <a:xfrm>
            <a:off x="6858000" y="2715768"/>
            <a:ext cx="1783080" cy="502920"/>
          </a:xfrm>
          <a:prstGeom prst="roundRect">
            <a:avLst>
              <a:gd name="adj" fmla="val 14545"/>
            </a:avLst>
          </a:prstGeom>
          <a:solidFill>
            <a:srgbClr val="F59E0B"/>
          </a:solidFill>
          <a:ln w="12700">
            <a:solidFill>
              <a:srgbClr val="F59E0B"/>
            </a:solidFill>
            <a:prstDash val="solid"/>
          </a:ln>
        </p:spPr>
      </p:sp>
      <p:sp>
        <p:nvSpPr>
          <p:cNvPr id="17" name="Text 13"/>
          <p:cNvSpPr/>
          <p:nvPr/>
        </p:nvSpPr>
        <p:spPr>
          <a:xfrm>
            <a:off x="6858000" y="2715768"/>
            <a:ext cx="1783080" cy="502920"/>
          </a:xfrm>
          <a:prstGeom prst="rect">
            <a:avLst/>
          </a:prstGeom>
          <a:noFill/>
          <a:ln/>
        </p:spPr>
        <p:txBody>
          <a:bodyPr wrap="square" lIns="50800" tIns="50800" rIns="50800" bIns="50800" rtlCol="0" anchor="ctr"/>
          <a:lstStyle/>
          <a:p>
            <a:pPr algn="ctr" indent="0" marL="0">
              <a:buNone/>
            </a:pPr>
            <a:r>
              <a:rPr lang="en-US" sz="1000" b="1" dirty="0">
                <a:solidFill>
                  <a:srgbClr val="0A2342"/>
                </a:solidFill>
                <a:latin typeface="Calibri" pitchFamily="34" charset="0"/>
                <a:ea typeface="Calibri" pitchFamily="34" charset="-122"/>
                <a:cs typeface="Calibri" pitchFamily="34" charset="-120"/>
              </a:rPr>
              <a:t>Downtime: 4.7×/day → 0</a:t>
            </a:r>
            <a:endParaRPr lang="en-US" sz="1000" dirty="0"/>
          </a:p>
        </p:txBody>
      </p:sp>
      <p:sp>
        <p:nvSpPr>
          <p:cNvPr id="18" name="Shape 14"/>
          <p:cNvSpPr/>
          <p:nvPr/>
        </p:nvSpPr>
        <p:spPr>
          <a:xfrm>
            <a:off x="320040" y="3657600"/>
            <a:ext cx="8503920" cy="1188720"/>
          </a:xfrm>
          <a:prstGeom prst="roundRect">
            <a:avLst>
              <a:gd name="adj" fmla="val 7692"/>
            </a:avLst>
          </a:prstGeom>
          <a:solidFill>
            <a:srgbClr val="0D2D44"/>
          </a:solidFill>
          <a:ln w="12700">
            <a:solidFill>
              <a:srgbClr val="00A896"/>
            </a:solidFill>
            <a:prstDash val="solid"/>
          </a:ln>
        </p:spPr>
      </p:sp>
      <p:pic>
        <p:nvPicPr>
          <p:cNvPr id="19" name="Image 2" descr="preencoded.png">    </p:cNvPr>
          <p:cNvPicPr>
            <a:picLocks noChangeAspect="1"/>
          </p:cNvPicPr>
          <p:nvPr/>
        </p:nvPicPr>
        <p:blipFill>
          <a:blip r:embed="rId3"/>
          <a:stretch>
            <a:fillRect/>
          </a:stretch>
        </p:blipFill>
        <p:spPr>
          <a:xfrm>
            <a:off x="457200" y="3977640"/>
            <a:ext cx="502920" cy="502920"/>
          </a:xfrm>
          <a:prstGeom prst="rect">
            <a:avLst/>
          </a:prstGeom>
        </p:spPr>
      </p:pic>
      <p:sp>
        <p:nvSpPr>
          <p:cNvPr id="20" name="Text 15"/>
          <p:cNvSpPr/>
          <p:nvPr/>
        </p:nvSpPr>
        <p:spPr>
          <a:xfrm>
            <a:off x="1051560" y="3712464"/>
            <a:ext cx="4114800" cy="274320"/>
          </a:xfrm>
          <a:prstGeom prst="rect">
            <a:avLst/>
          </a:prstGeom>
          <a:noFill/>
          <a:ln/>
        </p:spPr>
        <p:txBody>
          <a:bodyPr wrap="square" rtlCol="0" anchor="ctr"/>
          <a:lstStyle/>
          <a:p>
            <a:pPr indent="0" marL="0">
              <a:buNone/>
            </a:pPr>
            <a:r>
              <a:rPr lang="en-US" sz="1050" b="1" dirty="0">
                <a:solidFill>
                  <a:srgbClr val="00A896"/>
                </a:solidFill>
                <a:latin typeface="Calibri" pitchFamily="34" charset="0"/>
                <a:ea typeface="Calibri" pitchFamily="34" charset="-122"/>
                <a:cs typeface="Calibri" pitchFamily="34" charset="-120"/>
              </a:rPr>
              <a:t>D3 — Long LOS / Discharge →</a:t>
            </a:r>
            <a:endParaRPr lang="en-US" sz="1050" dirty="0"/>
          </a:p>
        </p:txBody>
      </p:sp>
      <p:sp>
        <p:nvSpPr>
          <p:cNvPr id="21" name="Text 16"/>
          <p:cNvSpPr/>
          <p:nvPr/>
        </p:nvSpPr>
        <p:spPr>
          <a:xfrm>
            <a:off x="1051560" y="3968496"/>
            <a:ext cx="5074920" cy="292608"/>
          </a:xfrm>
          <a:prstGeom prst="rect">
            <a:avLst/>
          </a:prstGeom>
          <a:noFill/>
          <a:ln/>
        </p:spPr>
        <p:txBody>
          <a:bodyPr wrap="square" rtlCol="0" anchor="ctr"/>
          <a:lstStyle/>
          <a:p>
            <a:pPr indent="0" marL="0">
              <a:buNone/>
            </a:pPr>
            <a:r>
              <a:rPr lang="en-US" sz="1250" b="1" dirty="0">
                <a:solidFill>
                  <a:srgbClr val="FFFFFF"/>
                </a:solidFill>
                <a:latin typeface="Calibri" pitchFamily="34" charset="0"/>
                <a:ea typeface="Calibri" pitchFamily="34" charset="-122"/>
                <a:cs typeface="Calibri" pitchFamily="34" charset="-120"/>
              </a:rPr>
              <a:t>Pre-Hospitalization Assessment Clinic + Standardized Discharge Protocol</a:t>
            </a:r>
            <a:endParaRPr lang="en-US" sz="1250" dirty="0"/>
          </a:p>
        </p:txBody>
      </p:sp>
      <p:sp>
        <p:nvSpPr>
          <p:cNvPr id="22" name="Text 17"/>
          <p:cNvSpPr/>
          <p:nvPr/>
        </p:nvSpPr>
        <p:spPr>
          <a:xfrm>
            <a:off x="1051560" y="4261104"/>
            <a:ext cx="5715000" cy="548640"/>
          </a:xfrm>
          <a:prstGeom prst="rect">
            <a:avLst/>
          </a:prstGeom>
          <a:noFill/>
          <a:ln/>
        </p:spPr>
        <p:txBody>
          <a:bodyPr wrap="square" rtlCol="0" anchor="t"/>
          <a:lstStyle/>
          <a:p>
            <a:pPr indent="0" marL="0">
              <a:buNone/>
            </a:pPr>
            <a:r>
              <a:rPr lang="en-US" sz="950" dirty="0">
                <a:solidFill>
                  <a:srgbClr val="BDD9E7"/>
                </a:solidFill>
                <a:latin typeface="Calibri" pitchFamily="34" charset="0"/>
                <a:ea typeface="Calibri" pitchFamily="34" charset="-122"/>
                <a:cs typeface="Calibri" pitchFamily="34" charset="-120"/>
              </a:rPr>
              <a:t>Launch outpatient Pre-Hospitalization Clinic 3–7 days pre-surgery. Full risk assessment per Bartelstein et al. (2022) in a 4-hr outpatient visit. Implement AHRQ discharge protocol with patient education checklist. Surgical procedure becomes the first in-hospital encounter — eliminating 2.1 NVA days and reducing 30-day readmission risk (Kassin et al., 2012).</a:t>
            </a:r>
            <a:endParaRPr lang="en-US" sz="950" dirty="0"/>
          </a:p>
        </p:txBody>
      </p:sp>
      <p:sp>
        <p:nvSpPr>
          <p:cNvPr id="23" name="Shape 18"/>
          <p:cNvSpPr/>
          <p:nvPr/>
        </p:nvSpPr>
        <p:spPr>
          <a:xfrm>
            <a:off x="6858000" y="4041648"/>
            <a:ext cx="1783080" cy="502920"/>
          </a:xfrm>
          <a:prstGeom prst="roundRect">
            <a:avLst>
              <a:gd name="adj" fmla="val 14545"/>
            </a:avLst>
          </a:prstGeom>
          <a:solidFill>
            <a:srgbClr val="00A896"/>
          </a:solidFill>
          <a:ln w="12700">
            <a:solidFill>
              <a:srgbClr val="00A896"/>
            </a:solidFill>
            <a:prstDash val="solid"/>
          </a:ln>
        </p:spPr>
      </p:sp>
      <p:sp>
        <p:nvSpPr>
          <p:cNvPr id="24" name="Text 19"/>
          <p:cNvSpPr/>
          <p:nvPr/>
        </p:nvSpPr>
        <p:spPr>
          <a:xfrm>
            <a:off x="6858000" y="4041648"/>
            <a:ext cx="1783080" cy="502920"/>
          </a:xfrm>
          <a:prstGeom prst="rect">
            <a:avLst/>
          </a:prstGeom>
          <a:noFill/>
          <a:ln/>
        </p:spPr>
        <p:txBody>
          <a:bodyPr wrap="square" lIns="50800" tIns="50800" rIns="50800" bIns="50800" rtlCol="0" anchor="ctr"/>
          <a:lstStyle/>
          <a:p>
            <a:pPr algn="ctr" indent="0" marL="0">
              <a:buNone/>
            </a:pPr>
            <a:r>
              <a:rPr lang="en-US" sz="1000" b="1" dirty="0">
                <a:solidFill>
                  <a:srgbClr val="0A2342"/>
                </a:solidFill>
                <a:latin typeface="Calibri" pitchFamily="34" charset="0"/>
                <a:ea typeface="Calibri" pitchFamily="34" charset="-122"/>
                <a:cs typeface="Calibri" pitchFamily="34" charset="-120"/>
              </a:rPr>
              <a:t>LOS: 5.8 days → ≤2.5 days</a:t>
            </a:r>
            <a:endParaRPr lang="en-US" sz="1000" dirty="0"/>
          </a:p>
        </p:txBody>
      </p:sp>
      <p:sp>
        <p:nvSpPr>
          <p:cNvPr id="25" name="Text 20"/>
          <p:cNvSpPr/>
          <p:nvPr/>
        </p:nvSpPr>
        <p:spPr>
          <a:xfrm>
            <a:off x="320040" y="4818888"/>
            <a:ext cx="8503920" cy="256032"/>
          </a:xfrm>
          <a:prstGeom prst="rect">
            <a:avLst/>
          </a:prstGeom>
          <a:noFill/>
          <a:ln/>
        </p:spPr>
        <p:txBody>
          <a:bodyPr wrap="square" rtlCol="0" anchor="ctr"/>
          <a:lstStyle/>
          <a:p>
            <a:pPr algn="r" indent="0" marL="0">
              <a:buNone/>
            </a:pPr>
            <a:r>
              <a:rPr lang="en-US" sz="850" i="1" dirty="0">
                <a:solidFill>
                  <a:srgbClr val="4A6880"/>
                </a:solidFill>
              </a:rPr>
              <a:t>For illustration purposes only — Gradevia.com  |  All data fictitious</a:t>
            </a:r>
            <a:endParaRPr lang="en-US" sz="8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WGU D469 FUN1 Task 1 — DMAIC: Shoulder Replacement Process Improvement</dc:title>
  <dc:subject>PptxGenJS Presentation</dc:subject>
  <dc:creator>Gradevia Academic Content Team</dc:creator>
  <cp:lastModifiedBy>Gradevia Academic Content Team</cp:lastModifiedBy>
  <cp:revision>1</cp:revision>
  <dcterms:created xsi:type="dcterms:W3CDTF">2026-06-11T06:21:58Z</dcterms:created>
  <dcterms:modified xsi:type="dcterms:W3CDTF">2026-06-11T06:21:58Z</dcterms:modified>
</cp:coreProperties>
</file>