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268" autoAdjust="0"/>
  </p:normalViewPr>
  <p:slideViewPr>
    <p:cSldViewPr snapToGrid="0" snapToObjects="1">
      <p:cViewPr varScale="1">
        <p:scale>
          <a:sx n="119" d="100"/>
          <a:sy n="119" d="100"/>
        </p:scale>
        <p:origin x="321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12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and introduce yourself. State your current role as an RN and your intended APN track (FNP). Briefly mention why nursing theory matters in advanced practice: it's not just academic — it shapes how you frame clinical decisions, build patient relationships, and lead care teams. Transition: 'Today I want to walk through Watson's Theory of Human Caring and show you exactly how I plan to carry it into my FNP practice.'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references formatted in APA 7th edition. Ensure your institution's library gives you access to Watson's 2008 and 2012 texts — both are available through most nursing program databases. The Watson Caring Science Institute website (watsoncaringscience.org) is an excellent supplementary resource and is freely accessible.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your firsthand exposure to Watson's philosophy before it was formally named. Key talking point: the theory didn't change your instincts — it validated and structured them. For ICU: describe how holding a patient's hand before a procedure was a deliberate Caritas act. For community health: emphasize that therapeutic presence reduced no-show rates more than reminder calls. Reference: Watson, J. (2008). Nursing: The philosophy and science of caring (Rev. ed.). University Press of Colorado.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Emphasize that Watson's theory is not soft idealism — it is a rigorous philosophical framework with clinical evidence behind it. Transpersonal caring relationships: cite research showing that patients who feel genuinely heard have better medication adherence and lower 30-day readmission rates. Caring moments: in a 15-minute FNP appointment, the first 90 seconds of uninterrupted listening IS the caring moment. Reference: Watson, J. (2012). Human caring science: A theory of nursing (2nd ed.). Jones &amp; Bartlett Learning.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4 deepens the theoretical foundation. Key talking point on Unitary Human Beings: cite the growing literature on adverse childhood experiences (ACEs) and chronic disease — Watson was describing this link 40 years before the ACE study. On self-care: acknowledge that this is the concept most APNs deprioritize. Frame it as an ethical obligation to patients, not self-indulgence. Reference: Turkel, M. C., Watson, J., &amp; Giovannoni, J. (2018). Caring science or human caring theory. Nursing Science Quarterly, 31(1), 66–71.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5: Three of your five chosen Caritas Processes. Make the clinical application concrete — interviewers and instructors want specificity, not platitudes. CP1: Reference the 'doorknob moment' problem in primary care, where patients disclose the real concern as the clinician is leaving. Intentional presence prevents this. CP3: Cite data on nurse burnout affecting patient safety outcomes — this Caritas process is a clinical safety intervention. CP4: Discuss the therapeutic alliance literature from psychotherapy, which Watson borrowed from. Trust predicts adherence more reliably than patient education. Reference: Watson, J. (2018). Unitary caring science: Philosophy and praxis of nursing. University Press of Colorado.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6: Final two Caritas Processes (CP6 and CP8). CP6 — narrative medicine: reference Rita Charon's work at Columbia, which operationalizes Watson's 'ways of knowing' into a clinical method. CP8 — healing environments: cite evidence on ambient clinic design (noise reduction, natural light) and patient anxiety scores. Transition to next slide: 'These five processes aren't aspirational — they're operational. But what does this theory mean to me personally?' Reference: Charon, R. (2006). Narrative medicine: Honoring the stories of illness. Oxford University Press.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your most personal slide — let it breathe. Don't rush it. Key message: Watson's theory isn't soft idealism; it's a survival strategy for sustainable clinical practice. Optional: share a specific patient story (de-identified) that illustrates when a transpersonal caring moment changed an outcome. The professor is looking for authentic reflection, not paraphrasing the textbook. Use 'I' language. Be concrete. Transition: 'With that personal grounding in place, let me turn to the structural implications for APN practice.'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8: The 'so what' slide. Connect Watson back to the real-world APN role. Clinical Practice: mention how EHR templates can be modified to include open-ended narrative prompts that honor Watson's subjective dimension. Leadership: cite the American Association of Colleges of Nursing (AACN) Essentials (2021), which explicitly name relationship-centered care as an APN competency — Watson-aligned language. Research: discuss how patient-reported outcomes (PROs) are the research equivalent of Watson's caring moments — quantifying what the patient actually experiences. Reference: AACN. (2021). The essentials: Core competencies for professional nursing education. American Association of Colleges of Nursing.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Summarize crisply — the audience has already heard the content, so tie the threads together. End with a forward-looking statement: 'Watson wrote that 'the human caring process requires that the nurse authentically be present.' That is my professional commitment as I move into APN practice.' Allow time for questions. If challenged on theory vs. practice tension, acknowledge it directly: caring science and clinical efficiency are not mutually exclusive — they are sequentially related. Caring takes 90 extra seconds; it saves 30 minutes of re-explanation and a readmission.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822960"/>
            <a:ext cx="3200400" cy="320040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-274320"/>
            <a:ext cx="1828800" cy="1828800"/>
          </a:xfrm>
          <a:prstGeom prst="ellipse">
            <a:avLst/>
          </a:prstGeom>
          <a:solidFill>
            <a:srgbClr val="00A896">
              <a:alpha val="45000"/>
            </a:srgbClr>
          </a:solidFill>
          <a:ln w="12700">
            <a:solidFill>
              <a:srgbClr val="00A896">
                <a:alpha val="45000"/>
              </a:srgbClr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2004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05840" y="32004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2C39A"/>
                </a:solidFill>
              </a:rPr>
              <a:t>GRADEVIA SAMPLE PRESENTATION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11480" y="960120"/>
            <a:ext cx="83210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Jean Watson's Theory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 Human Caring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11480" y="278892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 on the Advanced Practice Nurse Role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411480" y="3401568"/>
            <a:ext cx="109728" cy="1097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67512" y="3401568"/>
            <a:ext cx="109728" cy="1097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23544" y="3401568"/>
            <a:ext cx="109728" cy="1097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1179576" y="3401568"/>
            <a:ext cx="109728" cy="1097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1435608" y="3401568"/>
            <a:ext cx="109728" cy="1097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11480" y="36576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Maya Osei, BSN, RN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MSN-FNP Candidate · </a:t>
            </a:r>
            <a:r>
              <a:rPr lang="en-US" sz="1300" dirty="0" smtClean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States</a:t>
            </a:r>
            <a:r>
              <a:rPr lang="en-US" sz="1300" dirty="0" smtClean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</a:t>
            </a:r>
            <a:endParaRPr lang="en-US" sz="1300" dirty="0"/>
          </a:p>
          <a:p>
            <a:r>
              <a:rPr lang="en-US" sz="1300" dirty="0" smtClean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MSN</a:t>
            </a:r>
            <a:r>
              <a:rPr lang="en-US" sz="1300" dirty="0" smtClean="0">
                <a:solidFill>
                  <a:srgbClr val="F4F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-560 |</a:t>
            </a:r>
            <a:r>
              <a:rPr lang="en-US" sz="1300" dirty="0">
                <a:solidFill>
                  <a:schemeClr val="bg1"/>
                </a:solidFill>
              </a:rPr>
              <a:t>Transitions in Practice: The Role of the Advanced Practice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200" name="WatermarkFooter_1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14" name="WatermarkFooter_1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10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References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94360" y="9875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Association of Colleges of Nursing. (2021). The essentials: Core competencies for professional nursing education. https://www.aacnnursing.org/Portals/42/AcademicNursing/pdf/Essentials-2021.pdf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594360" y="1554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Charon, R. (2006). Narrative medicine: Honoring the stories of illness. Oxford University Press.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594360" y="212140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Turkel, M. C., Watson, J., &amp; Giovannoni, J. (2018). Caring science or human caring theory: Transforming professional practice environments. Nursing Science Quarterly, 31(1), 66–71. https://doi.org/10.1177/0894318417741311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94360" y="2688336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Watson, J. (2008). Nursing: The philosophy and science of caring (Rev. ed.). University Press of Colorado.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94360" y="3255264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Watson, J. (2012). Human caring science: A theory of nursing (2nd ed.). Jones &amp; Bartlett Learning.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94360" y="38221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Watson, J. (2018). Unitary caring science: Philosophy and praxis of nursing. University Press of Colorado.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4360" y="43891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 Caring Science Institute. (2023). Jean Watson's theory of human caring overview. https://www.watsoncaringscience.org/jean-bio/caring-science-theory/</a:t>
            </a:r>
            <a:endParaRPr lang="en-US" sz="1050" dirty="0"/>
          </a:p>
        </p:txBody>
      </p:sp>
      <p:sp>
        <p:nvSpPr>
          <p:cNvPr id="210" name="WA_CTA_Box"/>
          <p:cNvSpPr txBox="1"/>
          <p:nvPr/>
        </p:nvSpPr>
        <p:spPr>
          <a:xfrm>
            <a:off x="411480" y="4420000"/>
            <a:ext cx="8321040" cy="320000"/>
          </a:xfrm>
          <a:prstGeom prst="roundRect">
            <a:avLst>
              <a:gd name="adj" fmla="val 20000"/>
            </a:avLst>
          </a:prstGeom>
          <a:solidFill>
            <a:srgbClr val="25D366"/>
          </a:solidFill>
          <a:ln>
            <a:noFill/>
          </a:ln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</a:rPr>
              <a:t>Need a custom presentation? WhatsApp Gradevia: +1 564-544-6924</a:t>
            </a:r>
          </a:p>
        </p:txBody>
      </p:sp>
      <p:sp>
        <p:nvSpPr>
          <p:cNvPr id="12" name="Text 10"/>
          <p:cNvSpPr/>
          <p:nvPr/>
        </p:nvSpPr>
        <p:spPr>
          <a:xfrm>
            <a:off x="411480" y="480060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as a sample by Gradevia.com · For reference only · Need a custom version? WhatsApp: +1 564-544-6924</a:t>
            </a:r>
            <a:endParaRPr lang="en-US" sz="900" dirty="0"/>
          </a:p>
        </p:txBody>
      </p:sp>
      <p:sp>
        <p:nvSpPr>
          <p:cNvPr id="201" name="WatermarkFooter_2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13" name="WatermarkFooter_2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256032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My Background with Watson's Theory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2606040" cy="35661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280160" y="1188720"/>
            <a:ext cx="731520" cy="7315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280160"/>
            <a:ext cx="530352" cy="53035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" y="20848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ICU Bedside Practice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30352" y="2670048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Witnessed the direct impact of presence-based care on intubated patients who could not advocate for themselves. Watson's Caritas of 'being present' was intuitive before I had language for it.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0" y="1051560"/>
            <a:ext cx="2606040" cy="35661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114800" y="1188720"/>
            <a:ext cx="731520" cy="731520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1280160"/>
            <a:ext cx="530352" cy="53035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310128" y="20848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Health Clinics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3364992" y="2670048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Served underinsured patients at a federally qualified health center. Transpersonal caring relationships — not clinical efficiency — determined whether patients returned for follow-up.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035040" y="1051560"/>
            <a:ext cx="2606040" cy="35661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949440" y="1188720"/>
            <a:ext cx="731520" cy="731520"/>
          </a:xfrm>
          <a:prstGeom prst="ellipse">
            <a:avLst/>
          </a:prstGeom>
          <a:solidFill>
            <a:srgbClr val="5C2D4E"/>
          </a:solidFill>
          <a:ln w="12700">
            <a:solidFill>
              <a:srgbClr val="5C2D4E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1280160"/>
            <a:ext cx="530352" cy="53035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144768" y="20848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Nursing Theory Coursework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6199632" y="2670048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introduction to Watson's 10 Caritas Processes in BSN theory. Mapped them against my clinical experiences and recognized patterns I had been practicing without a theoretical framework.</a:t>
            </a:r>
            <a:endParaRPr lang="en-US" sz="1100" dirty="0"/>
          </a:p>
        </p:txBody>
      </p:sp>
      <p:sp>
        <p:nvSpPr>
          <p:cNvPr id="202" name="WatermarkFooter_3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20" name="WatermarkFooter_3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3474720"/>
            <a:ext cx="3200400" cy="32004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3C4A"/>
                </a:solidFill>
              </a:rPr>
              <a:t>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Core Concepts of the Theory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11480" y="86868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Foundational Framework for APN Practice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8366760" cy="1051560"/>
          </a:xfrm>
          <a:prstGeom prst="roundRect">
            <a:avLst>
              <a:gd name="adj" fmla="val 6957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2C39A">
                <a:alpha val="4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1463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24128" y="1444752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Transpersonal Caring Relationship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24128" y="1810512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8D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beyond a task-based encounter. The nurse and patient meet as full human beings, each affecting the other's healing. For the FNP, this means every visit — however brief — is an opportunity for genuine connection.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2560320"/>
            <a:ext cx="8366760" cy="1051560"/>
          </a:xfrm>
          <a:prstGeom prst="roundRect">
            <a:avLst>
              <a:gd name="adj" fmla="val 6957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2C39A">
                <a:alpha val="4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" y="2651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24128" y="2633472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Caring Occasion / Caring Moment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24128" y="2999232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8D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moment when the nurse and patient come into contact, a caring moment is created. As an APN managing complex chronic disease, these moments are the mechanism through which health behavior change occurs.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65760" y="3749040"/>
            <a:ext cx="8366760" cy="1051560"/>
          </a:xfrm>
          <a:prstGeom prst="roundRect">
            <a:avLst>
              <a:gd name="adj" fmla="val 6957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2C39A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3840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24128" y="3822192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Carative Factors &amp; Caritas Processes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24128" y="4187952"/>
            <a:ext cx="7406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8D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 evolved the original 10 Carative Factors into 10 Caritas Processes — shifting the language from clinical technique to intentional love-based practice. Both frameworks remain valid and complementary.</a:t>
            </a:r>
            <a:endParaRPr lang="en-US" sz="1150" dirty="0"/>
          </a:p>
        </p:txBody>
      </p:sp>
      <p:sp>
        <p:nvSpPr>
          <p:cNvPr id="203" name="WatermarkFooter_4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19" name="WatermarkFooter_4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Core Concepts — Continued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411480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75488" y="1143000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143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4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97280" y="1115568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Unitary Human Beings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600200"/>
            <a:ext cx="38587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 views the human being as more than a biological system — mind, body, and spirit are inseparable. APNs who treat 'a patient's A1C' without addressing their social stressors are working against this principle.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880360"/>
            <a:ext cx="4114800" cy="1691640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" y="3017520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" y="3017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5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097280" y="2990088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Healing Environment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" y="3474720"/>
            <a:ext cx="38587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physical, emotional, and energetic space of care affects outcomes. As an FNP, this means intentional clinic design, reducing interruptions, and ensuring the exam room communicates dignity and safety.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005840"/>
            <a:ext cx="4114800" cy="3657600"/>
          </a:xfrm>
          <a:prstGeom prst="roundRect">
            <a:avLst>
              <a:gd name="adj" fmla="val 3000"/>
            </a:avLst>
          </a:prstGeom>
          <a:solidFill>
            <a:srgbClr val="1A3C4A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1170432"/>
            <a:ext cx="502920" cy="50292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4800600" y="1170432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Self-Care &amp; Authentic Presence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4800600" y="190195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 6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00600" y="2267712"/>
            <a:ext cx="3840480" cy="2176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C8D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 argues that the nurse must cultivate their own inner life to be capable of genuine caring. For the APN juggling a full panel and administrative burden, this is a clinical skill — not a wellness luxury.</a:t>
            </a:r>
            <a:endParaRPr lang="en-US" sz="1100" dirty="0"/>
          </a:p>
          <a:p>
            <a:pPr marL="0" indent="0" algn="l">
              <a:buNone/>
            </a:pP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C8D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Burnout is the enemy of caring science. Self-care practices — reflective journaling, supervision, mindfulness — are professional obligations, not personal indulgences.</a:t>
            </a:r>
            <a:endParaRPr lang="en-US" sz="1100" dirty="0"/>
          </a:p>
        </p:txBody>
      </p:sp>
      <p:sp>
        <p:nvSpPr>
          <p:cNvPr id="204" name="WatermarkFooter_5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20" name="WatermarkFooter_5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3474720"/>
            <a:ext cx="3657600" cy="3657600"/>
          </a:xfrm>
          <a:prstGeom prst="ellipse">
            <a:avLst/>
          </a:prstGeom>
          <a:solidFill>
            <a:srgbClr val="5C2D4E">
              <a:alpha val="25000"/>
            </a:srgbClr>
          </a:solidFill>
          <a:ln w="12700">
            <a:solidFill>
              <a:srgbClr val="5C2D4E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3C4A"/>
                </a:solidFill>
              </a:rPr>
              <a:t>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Caritas Processes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11480" y="8686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 Will Apply Watson's Framework as an FNP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8366760" cy="1078992"/>
          </a:xfrm>
          <a:prstGeom prst="roundRect">
            <a:avLst>
              <a:gd name="adj" fmla="val 678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00A896">
                <a:alpha val="5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325880"/>
            <a:ext cx="658368" cy="1078992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581912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15568" y="1399032"/>
            <a:ext cx="7452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Practice of Loving-Kindness &amp; Equanimity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15568" y="1783080"/>
            <a:ext cx="7452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C5D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Application: Begin every patient encounter with a moment of intentional presence — phones silenced, eye contact made — before reviewing the chart. This signals that the person precedes the problem.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542032"/>
            <a:ext cx="8366760" cy="1078992"/>
          </a:xfrm>
          <a:prstGeom prst="roundRect">
            <a:avLst>
              <a:gd name="adj" fmla="val 678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00A896">
                <a:alpha val="5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42032"/>
            <a:ext cx="658368" cy="1078992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798064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115568" y="2615184"/>
            <a:ext cx="7452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Cultivation of Sensitivity to Self and Others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15568" y="2999232"/>
            <a:ext cx="7452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C5D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Application: Develop structured reflective practice: brief post-shift journaling to identify encounters where emotional fatigue affected communication. Use supervision as a professional mirror.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758184"/>
            <a:ext cx="8366760" cy="1078992"/>
          </a:xfrm>
          <a:prstGeom prst="roundRect">
            <a:avLst>
              <a:gd name="adj" fmla="val 678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00A896">
                <a:alpha val="5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758184"/>
            <a:ext cx="658368" cy="1078992"/>
          </a:xfrm>
          <a:prstGeom prst="roundRect">
            <a:avLst>
              <a:gd name="adj" fmla="val 1111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4014216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CP4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15568" y="3831336"/>
            <a:ext cx="7452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Developing Helping-Trusting, Authentic Relationships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215384"/>
            <a:ext cx="7452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C5D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Application: In the FNP primary care setting: assign consistent appointment times, remember psychosocial context between visits, and follow up on life events (job loss, bereavement) documented in prior notes.</a:t>
            </a:r>
            <a:endParaRPr lang="en-US" sz="1100" dirty="0"/>
          </a:p>
        </p:txBody>
      </p:sp>
      <p:sp>
        <p:nvSpPr>
          <p:cNvPr id="205" name="WatermarkFooter_6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22" name="WatermarkFooter_6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Caritas Processes — Continued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36676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05840"/>
            <a:ext cx="658368" cy="1463040"/>
          </a:xfrm>
          <a:prstGeom prst="roundRect">
            <a:avLst>
              <a:gd name="adj" fmla="val 13889"/>
            </a:avLst>
          </a:prstGeom>
          <a:solidFill>
            <a:srgbClr val="5C2D4E"/>
          </a:solidFill>
          <a:ln w="12700">
            <a:solidFill>
              <a:srgbClr val="5C2D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61872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CP6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15568" y="1097280"/>
            <a:ext cx="7406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Creative Use of Self &amp; All Ways of Knowing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15568" y="1554480"/>
            <a:ext cx="7406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Application: Integrate narrative medicine techniques into SOAP documentation. Asking 'What does this diagnosis mean for your daily life?' generates richer data than a standardized questionnaire and builds the relational trust Watson describes.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633472"/>
            <a:ext cx="8366760" cy="1463040"/>
          </a:xfrm>
          <a:prstGeom prst="roundRect">
            <a:avLst>
              <a:gd name="adj" fmla="val 6250"/>
            </a:avLst>
          </a:prstGeom>
          <a:solidFill>
            <a:srgbClr val="1A3C4A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633472"/>
            <a:ext cx="658368" cy="1463040"/>
          </a:xfrm>
          <a:prstGeom prst="roundRect">
            <a:avLst>
              <a:gd name="adj" fmla="val 13889"/>
            </a:avLst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889504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3C4A"/>
                </a:solidFill>
              </a:rPr>
              <a:t>CP8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15568" y="2724912"/>
            <a:ext cx="7406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Creating Healing Environments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15568" y="3182112"/>
            <a:ext cx="7406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C5D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Application: Advocate for clinic design that centers patient dignity — warm lighting, private consultation spaces, elimination of clinical jargon in signage. As an FNP in outpatient primary care, this means influencing policy as much as direct practice.</a:t>
            </a:r>
            <a:endParaRPr lang="en-US" sz="1150" dirty="0"/>
          </a:p>
        </p:txBody>
      </p:sp>
      <p:sp>
        <p:nvSpPr>
          <p:cNvPr id="206" name="WatermarkFooter_7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15" name="WatermarkFooter_7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00A896">
              <a:alpha val="18000"/>
            </a:srgbClr>
          </a:solidFill>
          <a:ln w="12700">
            <a:solidFill>
              <a:srgbClr val="00A896">
                <a:alpha val="1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3200400"/>
            <a:ext cx="3200400" cy="32004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3C4A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This Theory Means to Me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11480" y="1005840"/>
            <a:ext cx="8321040" cy="1143000"/>
          </a:xfrm>
          <a:prstGeom prst="roundRect">
            <a:avLst>
              <a:gd name="adj" fmla="val 8000"/>
            </a:avLst>
          </a:prstGeom>
          <a:solidFill>
            <a:srgbClr val="028090">
              <a:alpha val="20000"/>
            </a:srgbClr>
          </a:solidFill>
          <a:ln w="12700">
            <a:solidFill>
              <a:srgbClr val="02C39A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078992"/>
            <a:ext cx="7955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"Caring is the essence of nursing and the most central and unifying focus for nursing practice."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— Jean Watson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2286000"/>
            <a:ext cx="832104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me, Watson's theory resolves the central tension of advanced practice nursing: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stay human in a system that rewards throughput. 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I became a nurse because of the relational dimension of care — the part no algorithm can replicate. Watson gives that instinct a philosophical foundation, a professional language, and a framework I can teach to others.
As an FNP, I will carry Watson's theory forward not as a reminder to 'be nicer,' but as a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philosophy that shapes every encounter, every care plan, every team interaction.</a:t>
            </a:r>
            <a:endParaRPr lang="en-US" sz="1300" dirty="0"/>
          </a:p>
        </p:txBody>
      </p:sp>
      <p:sp>
        <p:nvSpPr>
          <p:cNvPr id="207" name="WatermarkFooter_8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10" name="WatermarkFooter_8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8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APN Implications of Watson's Theory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40690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30352" y="1170432"/>
            <a:ext cx="566928" cy="56692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234440"/>
            <a:ext cx="438912" cy="43891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61872" y="120700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Clinical Practice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30352" y="1691640"/>
            <a:ext cx="379476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Caring science reframes the SOAP note as a relational document, not just a billing artifact. The subjective section becomes a genuine narrative capture.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645152" y="1005840"/>
            <a:ext cx="40690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09744" y="1170432"/>
            <a:ext cx="566928" cy="566928"/>
          </a:xfrm>
          <a:prstGeom prst="ellipse">
            <a:avLst/>
          </a:prstGeom>
          <a:solidFill>
            <a:srgbClr val="5C2D4E"/>
          </a:solidFill>
          <a:ln w="12700">
            <a:solidFill>
              <a:srgbClr val="5C2D4E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752" y="1234440"/>
            <a:ext cx="438912" cy="4389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41264" y="120700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Leadership &amp; Advocacy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809744" y="1691640"/>
            <a:ext cx="379476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APNs who operate from Watson's framework advocate for staffing ratios, care team design, and system policies that make caring possible — not just measurable.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365760" y="2999232"/>
            <a:ext cx="40690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30352" y="3163824"/>
            <a:ext cx="566928" cy="5669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227832"/>
            <a:ext cx="438912" cy="43891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261872" y="320040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Education &amp; Mentorship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530352" y="3685032"/>
            <a:ext cx="379476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Watson's theory provides a shared language for mentoring new nurses. Preceptors grounded in caring science model Caritas processes rather than just clinical efficiency.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645152" y="2999232"/>
            <a:ext cx="40690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809744" y="3163824"/>
            <a:ext cx="566928" cy="566928"/>
          </a:xfrm>
          <a:prstGeom prst="ellipse">
            <a:avLst/>
          </a:prstGeom>
          <a:solidFill>
            <a:srgbClr val="1A3C4A"/>
          </a:solidFill>
          <a:ln w="12700">
            <a:solidFill>
              <a:srgbClr val="1A3C4A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3752" y="3227832"/>
            <a:ext cx="438912" cy="43891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541264" y="320040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3C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Research &amp; EBP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4809744" y="3685032"/>
            <a:ext cx="379476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Caring science supports qualitative and mixed-methods research designs that capture patient experience — not just outcomes — as valid evidence.</a:t>
            </a:r>
            <a:endParaRPr lang="en-US" sz="1100" dirty="0"/>
          </a:p>
        </p:txBody>
      </p:sp>
      <p:sp>
        <p:nvSpPr>
          <p:cNvPr id="208" name="WatermarkFooter_9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25" name="WatermarkFooter_9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3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457200"/>
            <a:ext cx="2743200" cy="274320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3200400"/>
            <a:ext cx="2560320" cy="2560320"/>
          </a:xfrm>
          <a:prstGeom prst="ellipse">
            <a:avLst/>
          </a:prstGeom>
          <a:solidFill>
            <a:srgbClr val="5C2D4E">
              <a:alpha val="22000"/>
            </a:srgbClr>
          </a:solidFill>
          <a:ln w="12700">
            <a:solidFill>
              <a:srgbClr val="5C2D4E">
                <a:alpha val="2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03920" y="182880"/>
            <a:ext cx="411480" cy="4114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182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3C4A"/>
                </a:solidFill>
              </a:rPr>
              <a:t>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11480" y="256032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Summary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11480" y="8412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for APN Practice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11480" y="1353312"/>
            <a:ext cx="256032" cy="256032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1307592"/>
            <a:ext cx="79552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8EA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Watson's Theory of Human Caring provides APNs with a relational framework that goes beyond the biomedical model, centering the whole person in every clinical interaction.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11480" y="2066544"/>
            <a:ext cx="256032" cy="256032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2020824"/>
            <a:ext cx="79552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8EA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10 Caritas Processes are not abstract ideals — they are clinical behaviors that improve patient trust, adherence, and health outcomes.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11480" y="2779776"/>
            <a:ext cx="256032" cy="256032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2734056"/>
            <a:ext cx="79552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8EA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structural concepts — transpersonal caring relationships, caring moments, and healing environments — translate directly into FNP primary care practice.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11480" y="3493008"/>
            <a:ext cx="256032" cy="256032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3447288"/>
            <a:ext cx="79552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8EA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Self-care and authentic presence are professional obligations within Watson's framework, not personal preferences.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11480" y="4206240"/>
            <a:ext cx="256032" cy="256032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" y="4160520"/>
            <a:ext cx="79552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8EA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Caring science has APN-level implications across clinical practice, leadership, education, and research — making it a foundational theory for the full scope of advanced practice.</a:t>
            </a:r>
            <a:endParaRPr lang="en-US" sz="1200" dirty="0"/>
          </a:p>
        </p:txBody>
      </p:sp>
      <p:sp>
        <p:nvSpPr>
          <p:cNvPr id="209" name="WatermarkFooter_10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  <p:sp>
        <p:nvSpPr>
          <p:cNvPr id="18" name="WatermarkFooter_10"/>
          <p:cNvSpPr txBox="1"/>
          <p:nvPr/>
        </p:nvSpPr>
        <p:spPr>
          <a:xfrm>
            <a:off x="0" y="4889500"/>
            <a:ext cx="9144000" cy="254000"/>
          </a:xfrm>
          <a:prstGeom prst="rect">
            <a:avLst/>
          </a:prstGeom>
          <a:solidFill>
            <a:srgbClr val="028090">
              <a:alpha val="90000"/>
            </a:srgbClr>
          </a:solidFill>
        </p:spPr>
        <p:txBody>
          <a:bodyPr wrap="square" lIns="91440" tIns="0" rIns="91440" bIns="0" rtlCol="0" anchor="ctr"/>
          <a:lstStyle/>
          <a:p>
            <a:pPr marL="0" indent="0" algn="ctr">
              <a:buNone/>
            </a:pPr>
            <a:r>
              <a:rPr lang="en-US" sz="700" b="0" dirty="0">
                <a:solidFill>
                  <a:srgbClr val="FFFFFF"/>
                </a:solidFill>
                <a:latin typeface="Arial" pitchFamily="34" charset="0"/>
              </a:rPr>
              <a:t>Sample for reference only  ·  Need a custom version? WhatsApp Gradevia: +1 564-544-6924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2457</Words>
  <Application>Microsoft Office PowerPoint</Application>
  <PresentationFormat>On-screen Show (16:9)</PresentationFormat>
  <Paragraphs>135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Watson Theory of Human Caring – APN Role Presentation</dc:title>
  <dc:subject>PptxGenJS Presentation</dc:subject>
  <dc:creator>Gradevia Sample – Maya Osei, FNP Student</dc:creator>
  <cp:lastModifiedBy>HP SPECTRE</cp:lastModifiedBy>
  <cp:revision>2</cp:revision>
  <dcterms:created xsi:type="dcterms:W3CDTF">2026-06-13T08:26:42Z</dcterms:created>
  <dcterms:modified xsi:type="dcterms:W3CDTF">2026-06-13T09:32:31Z</dcterms:modified>
</cp:coreProperties>
</file>