
<file path=[Content_Types].xml><?xml version="1.0" encoding="utf-8"?>
<Types xmlns="http://schemas.openxmlformats.org/package/2006/content-types">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2.xml" ContentType="application/vnd.openxmlformats-officedocument.drawingml.chart+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28" d="100"/>
          <a:sy n="128" d="100"/>
        </p:scale>
        <p:origin x="66" y="2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Performance Rider</c:v>
                </c:pt>
              </c:strCache>
            </c:strRef>
          </c:tx>
          <c:spPr>
            <a:solidFill>
              <a:srgbClr val="F26B21"/>
            </a:solidFill>
            <a:effectLst/>
          </c:spPr>
          <c:invertIfNegative val="0"/>
          <c:dLbls>
            <c:numFmt formatCode="0&quot;%&quot;" sourceLinked="0"/>
            <c:spPr>
              <a:noFill/>
              <a:ln>
                <a:noFill/>
              </a:ln>
              <a:effectLst/>
            </c:spPr>
            <c:txPr>
              <a:bodyPr/>
              <a:lstStyle/>
              <a:p>
                <a:pPr>
                  <a:defRPr sz="1100" b="0" i="0" u="none" strike="noStrike">
                    <a:solidFill>
                      <a:srgbClr val="000000"/>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Q1</c:v>
                </c:pt>
                <c:pt idx="1">
                  <c:v>Q2</c:v>
                </c:pt>
                <c:pt idx="2">
                  <c:v>Q3</c:v>
                </c:pt>
              </c:strCache>
            </c:strRef>
          </c:cat>
          <c:val>
            <c:numRef>
              <c:f>Sheet1!$B$2:$B$4</c:f>
              <c:numCache>
                <c:formatCode>General</c:formatCode>
                <c:ptCount val="3"/>
                <c:pt idx="0">
                  <c:v>6</c:v>
                </c:pt>
                <c:pt idx="1">
                  <c:v>9</c:v>
                </c:pt>
                <c:pt idx="2">
                  <c:v>14</c:v>
                </c:pt>
              </c:numCache>
            </c:numRef>
          </c:val>
          <c:extLst>
            <c:ext xmlns:c16="http://schemas.microsoft.com/office/drawing/2014/chart" uri="{C3380CC4-5D6E-409C-BE32-E72D297353CC}">
              <c16:uniqueId val="{00000000-8D44-4A0F-8A77-CB7471BB6AE8}"/>
            </c:ext>
          </c:extLst>
        </c:ser>
        <c:ser>
          <c:idx val="1"/>
          <c:order val="1"/>
          <c:tx>
            <c:strRef>
              <c:f>Sheet1!$C$1</c:f>
              <c:strCache>
                <c:ptCount val="1"/>
                <c:pt idx="0">
                  <c:v>Commuter Value</c:v>
                </c:pt>
              </c:strCache>
            </c:strRef>
          </c:tx>
          <c:spPr>
            <a:solidFill>
              <a:srgbClr val="9AA5B1"/>
            </a:solidFill>
            <a:effectLst/>
          </c:spPr>
          <c:invertIfNegative val="0"/>
          <c:dLbls>
            <c:numFmt formatCode="0&quot;%&quot;" sourceLinked="0"/>
            <c:spPr>
              <a:noFill/>
              <a:ln>
                <a:noFill/>
              </a:ln>
              <a:effectLst/>
            </c:spPr>
            <c:txPr>
              <a:bodyPr/>
              <a:lstStyle/>
              <a:p>
                <a:pPr>
                  <a:defRPr sz="1100" b="0" i="0" u="none" strike="noStrike">
                    <a:solidFill>
                      <a:srgbClr val="000000"/>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Q1</c:v>
                </c:pt>
                <c:pt idx="1">
                  <c:v>Q2</c:v>
                </c:pt>
                <c:pt idx="2">
                  <c:v>Q3</c:v>
                </c:pt>
              </c:strCache>
            </c:strRef>
          </c:cat>
          <c:val>
            <c:numRef>
              <c:f>Sheet1!$C$2:$C$4</c:f>
              <c:numCache>
                <c:formatCode>General</c:formatCode>
                <c:ptCount val="3"/>
                <c:pt idx="0">
                  <c:v>8</c:v>
                </c:pt>
                <c:pt idx="1">
                  <c:v>6</c:v>
                </c:pt>
                <c:pt idx="2">
                  <c:v>5</c:v>
                </c:pt>
              </c:numCache>
            </c:numRef>
          </c:val>
          <c:extLst>
            <c:ext xmlns:c16="http://schemas.microsoft.com/office/drawing/2014/chart" uri="{C3380CC4-5D6E-409C-BE32-E72D297353CC}">
              <c16:uniqueId val="{00000001-8D44-4A0F-8A77-CB7471BB6AE8}"/>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5B6770"/>
                </a:solidFill>
                <a:latin typeface="Arial"/>
              </a:defRPr>
            </a:pPr>
            <a:endParaRPr lang="en-US"/>
          </a:p>
        </c:txPr>
        <c:crossAx val="2094734552"/>
        <c:crosses val="autoZero"/>
        <c:auto val="1"/>
        <c:lblAlgn val="ctr"/>
        <c:lblOffset val="100"/>
        <c:noMultiLvlLbl val="1"/>
      </c:catAx>
      <c:valAx>
        <c:axId val="2094734552"/>
        <c:scaling>
          <c:orientation val="minMax"/>
          <c:max val="16"/>
        </c:scaling>
        <c:delete val="1"/>
        <c:axPos val="l"/>
        <c:numFmt formatCode="General" sourceLinked="0"/>
        <c:majorTickMark val="out"/>
        <c:minorTickMark val="none"/>
        <c:tickLblPos val="nextTo"/>
        <c:crossAx val="2094734554"/>
        <c:crosses val="autoZero"/>
        <c:crossBetween val="between"/>
      </c:valAx>
      <c:spPr>
        <a:noFill/>
        <a:ln>
          <a:noFill/>
        </a:ln>
        <a:effectLst/>
      </c:spPr>
    </c:plotArea>
    <c:legend>
      <c:legendPos val="b"/>
      <c:overlay val="0"/>
      <c:txPr>
        <a:bodyPr/>
        <a:lstStyle/>
        <a:p>
          <a:pPr>
            <a:defRPr sz="1100"/>
          </a:pPr>
          <a:endParaRPr lang="en-US"/>
        </a:p>
      </c:txPr>
    </c:legend>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doughnutChart>
        <c:varyColors val="1"/>
        <c:ser>
          <c:idx val="0"/>
          <c:order val="0"/>
          <c:tx>
            <c:strRef>
              <c:f>Sheet1!$B$1</c:f>
              <c:strCache>
                <c:ptCount val="1"/>
                <c:pt idx="0">
                  <c:v>Use of funds</c:v>
                </c:pt>
              </c:strCache>
            </c:strRef>
          </c:tx>
          <c:spPr>
            <a:solidFill>
              <a:schemeClr val="accent1"/>
            </a:solidFill>
            <a:ln w="9525" cap="flat">
              <a:solidFill>
                <a:srgbClr val="F9F9F9"/>
              </a:solidFill>
              <a:prstDash val="solid"/>
              <a:round/>
            </a:ln>
            <a:effectLst/>
          </c:spPr>
          <c:dPt>
            <c:idx val="0"/>
            <c:bubble3D val="0"/>
            <c:spPr>
              <a:solidFill>
                <a:srgbClr val="F26B21"/>
              </a:solidFill>
              <a:effectLst/>
            </c:spPr>
            <c:extLst>
              <c:ext xmlns:c16="http://schemas.microsoft.com/office/drawing/2014/chart" uri="{C3380CC4-5D6E-409C-BE32-E72D297353CC}">
                <c16:uniqueId val="{00000001-0913-4C78-AE0A-352D91228D0B}"/>
              </c:ext>
            </c:extLst>
          </c:dPt>
          <c:dPt>
            <c:idx val="1"/>
            <c:bubble3D val="0"/>
            <c:spPr>
              <a:solidFill>
                <a:srgbClr val="2B3139"/>
              </a:solidFill>
              <a:effectLst/>
            </c:spPr>
            <c:extLst>
              <c:ext xmlns:c16="http://schemas.microsoft.com/office/drawing/2014/chart" uri="{C3380CC4-5D6E-409C-BE32-E72D297353CC}">
                <c16:uniqueId val="{00000003-0913-4C78-AE0A-352D91228D0B}"/>
              </c:ext>
            </c:extLst>
          </c:dPt>
          <c:dPt>
            <c:idx val="2"/>
            <c:bubble3D val="0"/>
            <c:spPr>
              <a:solidFill>
                <a:srgbClr val="2D7FB0"/>
              </a:solidFill>
              <a:effectLst/>
            </c:spPr>
            <c:extLst>
              <c:ext xmlns:c16="http://schemas.microsoft.com/office/drawing/2014/chart" uri="{C3380CC4-5D6E-409C-BE32-E72D297353CC}">
                <c16:uniqueId val="{00000005-0913-4C78-AE0A-352D91228D0B}"/>
              </c:ext>
            </c:extLst>
          </c:dPt>
          <c:dPt>
            <c:idx val="3"/>
            <c:bubble3D val="0"/>
            <c:spPr>
              <a:solidFill>
                <a:srgbClr val="9AA5B1"/>
              </a:solidFill>
              <a:effectLst/>
            </c:spPr>
            <c:extLst>
              <c:ext xmlns:c16="http://schemas.microsoft.com/office/drawing/2014/chart" uri="{C3380CC4-5D6E-409C-BE32-E72D297353CC}">
                <c16:uniqueId val="{00000007-0913-4C78-AE0A-352D91228D0B}"/>
              </c:ext>
            </c:extLst>
          </c:dPt>
          <c:dPt>
            <c:idx val="4"/>
            <c:bubble3D val="0"/>
            <c:spPr>
              <a:solidFill>
                <a:srgbClr val="C98A0B"/>
              </a:solidFill>
              <a:effectLst/>
            </c:spPr>
            <c:extLst>
              <c:ext xmlns:c16="http://schemas.microsoft.com/office/drawing/2014/chart" uri="{C3380CC4-5D6E-409C-BE32-E72D297353CC}">
                <c16:uniqueId val="{00000009-0913-4C78-AE0A-352D91228D0B}"/>
              </c:ext>
            </c:extLst>
          </c:dPt>
          <c:dLbls>
            <c:dLbl>
              <c:idx val="0"/>
              <c:numFmt formatCode="0%" sourceLinked="0"/>
              <c:spPr/>
              <c:txPr>
                <a:bodyPr/>
                <a:lstStyle/>
                <a:p>
                  <a:pPr>
                    <a:defRPr sz="1000" b="0" i="0" u="none" strike="noStrike">
                      <a:solidFill>
                        <a:srgbClr val="FFFFFF"/>
                      </a:solidFill>
                      <a:latin typeface="Arial"/>
                    </a:defRPr>
                  </a:pPr>
                  <a:endParaRPr lang="en-US"/>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0913-4C78-AE0A-352D91228D0B}"/>
                </c:ext>
              </c:extLst>
            </c:dLbl>
            <c:dLbl>
              <c:idx val="1"/>
              <c:numFmt formatCode="0%" sourceLinked="0"/>
              <c:spPr/>
              <c:txPr>
                <a:bodyPr/>
                <a:lstStyle/>
                <a:p>
                  <a:pPr>
                    <a:defRPr sz="1000" b="0" i="0" u="none" strike="noStrike">
                      <a:solidFill>
                        <a:srgbClr val="FFFFFF"/>
                      </a:solidFill>
                      <a:latin typeface="Arial"/>
                    </a:defRPr>
                  </a:pPr>
                  <a:endParaRPr lang="en-US"/>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0913-4C78-AE0A-352D91228D0B}"/>
                </c:ext>
              </c:extLst>
            </c:dLbl>
            <c:dLbl>
              <c:idx val="2"/>
              <c:numFmt formatCode="0%" sourceLinked="0"/>
              <c:spPr/>
              <c:txPr>
                <a:bodyPr/>
                <a:lstStyle/>
                <a:p>
                  <a:pPr>
                    <a:defRPr sz="1000" b="0" i="0" u="none" strike="noStrike">
                      <a:solidFill>
                        <a:srgbClr val="FFFFFF"/>
                      </a:solidFill>
                      <a:latin typeface="Arial"/>
                    </a:defRPr>
                  </a:pPr>
                  <a:endParaRPr lang="en-US"/>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0913-4C78-AE0A-352D91228D0B}"/>
                </c:ext>
              </c:extLst>
            </c:dLbl>
            <c:dLbl>
              <c:idx val="3"/>
              <c:numFmt formatCode="0%" sourceLinked="0"/>
              <c:spPr/>
              <c:txPr>
                <a:bodyPr/>
                <a:lstStyle/>
                <a:p>
                  <a:pPr>
                    <a:defRPr sz="1000" b="0" i="0" u="none" strike="noStrike">
                      <a:solidFill>
                        <a:srgbClr val="FFFFFF"/>
                      </a:solidFill>
                      <a:latin typeface="Arial"/>
                    </a:defRPr>
                  </a:pPr>
                  <a:endParaRPr lang="en-US"/>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0913-4C78-AE0A-352D91228D0B}"/>
                </c:ext>
              </c:extLst>
            </c:dLbl>
            <c:dLbl>
              <c:idx val="4"/>
              <c:numFmt formatCode="0%" sourceLinked="0"/>
              <c:spPr/>
              <c:txPr>
                <a:bodyPr/>
                <a:lstStyle/>
                <a:p>
                  <a:pPr>
                    <a:defRPr sz="1000" b="0" i="0" u="none" strike="noStrike">
                      <a:solidFill>
                        <a:srgbClr val="FFFFFF"/>
                      </a:solidFill>
                      <a:latin typeface="Arial"/>
                    </a:defRPr>
                  </a:pPr>
                  <a:endParaRPr lang="en-US"/>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9-0913-4C78-AE0A-352D91228D0B}"/>
                </c:ext>
              </c:extLst>
            </c:dLbl>
            <c:numFmt formatCode="0%" sourceLinked="0"/>
            <c:spPr>
              <a:noFill/>
              <a:ln>
                <a:noFill/>
              </a:ln>
              <a:effectLst/>
            </c:spPr>
            <c:txPr>
              <a:bodyPr/>
              <a:lstStyle/>
              <a:p>
                <a:pPr>
                  <a:defRPr sz="1800" b="0" i="0" u="none" strike="noStrike">
                    <a:solidFill>
                      <a:srgbClr val="000000"/>
                    </a:solidFill>
                    <a:latin typeface="Arial"/>
                  </a:defRPr>
                </a:pPr>
                <a:endParaRPr lang="en-US"/>
              </a:p>
            </c:txPr>
            <c:showLegendKey val="0"/>
            <c:showVal val="0"/>
            <c:showCatName val="1"/>
            <c:showSerName val="0"/>
            <c:showPercent val="1"/>
            <c:showBubbleSize val="0"/>
            <c:showLeaderLines val="0"/>
            <c:extLst>
              <c:ext xmlns:c15="http://schemas.microsoft.com/office/drawing/2012/chart" uri="{CE6537A1-D6FC-4f65-9D91-7224C49458BB}"/>
            </c:extLst>
          </c:dLbls>
          <c:cat>
            <c:strRef>
              <c:f>Sheet1!$A$2:$A$6</c:f>
              <c:strCache>
                <c:ptCount val="5"/>
                <c:pt idx="0">
                  <c:v>Marketing and brand</c:v>
                </c:pt>
                <c:pt idx="1">
                  <c:v>Manufacturing capacity and quality</c:v>
                </c:pt>
                <c:pt idx="2">
                  <c:v>Web and channel</c:v>
                </c:pt>
                <c:pt idx="3">
                  <c:v>Hiring and training</c:v>
                </c:pt>
                <c:pt idx="4">
                  <c:v>Working capital reserve</c:v>
                </c:pt>
              </c:strCache>
            </c:strRef>
          </c:cat>
          <c:val>
            <c:numRef>
              <c:f>Sheet1!$B$2:$B$6</c:f>
              <c:numCache>
                <c:formatCode>General</c:formatCode>
                <c:ptCount val="5"/>
                <c:pt idx="0">
                  <c:v>900</c:v>
                </c:pt>
                <c:pt idx="1">
                  <c:v>700</c:v>
                </c:pt>
                <c:pt idx="2">
                  <c:v>400</c:v>
                </c:pt>
                <c:pt idx="3">
                  <c:v>250</c:v>
                </c:pt>
                <c:pt idx="4">
                  <c:v>250</c:v>
                </c:pt>
              </c:numCache>
            </c:numRef>
          </c:val>
          <c:extLst>
            <c:ext xmlns:c16="http://schemas.microsoft.com/office/drawing/2014/chart" uri="{C3380CC4-5D6E-409C-BE32-E72D297353CC}">
              <c16:uniqueId val="{0000000A-0913-4C78-AE0A-352D91228D0B}"/>
            </c:ext>
          </c:extLst>
        </c:ser>
        <c:dLbls>
          <c:showLegendKey val="0"/>
          <c:showVal val="0"/>
          <c:showCatName val="0"/>
          <c:showSerName val="0"/>
          <c:showPercent val="0"/>
          <c:showBubbleSize val="0"/>
          <c:showLeaderLines val="0"/>
        </c:dLbls>
        <c:firstSliceAng val="0"/>
        <c:holeSize val="55"/>
      </c:doughnutChart>
      <c:spPr>
        <a:noFill/>
        <a:ln>
          <a:noFill/>
        </a:ln>
        <a:effectLst/>
      </c:spPr>
    </c:plotArea>
    <c:legend>
      <c:legendPos val="r"/>
      <c:overlay val="0"/>
      <c:txPr>
        <a:bodyPr/>
        <a:lstStyle/>
        <a:p>
          <a:pPr>
            <a:defRPr sz="1000"/>
          </a:pPr>
          <a:endParaRPr lang="en-US"/>
        </a:p>
      </c:txPr>
    </c:legend>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52521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afternoon. I'm Jordan Ellis, founder and CEO of VeloForge Cycles. We design and sell 3D-printed carbon fiber bicycles. For the first three quarters of our test market, I funded the company with my own money. Today I'm asking you for $2.5 million in equity to take VeloForge fully to market.
Over the next 25 minutes I'll cover three things: what our Q1 to Q3 results tell us, how we read our strengths and risks, and exactly how your investment will be used and how it will return value to you. Let's start with the opportunity.
[Sample tip: This deck and every figure in it are fictitious. Build yours on the WGU Presentation Template, using your own simulation data.]</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3D printing lets us build carbon fiber frames tuned to each rider, without the expensive molds traditional carbon manufacturers need. That gives us a product advantage and a cost structure that improves as volume grows.
Our target market is the Performance Rider: serious recreational and amateur racing cyclists who will pay a premium for low weight and ride quality. In our test market, this segment grew about 11 percent per quarter, faster than the bicycle market overall.
That is why now. We have early evidence of product fit with a growing segment, and outside capital lets us scale before competitors follow us into it. Let me show you the scorecard behind that claim.</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our Q3 cumulative balanced scorecard. Two things stand out.
First, market performance and marketing effectiveness are the strongest parts of our scorecard. That reflects the progress we made with Performance Riders after repositioning our message in Q2.
Second, financial performance is the weakest area. Cumulative net income is still negative at $640,000. I want to be candid about that up front, because the strategy I'll present for Q4 to Q6 is designed specifically to fix it, and I'll show you the milestones you can hold us to.
[Sample tip: The table here is a stand-in with fictitious ratings. Your deck must show the actual scorecard exported from the simulation, either pasted or as a screenshot.]</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market share report breaks our share out by customer segment. In the Performance Rider segment, our share grew from 6 percent in Q1 to 9 percent in Q2 and 14 percent in Q3. In the Commuter Value segment, which we deliberately stopped targeting after Q1, our share fell from 8 percent to 5 percent.
That trade-off was intentional. It tells us clearly where our product wins, and it is the foundation of the marketing strategy I'll present later. Next, the two decisions behind these numbers.
[Sample tip: Part A accepts either the market share report or the sales report. Insert the export from your simulation and highlight the segment you targeted.]</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decisions drove our market performance.
First, in Q2 we repositioned our advertising message from price to light weight and ride performance, aimed squarely at Performance Riders. We held the flagship price at $2,450 that quarter, so the message change, not pricing, is the most likely reason our share of that segment climbed to 14 percent by Q3.
Second, also in Q2, we launched web sales alongside our first sales office. By Q3, web orders made up 22 percent of unit sales and reached buyers in regions where we had no office, at a very low fixed cost.
Both decisions carry forward: the first shapes our marketing strategy, and the second shapes our sales channel strategy for Q4 to Q6. Now let's look at the financial side.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decisions shaped our financial performance, and both taught us cost discipline.
First, in Q3 we opened a second sales office in the West region before demand there was proven. Sales expense rose by $180,000 that quarter, while revenue from the new office rose by only $95,000. That decision is the main reason cumulative net income reached negative $640,000 by the end of Q3.
Second, in Q2 we scheduled 1,800 units against actual demand of 1,450. Carrying 350 extra units cost us about $62,000. We corrected production in Q3, and we now tie volume directly to the prior quarter's sales and current order trends.
These two lessons drive our financial and manufacturing strategies. Next, our SWOT analysis.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SWOT analysis is a widely used strategic planning tool that pairs a company's internal strengths and weaknesses with the external opportunities and threats it faces (Benzaghta et al., 2021). Here is VeloForge's SWOT at the end of Q3.
Internally, our strengths are the top brand judgment score in the Performance Rider segment, frames we can customize to each rider, and a web channel that already delivers 22 percent of units. Our weaknesses are financial: negative cumulative net income, office costs growing faster than revenue, and the forecasting gap we exposed in Q2.
Externally, the Performance Rider segment is growing about 11 percent per quarter, and web buyers are reaching us from regions where we have no office. The threats are a rival that cut Commuter Value prices by 12 percent and may move into performance bikes, plus rising carbon fiber material costs.
On the next slide, I'll rank the single most important item in each quadrant.</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 everything on the SWOT, four items matter most.
Our greatest strength is our brand position with Performance Riders. It matters most because it underpins our pricing power and future growth.
Our biggest weakness is our cost structure. Fixed costs from the early second office pushed cumulative net income to negative $640,000, and you need to see a credible path to profitability before committing capital.
Our best opportunity is growth in the Performance Rider segment. Because we already lead that segment on brand judgment, we are best placed to capture it.
Our greatest threat is a rival moving from price cuts in Commuter Value into performance bikes. If that happens, our premium pricing could come under pressure.
The five strategies that follow are built around these four points.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marketing strategy for Q4 to Q6 doubles down on what worked.
We will concentrate marketing on Performance Riders, keep the light weight and ride quality message, and hold our premium price of $2,450. Rather than cut price to defend against the rival, we will add one performance feature to the flagship model in Q5. That protects our margin and gives Performance Riders another reason to choose us.
This builds directly on the Q2 message shift that lifted our segment share to 14 percent, and it targets our best opportunity, the fast-growing Performance Rider segment.</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sales channel strategy follows a simple sequence.
First, we grow web sales as our primary expansion channel. It already delivers 22 percent of units at a low fixed cost.
Second, we gate new sales offices. We will not open another office until the West region office reaches a revenue target of $300,000 per quarter.
Third, we let the data decide. Web order data will show us where demand is concentrated, and that is where any future office will open.
This strategy builds on the success of our web launch and directly corrects the early office decision that hurt our Q3 financials.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human resource strategy supports the marketing and sales plan.
We will add two sales representatives to our existing offices rather than staffing a new office. We will invest in product training so every representative can explain the carbon fiber and custom-fit advantage to performance buyers. And we will add a commission component tied to Performance Rider sales, so the sales team's incentives match our target market.
This keeps headcount growth modest, which protects the cost discipline investors need to see, while strengthening sales coverage where demand is growing.</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manufacturing strategy applies the lesson from Q2.
Production volume will follow a rolling demand forecast based on the prior quarter's sales and current order trends, with a target of no more than 5 percent excess inventory each quarter. We set volume from demand, not from available capacity.
We will also invest in print-quality controls. Performance Riders pay a premium for quality, and consistent frames protect the brand position that is our greatest strength.
Together, these steps cut carrying costs and support the margin improvement in our financial plan.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financial strategy is built to fix our biggest weakness.
We will release your investment in quarterly tranches tied to milestones. In Q4, we release the first tranche and set aside a $250,000 working capital reserve that stays untouched, so VeloForge never needs emergency financing. In Q5, the second tranche is released only once our share and cost milestones are met. By Q6, we target positive quarterly net income.
This gives you clear checkpoints to hold us accountable, and it directly addresses the cost overruns from our early second office.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Taken together, these five strategies should deliver two measurable benefits by Q6.
First, growth: we expect our share of the Performance Rider segment to rise from 14 percent to at least 20 percent, driven by focused marketing, web expansion, and a stronger sales team.
Second, profitability: tighter cost control, disciplined production, and higher-margin sales should return VeloForge to positive quarterly net income by Q6. That is the return signal investors look for first, and it is the milestone our funding tranches are built around.</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action steps come directly from our tactical plan, and they focus on the two strategies with the biggest effect on your return: marketing and financial.
For marketing: in Q4, we increase advertising in the media Performance Riders use most, at the level budgeted in the tactical plan, and we track segment share every quarter. In Q5, we add a performance feature to the flagship model while holding price at $2,450, and we measure the effect through the brand judgment score.
For finance: from Q4 through Q6, we release your funds in milestone-based tranches and keep the $250,000 reserve untouched. And we open no new sales office until existing offices meet their revenue targets.
[Sample tip: Every step on this slide must match the tactical plan you export from the simulation. Evaluators compare the two.]</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exactly how your $2.5 million will be used: $900,000 to marketing and brand building, $700,000 to manufacturing capacity and quality, $400,000 to web sales and channel development, $250,000 to hiring and training, and $250,000 held as a working capital reserve.
Your return comes from three places. Funds are released in tranches tied to share and cost milestones, so capital follows results. We are targeting positive quarterly net income by Q6. And we are scaling into a segment that is growing about 11 percent per quarter, where we already hold the strongest brand position.
Business simulations like this one are widely used in management education to practice making and evaluating decisions like these (Pejić Bach et al., 2023), and our test market gave us exactly that evidence. Thank you. I'd welcome your questions.</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sources cited in this presentation, formatted in APA 7. In-text citations appear in the presenter notes for the SWOT slide and the use of funds slide.
[Sample tip: APA 7 in a presentation means in-text citations on the slide or in the notes, plus a references slide like this one. Use a hanging indent in your own deck.]</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C2127"/>
        </a:solidFill>
        <a:effectLst/>
      </p:bgPr>
    </p:bg>
    <p:spTree>
      <p:nvGrpSpPr>
        <p:cNvPr id="1" name=""/>
        <p:cNvGrpSpPr/>
        <p:nvPr/>
      </p:nvGrpSpPr>
      <p:grpSpPr>
        <a:xfrm>
          <a:off x="0" y="0"/>
          <a:ext cx="0" cy="0"/>
          <a:chOff x="0" y="0"/>
          <a:chExt cx="0" cy="0"/>
        </a:xfrm>
      </p:grpSpPr>
      <p:sp>
        <p:nvSpPr>
          <p:cNvPr id="2" name="Text 0"/>
          <p:cNvSpPr txBox="1"/>
          <p:nvPr/>
        </p:nvSpPr>
        <p:spPr>
          <a:xfrm>
            <a:off x="457200" y="4754880"/>
            <a:ext cx="6858000" cy="274320"/>
          </a:xfrm>
          <a:prstGeom prst="rect">
            <a:avLst/>
          </a:prstGeom>
          <a:noFill/>
          <a:ln/>
        </p:spPr>
        <p:txBody>
          <a:bodyPr wrap="square" lIns="0" tIns="0" rIns="0" bIns="0" rtlCol="0" anchor="ctr"/>
          <a:lstStyle/>
          <a:p>
            <a:pPr marL="0" indent="0">
              <a:buNone/>
            </a:pPr>
            <a:r>
              <a:rPr lang="en-US" sz="900" dirty="0">
                <a:solidFill>
                  <a:srgbClr val="9AA5B1"/>
                </a:solidFill>
                <a:latin typeface="Calibri" pitchFamily="34" charset="0"/>
                <a:ea typeface="Calibri" pitchFamily="34" charset="-122"/>
                <a:cs typeface="Calibri" pitchFamily="34" charset="-120"/>
              </a:rPr>
              <a:t>VeloForge Cycles  |  Illustrative sample with fictitious data  |  gradevia.com</a:t>
            </a:r>
            <a:endParaRPr lang="en-US" sz="900" dirty="0"/>
          </a:p>
        </p:txBody>
      </p:sp>
      <p:sp>
        <p:nvSpPr>
          <p:cNvPr id="3" name="Text 1"/>
          <p:cNvSpPr txBox="1"/>
          <p:nvPr/>
        </p:nvSpPr>
        <p:spPr>
          <a:xfrm>
            <a:off x="8229600" y="4754880"/>
            <a:ext cx="457200" cy="274320"/>
          </a:xfrm>
          <a:prstGeom prst="rect">
            <a:avLst/>
          </a:prstGeom>
          <a:noFill/>
          <a:ln/>
        </p:spPr>
        <p:txBody>
          <a:bodyPr wrap="square" lIns="0" tIns="0" rIns="0" bIns="0" rtlCol="0" anchor="ctr"/>
          <a:lstStyle/>
          <a:p>
            <a:pPr marL="0" indent="0" algn="r">
              <a:buNone/>
            </a:pPr>
            <a:r>
              <a:rPr lang="en-US" sz="900" dirty="0">
                <a:solidFill>
                  <a:srgbClr val="9AA5B1"/>
                </a:solidFill>
                <a:latin typeface="Calibri" pitchFamily="34" charset="0"/>
                <a:ea typeface="Calibri" pitchFamily="34" charset="-122"/>
                <a:cs typeface="Calibri" pitchFamily="34" charset="-120"/>
              </a:rPr>
              <a:t>1</a:t>
            </a:r>
            <a:endParaRPr lang="en-US" sz="900" dirty="0"/>
          </a:p>
        </p:txBody>
      </p:sp>
      <p:sp>
        <p:nvSpPr>
          <p:cNvPr id="4" name="Shape 2"/>
          <p:cNvSpPr/>
          <p:nvPr/>
        </p:nvSpPr>
        <p:spPr>
          <a:xfrm>
            <a:off x="5943600" y="914400"/>
            <a:ext cx="3017520" cy="3017520"/>
          </a:xfrm>
          <a:prstGeom prst="ellipse">
            <a:avLst/>
          </a:prstGeom>
          <a:solidFill>
            <a:srgbClr val="F26B21">
              <a:alpha val="15000"/>
            </a:srgbClr>
          </a:solidFill>
          <a:ln w="12700">
            <a:solidFill>
              <a:srgbClr val="F26B21">
                <a:alpha val="15000"/>
              </a:srgbClr>
            </a:solidFill>
            <a:prstDash val="solid"/>
          </a:ln>
        </p:spPr>
      </p:sp>
      <p:sp>
        <p:nvSpPr>
          <p:cNvPr id="5" name="Text 3"/>
          <p:cNvSpPr txBox="1"/>
          <p:nvPr/>
        </p:nvSpPr>
        <p:spPr>
          <a:xfrm>
            <a:off x="548640" y="914400"/>
            <a:ext cx="5486400" cy="365760"/>
          </a:xfrm>
          <a:prstGeom prst="rect">
            <a:avLst/>
          </a:prstGeom>
          <a:noFill/>
          <a:ln/>
        </p:spPr>
        <p:txBody>
          <a:bodyPr wrap="square" lIns="0" tIns="0" rIns="0" bIns="0" rtlCol="0" anchor="t"/>
          <a:lstStyle/>
          <a:p>
            <a:pPr marL="0" indent="0">
              <a:buNone/>
            </a:pPr>
            <a:r>
              <a:rPr lang="en-US" sz="1400" b="1" kern="0" spc="400" dirty="0">
                <a:solidFill>
                  <a:srgbClr val="F26B21"/>
                </a:solidFill>
                <a:latin typeface="Arial" pitchFamily="34" charset="0"/>
                <a:ea typeface="Arial" pitchFamily="34" charset="-122"/>
                <a:cs typeface="Arial" pitchFamily="34" charset="-120"/>
              </a:rPr>
              <a:t>VELOFORGE CYCLES</a:t>
            </a:r>
            <a:endParaRPr lang="en-US" sz="1400" dirty="0"/>
          </a:p>
        </p:txBody>
      </p:sp>
      <p:sp>
        <p:nvSpPr>
          <p:cNvPr id="6" name="Text 4"/>
          <p:cNvSpPr txBox="1"/>
          <p:nvPr/>
        </p:nvSpPr>
        <p:spPr>
          <a:xfrm>
            <a:off x="548640" y="1325880"/>
            <a:ext cx="5120640" cy="1188720"/>
          </a:xfrm>
          <a:prstGeom prst="rect">
            <a:avLst/>
          </a:prstGeom>
          <a:noFill/>
          <a:ln/>
        </p:spPr>
        <p:txBody>
          <a:bodyPr wrap="square" lIns="0" tIns="0" rIns="0" bIns="0" rtlCol="0" anchor="t"/>
          <a:lstStyle/>
          <a:p>
            <a:pPr marL="0" indent="0">
              <a:buNone/>
            </a:pPr>
            <a:r>
              <a:rPr lang="en-US" sz="3600" b="1" dirty="0">
                <a:solidFill>
                  <a:srgbClr val="FFFFFF"/>
                </a:solidFill>
                <a:latin typeface="Arial" pitchFamily="34" charset="0"/>
                <a:ea typeface="Arial" pitchFamily="34" charset="-122"/>
                <a:cs typeface="Arial" pitchFamily="34" charset="-120"/>
              </a:rPr>
              <a:t>Scaling 3D-Printed Carbon Fiber Bikes</a:t>
            </a:r>
            <a:endParaRPr lang="en-US" sz="3600" dirty="0"/>
          </a:p>
        </p:txBody>
      </p:sp>
      <p:sp>
        <p:nvSpPr>
          <p:cNvPr id="7" name="Text 5"/>
          <p:cNvSpPr txBox="1"/>
          <p:nvPr/>
        </p:nvSpPr>
        <p:spPr>
          <a:xfrm>
            <a:off x="548640" y="2606040"/>
            <a:ext cx="5120640" cy="365760"/>
          </a:xfrm>
          <a:prstGeom prst="rect">
            <a:avLst/>
          </a:prstGeom>
          <a:noFill/>
          <a:ln/>
        </p:spPr>
        <p:txBody>
          <a:bodyPr wrap="square" lIns="0" tIns="0" rIns="0" bIns="0" rtlCol="0" anchor="t"/>
          <a:lstStyle/>
          <a:p>
            <a:pPr marL="0" indent="0">
              <a:buNone/>
            </a:pPr>
            <a:r>
              <a:rPr lang="en-US" sz="1800" dirty="0">
                <a:solidFill>
                  <a:srgbClr val="D5DBE1"/>
                </a:solidFill>
                <a:latin typeface="Calibri" pitchFamily="34" charset="0"/>
                <a:ea typeface="Calibri" pitchFamily="34" charset="-122"/>
                <a:cs typeface="Calibri" pitchFamily="34" charset="-120"/>
              </a:rPr>
              <a:t>Investor presentation: $2.5 million equity request</a:t>
            </a:r>
            <a:endParaRPr lang="en-US" sz="1800" dirty="0"/>
          </a:p>
        </p:txBody>
      </p:sp>
      <p:sp>
        <p:nvSpPr>
          <p:cNvPr id="8" name="Text 6"/>
          <p:cNvSpPr txBox="1"/>
          <p:nvPr/>
        </p:nvSpPr>
        <p:spPr>
          <a:xfrm>
            <a:off x="548640" y="3291840"/>
            <a:ext cx="5486400" cy="320040"/>
          </a:xfrm>
          <a:prstGeom prst="rect">
            <a:avLst/>
          </a:prstGeom>
          <a:noFill/>
          <a:ln/>
        </p:spPr>
        <p:txBody>
          <a:bodyPr wrap="square" lIns="0" tIns="0" rIns="0" bIns="0" rtlCol="0" anchor="t"/>
          <a:lstStyle/>
          <a:p>
            <a:pPr marL="0" indent="0">
              <a:buNone/>
            </a:pPr>
            <a:r>
              <a:rPr lang="en-US" sz="1400" b="1" dirty="0">
                <a:solidFill>
                  <a:srgbClr val="FFFFFF"/>
                </a:solidFill>
                <a:latin typeface="Calibri" pitchFamily="34" charset="0"/>
                <a:ea typeface="Calibri" pitchFamily="34" charset="-122"/>
                <a:cs typeface="Calibri" pitchFamily="34" charset="-120"/>
              </a:rPr>
              <a:t>Jordan Ellis, Founder and CEO</a:t>
            </a:r>
            <a:endParaRPr lang="en-US" sz="1400" dirty="0"/>
          </a:p>
        </p:txBody>
      </p:sp>
      <p:sp>
        <p:nvSpPr>
          <p:cNvPr id="9" name="Text 7"/>
          <p:cNvSpPr txBox="1"/>
          <p:nvPr/>
        </p:nvSpPr>
        <p:spPr>
          <a:xfrm>
            <a:off x="548640" y="3611880"/>
            <a:ext cx="5852160" cy="320040"/>
          </a:xfrm>
          <a:prstGeom prst="rect">
            <a:avLst/>
          </a:prstGeom>
          <a:noFill/>
          <a:ln/>
        </p:spPr>
        <p:txBody>
          <a:bodyPr wrap="square" lIns="0" tIns="0" rIns="0" bIns="0" rtlCol="0" anchor="t"/>
          <a:lstStyle/>
          <a:p>
            <a:pPr marL="0" indent="0">
              <a:buNone/>
            </a:pPr>
            <a:r>
              <a:rPr lang="en-US" sz="1200" dirty="0">
                <a:solidFill>
                  <a:srgbClr val="9AA5B1"/>
                </a:solidFill>
                <a:latin typeface="Calibri" pitchFamily="34" charset="0"/>
                <a:ea typeface="Calibri" pitchFamily="34" charset="-122"/>
                <a:cs typeface="Calibri" pitchFamily="34" charset="-120"/>
              </a:rPr>
              <a:t>C216 MBA Capstone  |  Test market results Q1 to Q3  |  Plan Q4 to Q6</a:t>
            </a:r>
            <a:endParaRPr lang="en-US" sz="1200" dirty="0"/>
          </a:p>
        </p:txBody>
      </p:sp>
      <p:sp>
        <p:nvSpPr>
          <p:cNvPr id="10" name="Text 8"/>
          <p:cNvSpPr txBox="1"/>
          <p:nvPr/>
        </p:nvSpPr>
        <p:spPr>
          <a:xfrm>
            <a:off x="5943600" y="1691640"/>
            <a:ext cx="3017520" cy="914400"/>
          </a:xfrm>
          <a:prstGeom prst="rect">
            <a:avLst/>
          </a:prstGeom>
          <a:noFill/>
          <a:ln/>
        </p:spPr>
        <p:txBody>
          <a:bodyPr wrap="square" lIns="0" tIns="0" rIns="0" bIns="0" rtlCol="0" anchor="ctr"/>
          <a:lstStyle/>
          <a:p>
            <a:pPr marL="0" indent="0" algn="ctr">
              <a:buNone/>
            </a:pPr>
            <a:r>
              <a:rPr lang="en-US" sz="5400" b="1" dirty="0">
                <a:solidFill>
                  <a:srgbClr val="F26B21"/>
                </a:solidFill>
                <a:latin typeface="Arial" pitchFamily="34" charset="0"/>
                <a:ea typeface="Arial" pitchFamily="34" charset="-122"/>
                <a:cs typeface="Arial" pitchFamily="34" charset="-120"/>
              </a:rPr>
              <a:t>$2.5M</a:t>
            </a:r>
            <a:endParaRPr lang="en-US" sz="5400" dirty="0"/>
          </a:p>
        </p:txBody>
      </p:sp>
      <p:sp>
        <p:nvSpPr>
          <p:cNvPr id="11" name="Text 9"/>
          <p:cNvSpPr txBox="1"/>
          <p:nvPr/>
        </p:nvSpPr>
        <p:spPr>
          <a:xfrm>
            <a:off x="6126480" y="2606040"/>
            <a:ext cx="2651760" cy="548640"/>
          </a:xfrm>
          <a:prstGeom prst="rect">
            <a:avLst/>
          </a:prstGeom>
          <a:noFill/>
          <a:ln/>
        </p:spPr>
        <p:txBody>
          <a:bodyPr wrap="square" lIns="0" tIns="0" rIns="0" bIns="0" rtlCol="0" anchor="ctr"/>
          <a:lstStyle/>
          <a:p>
            <a:pPr marL="0" indent="0" algn="ctr">
              <a:buNone/>
            </a:pPr>
            <a:r>
              <a:rPr lang="en-US" sz="1300" dirty="0">
                <a:solidFill>
                  <a:srgbClr val="FFFFFF"/>
                </a:solidFill>
                <a:latin typeface="Calibri" pitchFamily="34" charset="0"/>
                <a:ea typeface="Calibri" pitchFamily="34" charset="-122"/>
                <a:cs typeface="Calibri" pitchFamily="34" charset="-120"/>
              </a:rPr>
              <a:t>equity to take the product fully to market</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marL="0" indent="0">
              <a:buNone/>
            </a:pPr>
            <a:r>
              <a:rPr lang="en-US" sz="2800" b="1" dirty="0">
                <a:solidFill>
                  <a:srgbClr val="2B3139"/>
                </a:solidFill>
                <a:latin typeface="Arial" pitchFamily="34" charset="0"/>
                <a:ea typeface="Arial" pitchFamily="34" charset="-122"/>
                <a:cs typeface="Arial" pitchFamily="34" charset="-120"/>
              </a:rPr>
              <a:t>The Opportunity</a:t>
            </a:r>
            <a:endParaRPr lang="en-US" sz="2800" dirty="0"/>
          </a:p>
        </p:txBody>
      </p:sp>
      <p:sp>
        <p:nvSpPr>
          <p:cNvPr id="3" name="Text 1"/>
          <p:cNvSpPr txBox="1"/>
          <p:nvPr/>
        </p:nvSpPr>
        <p:spPr>
          <a:xfrm>
            <a:off x="457200" y="4754880"/>
            <a:ext cx="6858000" cy="274320"/>
          </a:xfrm>
          <a:prstGeom prst="rect">
            <a:avLst/>
          </a:prstGeom>
          <a:noFill/>
          <a:ln/>
        </p:spPr>
        <p:txBody>
          <a:bodyPr wrap="square" lIns="0" tIns="0" rIns="0" bIns="0" rtlCol="0" anchor="ctr"/>
          <a:lstStyle/>
          <a:p>
            <a:pPr marL="0" indent="0">
              <a:buNone/>
            </a:pPr>
            <a:r>
              <a:rPr lang="en-US" sz="900" dirty="0">
                <a:solidFill>
                  <a:srgbClr val="5B6770"/>
                </a:solidFill>
                <a:latin typeface="Calibri" pitchFamily="34" charset="0"/>
                <a:ea typeface="Calibri" pitchFamily="34" charset="-122"/>
                <a:cs typeface="Calibri" pitchFamily="34" charset="-120"/>
              </a:rPr>
              <a:t>VeloForge Cycles  |  Illustrative sample with fictitious data  |  gradevia.com</a:t>
            </a:r>
            <a:endParaRPr lang="en-US" sz="900" dirty="0"/>
          </a:p>
        </p:txBody>
      </p:sp>
      <p:sp>
        <p:nvSpPr>
          <p:cNvPr id="4" name="Text 2"/>
          <p:cNvSpPr txBox="1"/>
          <p:nvPr/>
        </p:nvSpPr>
        <p:spPr>
          <a:xfrm>
            <a:off x="8229600" y="4754880"/>
            <a:ext cx="457200" cy="274320"/>
          </a:xfrm>
          <a:prstGeom prst="rect">
            <a:avLst/>
          </a:prstGeom>
          <a:noFill/>
          <a:ln/>
        </p:spPr>
        <p:txBody>
          <a:bodyPr wrap="square" lIns="0" tIns="0" rIns="0" bIns="0"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2</a:t>
            </a:r>
            <a:endParaRPr lang="en-US" sz="900" dirty="0"/>
          </a:p>
        </p:txBody>
      </p:sp>
      <p:sp>
        <p:nvSpPr>
          <p:cNvPr id="5" name="Shape 3"/>
          <p:cNvSpPr/>
          <p:nvPr/>
        </p:nvSpPr>
        <p:spPr>
          <a:xfrm>
            <a:off x="457200" y="1188720"/>
            <a:ext cx="2606040" cy="2743200"/>
          </a:xfrm>
          <a:prstGeom prst="roundRect">
            <a:avLst>
              <a:gd name="adj" fmla="val 2807"/>
            </a:avLst>
          </a:prstGeom>
          <a:solidFill>
            <a:srgbClr val="EEF1F4"/>
          </a:solidFill>
          <a:ln w="12700">
            <a:solidFill>
              <a:srgbClr val="EEF1F4"/>
            </a:solidFill>
            <a:prstDash val="solid"/>
          </a:ln>
        </p:spPr>
      </p:sp>
      <p:sp>
        <p:nvSpPr>
          <p:cNvPr id="6" name="Shape 4"/>
          <p:cNvSpPr/>
          <p:nvPr/>
        </p:nvSpPr>
        <p:spPr>
          <a:xfrm>
            <a:off x="731520" y="1417320"/>
            <a:ext cx="457200" cy="457200"/>
          </a:xfrm>
          <a:prstGeom prst="ellipse">
            <a:avLst/>
          </a:prstGeom>
          <a:solidFill>
            <a:srgbClr val="F26B21"/>
          </a:solidFill>
          <a:ln w="12700">
            <a:solidFill>
              <a:srgbClr val="F26B21"/>
            </a:solidFill>
            <a:prstDash val="solid"/>
          </a:ln>
        </p:spPr>
      </p:sp>
      <p:sp>
        <p:nvSpPr>
          <p:cNvPr id="7" name="Text 5"/>
          <p:cNvSpPr txBox="1"/>
          <p:nvPr/>
        </p:nvSpPr>
        <p:spPr>
          <a:xfrm>
            <a:off x="731520" y="141732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1</a:t>
            </a:r>
            <a:endParaRPr lang="en-US" sz="1400" dirty="0"/>
          </a:p>
        </p:txBody>
      </p:sp>
      <p:sp>
        <p:nvSpPr>
          <p:cNvPr id="8" name="Text 6"/>
          <p:cNvSpPr txBox="1"/>
          <p:nvPr/>
        </p:nvSpPr>
        <p:spPr>
          <a:xfrm>
            <a:off x="731520" y="2011680"/>
            <a:ext cx="2103120" cy="411480"/>
          </a:xfrm>
          <a:prstGeom prst="rect">
            <a:avLst/>
          </a:prstGeom>
          <a:noFill/>
          <a:ln/>
        </p:spPr>
        <p:txBody>
          <a:bodyPr wrap="square" lIns="0" tIns="0" rIns="0" bIns="0" rtlCol="0" anchor="t"/>
          <a:lstStyle/>
          <a:p>
            <a:pPr marL="0" indent="0">
              <a:buNone/>
            </a:pPr>
            <a:r>
              <a:rPr lang="en-US" sz="1800" b="1" dirty="0">
                <a:solidFill>
                  <a:srgbClr val="2B3139"/>
                </a:solidFill>
                <a:latin typeface="Arial" pitchFamily="34" charset="0"/>
                <a:ea typeface="Arial" pitchFamily="34" charset="-122"/>
                <a:cs typeface="Arial" pitchFamily="34" charset="-120"/>
              </a:rPr>
              <a:t>Product</a:t>
            </a:r>
            <a:endParaRPr lang="en-US" sz="1800" dirty="0"/>
          </a:p>
        </p:txBody>
      </p:sp>
      <p:sp>
        <p:nvSpPr>
          <p:cNvPr id="9" name="Text 7"/>
          <p:cNvSpPr txBox="1"/>
          <p:nvPr/>
        </p:nvSpPr>
        <p:spPr>
          <a:xfrm>
            <a:off x="731520" y="2468880"/>
            <a:ext cx="2103120" cy="1737360"/>
          </a:xfrm>
          <a:prstGeom prst="rect">
            <a:avLst/>
          </a:prstGeom>
          <a:noFill/>
          <a:ln/>
        </p:spPr>
        <p:txBody>
          <a:bodyPr wrap="square" lIns="0" tIns="0" rIns="0" bIns="0" rtlCol="0" anchor="t"/>
          <a:lstStyle/>
          <a:p>
            <a:pPr marL="0" indent="0">
              <a:buNone/>
            </a:pPr>
            <a:r>
              <a:rPr lang="en-US" sz="1400" dirty="0">
                <a:solidFill>
                  <a:srgbClr val="5B6770"/>
                </a:solidFill>
                <a:latin typeface="Calibri" pitchFamily="34" charset="0"/>
                <a:ea typeface="Calibri" pitchFamily="34" charset="-122"/>
                <a:cs typeface="Calibri" pitchFamily="34" charset="-120"/>
              </a:rPr>
              <a:t>Carbon fiber frames printed to each rider's fit, without the tooling costs of traditional carbon manufacturing.</a:t>
            </a:r>
            <a:endParaRPr lang="en-US" sz="1400" dirty="0"/>
          </a:p>
        </p:txBody>
      </p:sp>
      <p:sp>
        <p:nvSpPr>
          <p:cNvPr id="10" name="Shape 8"/>
          <p:cNvSpPr/>
          <p:nvPr/>
        </p:nvSpPr>
        <p:spPr>
          <a:xfrm>
            <a:off x="3246120" y="1188720"/>
            <a:ext cx="2606040" cy="2743200"/>
          </a:xfrm>
          <a:prstGeom prst="roundRect">
            <a:avLst>
              <a:gd name="adj" fmla="val 2807"/>
            </a:avLst>
          </a:prstGeom>
          <a:solidFill>
            <a:srgbClr val="EEF1F4"/>
          </a:solidFill>
          <a:ln w="12700">
            <a:solidFill>
              <a:srgbClr val="EEF1F4"/>
            </a:solidFill>
            <a:prstDash val="solid"/>
          </a:ln>
        </p:spPr>
      </p:sp>
      <p:sp>
        <p:nvSpPr>
          <p:cNvPr id="11" name="Shape 9"/>
          <p:cNvSpPr/>
          <p:nvPr/>
        </p:nvSpPr>
        <p:spPr>
          <a:xfrm>
            <a:off x="3520440" y="1417320"/>
            <a:ext cx="457200" cy="457200"/>
          </a:xfrm>
          <a:prstGeom prst="ellipse">
            <a:avLst/>
          </a:prstGeom>
          <a:solidFill>
            <a:srgbClr val="F26B21"/>
          </a:solidFill>
          <a:ln w="12700">
            <a:solidFill>
              <a:srgbClr val="F26B21"/>
            </a:solidFill>
            <a:prstDash val="solid"/>
          </a:ln>
        </p:spPr>
      </p:sp>
      <p:sp>
        <p:nvSpPr>
          <p:cNvPr id="12" name="Text 10"/>
          <p:cNvSpPr txBox="1"/>
          <p:nvPr/>
        </p:nvSpPr>
        <p:spPr>
          <a:xfrm>
            <a:off x="3520440" y="141732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2</a:t>
            </a:r>
            <a:endParaRPr lang="en-US" sz="1400" dirty="0"/>
          </a:p>
        </p:txBody>
      </p:sp>
      <p:sp>
        <p:nvSpPr>
          <p:cNvPr id="13" name="Text 11"/>
          <p:cNvSpPr txBox="1"/>
          <p:nvPr/>
        </p:nvSpPr>
        <p:spPr>
          <a:xfrm>
            <a:off x="3520440" y="2011680"/>
            <a:ext cx="2103120" cy="411480"/>
          </a:xfrm>
          <a:prstGeom prst="rect">
            <a:avLst/>
          </a:prstGeom>
          <a:noFill/>
          <a:ln/>
        </p:spPr>
        <p:txBody>
          <a:bodyPr wrap="square" lIns="0" tIns="0" rIns="0" bIns="0" rtlCol="0" anchor="t"/>
          <a:lstStyle/>
          <a:p>
            <a:pPr marL="0" indent="0">
              <a:buNone/>
            </a:pPr>
            <a:r>
              <a:rPr lang="en-US" sz="1800" b="1" dirty="0">
                <a:solidFill>
                  <a:srgbClr val="2B3139"/>
                </a:solidFill>
                <a:latin typeface="Arial" pitchFamily="34" charset="0"/>
                <a:ea typeface="Arial" pitchFamily="34" charset="-122"/>
                <a:cs typeface="Arial" pitchFamily="34" charset="-120"/>
              </a:rPr>
              <a:t>Target market</a:t>
            </a:r>
            <a:endParaRPr lang="en-US" sz="1800" dirty="0"/>
          </a:p>
        </p:txBody>
      </p:sp>
      <p:sp>
        <p:nvSpPr>
          <p:cNvPr id="14" name="Text 12"/>
          <p:cNvSpPr txBox="1"/>
          <p:nvPr/>
        </p:nvSpPr>
        <p:spPr>
          <a:xfrm>
            <a:off x="3520440" y="2468880"/>
            <a:ext cx="2103120" cy="1737360"/>
          </a:xfrm>
          <a:prstGeom prst="rect">
            <a:avLst/>
          </a:prstGeom>
          <a:noFill/>
          <a:ln/>
        </p:spPr>
        <p:txBody>
          <a:bodyPr wrap="square" lIns="0" tIns="0" rIns="0" bIns="0" rtlCol="0" anchor="t"/>
          <a:lstStyle/>
          <a:p>
            <a:pPr marL="0" indent="0">
              <a:buNone/>
            </a:pPr>
            <a:r>
              <a:rPr lang="en-US" sz="1400" dirty="0">
                <a:solidFill>
                  <a:srgbClr val="5B6770"/>
                </a:solidFill>
                <a:latin typeface="Calibri" pitchFamily="34" charset="0"/>
                <a:ea typeface="Calibri" pitchFamily="34" charset="-122"/>
                <a:cs typeface="Calibri" pitchFamily="34" charset="-120"/>
              </a:rPr>
              <a:t>Performance Riders: serious recreational and amateur racing cyclists who pay for low weight and ride quality.</a:t>
            </a:r>
            <a:endParaRPr lang="en-US" sz="1400" dirty="0"/>
          </a:p>
        </p:txBody>
      </p:sp>
      <p:sp>
        <p:nvSpPr>
          <p:cNvPr id="15" name="Shape 13"/>
          <p:cNvSpPr/>
          <p:nvPr/>
        </p:nvSpPr>
        <p:spPr>
          <a:xfrm>
            <a:off x="6035040" y="1188720"/>
            <a:ext cx="2606040" cy="2743200"/>
          </a:xfrm>
          <a:prstGeom prst="roundRect">
            <a:avLst>
              <a:gd name="adj" fmla="val 2807"/>
            </a:avLst>
          </a:prstGeom>
          <a:solidFill>
            <a:srgbClr val="EEF1F4"/>
          </a:solidFill>
          <a:ln w="12700">
            <a:solidFill>
              <a:srgbClr val="EEF1F4"/>
            </a:solidFill>
            <a:prstDash val="solid"/>
          </a:ln>
        </p:spPr>
      </p:sp>
      <p:sp>
        <p:nvSpPr>
          <p:cNvPr id="16" name="Shape 14"/>
          <p:cNvSpPr/>
          <p:nvPr/>
        </p:nvSpPr>
        <p:spPr>
          <a:xfrm>
            <a:off x="6309360" y="1417320"/>
            <a:ext cx="457200" cy="457200"/>
          </a:xfrm>
          <a:prstGeom prst="ellipse">
            <a:avLst/>
          </a:prstGeom>
          <a:solidFill>
            <a:srgbClr val="F26B21"/>
          </a:solidFill>
          <a:ln w="12700">
            <a:solidFill>
              <a:srgbClr val="F26B21"/>
            </a:solidFill>
            <a:prstDash val="solid"/>
          </a:ln>
        </p:spPr>
      </p:sp>
      <p:sp>
        <p:nvSpPr>
          <p:cNvPr id="17" name="Text 15"/>
          <p:cNvSpPr txBox="1"/>
          <p:nvPr/>
        </p:nvSpPr>
        <p:spPr>
          <a:xfrm>
            <a:off x="6309360" y="141732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3</a:t>
            </a:r>
            <a:endParaRPr lang="en-US" sz="1400" dirty="0"/>
          </a:p>
        </p:txBody>
      </p:sp>
      <p:sp>
        <p:nvSpPr>
          <p:cNvPr id="18" name="Text 16"/>
          <p:cNvSpPr txBox="1"/>
          <p:nvPr/>
        </p:nvSpPr>
        <p:spPr>
          <a:xfrm>
            <a:off x="6309360" y="2011680"/>
            <a:ext cx="2103120" cy="411480"/>
          </a:xfrm>
          <a:prstGeom prst="rect">
            <a:avLst/>
          </a:prstGeom>
          <a:noFill/>
          <a:ln/>
        </p:spPr>
        <p:txBody>
          <a:bodyPr wrap="square" lIns="0" tIns="0" rIns="0" bIns="0" rtlCol="0" anchor="t"/>
          <a:lstStyle/>
          <a:p>
            <a:pPr marL="0" indent="0">
              <a:buNone/>
            </a:pPr>
            <a:r>
              <a:rPr lang="en-US" sz="1800" b="1" dirty="0">
                <a:solidFill>
                  <a:srgbClr val="2B3139"/>
                </a:solidFill>
                <a:latin typeface="Arial" pitchFamily="34" charset="0"/>
                <a:ea typeface="Arial" pitchFamily="34" charset="-122"/>
                <a:cs typeface="Arial" pitchFamily="34" charset="-120"/>
              </a:rPr>
              <a:t>Why now</a:t>
            </a:r>
            <a:endParaRPr lang="en-US" sz="1800" dirty="0"/>
          </a:p>
        </p:txBody>
      </p:sp>
      <p:sp>
        <p:nvSpPr>
          <p:cNvPr id="19" name="Text 17"/>
          <p:cNvSpPr txBox="1"/>
          <p:nvPr/>
        </p:nvSpPr>
        <p:spPr>
          <a:xfrm>
            <a:off x="6309360" y="2468880"/>
            <a:ext cx="2103120" cy="1737360"/>
          </a:xfrm>
          <a:prstGeom prst="rect">
            <a:avLst/>
          </a:prstGeom>
          <a:noFill/>
          <a:ln/>
        </p:spPr>
        <p:txBody>
          <a:bodyPr wrap="square" lIns="0" tIns="0" rIns="0" bIns="0" rtlCol="0" anchor="t"/>
          <a:lstStyle/>
          <a:p>
            <a:pPr marL="0" indent="0">
              <a:buNone/>
            </a:pPr>
            <a:r>
              <a:rPr lang="en-US" sz="1400" dirty="0">
                <a:solidFill>
                  <a:srgbClr val="5B6770"/>
                </a:solidFill>
                <a:latin typeface="Calibri" pitchFamily="34" charset="0"/>
                <a:ea typeface="Calibri" pitchFamily="34" charset="-122"/>
                <a:cs typeface="Calibri" pitchFamily="34" charset="-120"/>
              </a:rPr>
              <a:t>Performance Rider demand grew about 11% per quarter in our test market, faster than the overall market.</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marL="0" indent="0">
              <a:buNone/>
            </a:pPr>
            <a:r>
              <a:rPr lang="en-US" sz="2800" b="1" dirty="0">
                <a:solidFill>
                  <a:srgbClr val="2B3139"/>
                </a:solidFill>
                <a:latin typeface="Arial" pitchFamily="34" charset="0"/>
                <a:ea typeface="Arial" pitchFamily="34" charset="-122"/>
                <a:cs typeface="Arial" pitchFamily="34" charset="-120"/>
              </a:rPr>
              <a:t>Q3 Cumulative Balanced Scorecard</a:t>
            </a:r>
            <a:endParaRPr lang="en-US" sz="2800" dirty="0"/>
          </a:p>
        </p:txBody>
      </p:sp>
      <p:sp>
        <p:nvSpPr>
          <p:cNvPr id="3" name="Text 1"/>
          <p:cNvSpPr txBox="1"/>
          <p:nvPr/>
        </p:nvSpPr>
        <p:spPr>
          <a:xfrm>
            <a:off x="457200" y="4754880"/>
            <a:ext cx="6858000" cy="274320"/>
          </a:xfrm>
          <a:prstGeom prst="rect">
            <a:avLst/>
          </a:prstGeom>
          <a:noFill/>
          <a:ln/>
        </p:spPr>
        <p:txBody>
          <a:bodyPr wrap="square" lIns="0" tIns="0" rIns="0" bIns="0" rtlCol="0" anchor="ctr"/>
          <a:lstStyle/>
          <a:p>
            <a:pPr marL="0" indent="0">
              <a:buNone/>
            </a:pPr>
            <a:r>
              <a:rPr lang="en-US" sz="900" dirty="0">
                <a:solidFill>
                  <a:srgbClr val="5B6770"/>
                </a:solidFill>
                <a:latin typeface="Calibri" pitchFamily="34" charset="0"/>
                <a:ea typeface="Calibri" pitchFamily="34" charset="-122"/>
                <a:cs typeface="Calibri" pitchFamily="34" charset="-120"/>
              </a:rPr>
              <a:t>VeloForge Cycles  |  Illustrative sample with fictitious data  |  gradevia.com</a:t>
            </a:r>
            <a:endParaRPr lang="en-US" sz="900" dirty="0"/>
          </a:p>
        </p:txBody>
      </p:sp>
      <p:sp>
        <p:nvSpPr>
          <p:cNvPr id="4" name="Text 2"/>
          <p:cNvSpPr txBox="1"/>
          <p:nvPr/>
        </p:nvSpPr>
        <p:spPr>
          <a:xfrm>
            <a:off x="8229600" y="4754880"/>
            <a:ext cx="457200" cy="274320"/>
          </a:xfrm>
          <a:prstGeom prst="rect">
            <a:avLst/>
          </a:prstGeom>
          <a:noFill/>
          <a:ln/>
        </p:spPr>
        <p:txBody>
          <a:bodyPr wrap="square" lIns="0" tIns="0" rIns="0" bIns="0"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3</a:t>
            </a:r>
            <a:endParaRPr lang="en-US" sz="9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457200" y="1097280"/>
          <a:ext cx="5577840" cy="914400"/>
        </p:xfrm>
        <a:graphic>
          <a:graphicData uri="http://schemas.openxmlformats.org/drawingml/2006/table">
            <a:tbl>
              <a:tblPr/>
              <a:tblGrid>
                <a:gridCol w="1920240">
                  <a:extLst>
                    <a:ext uri="{9D8B030D-6E8A-4147-A177-3AD203B41FA5}">
                      <a16:colId xmlns:a16="http://schemas.microsoft.com/office/drawing/2014/main" val="20000"/>
                    </a:ext>
                  </a:extLst>
                </a:gridCol>
                <a:gridCol w="1005840">
                  <a:extLst>
                    <a:ext uri="{9D8B030D-6E8A-4147-A177-3AD203B41FA5}">
                      <a16:colId xmlns:a16="http://schemas.microsoft.com/office/drawing/2014/main" val="20001"/>
                    </a:ext>
                  </a:extLst>
                </a:gridCol>
                <a:gridCol w="2651760">
                  <a:extLst>
                    <a:ext uri="{9D8B030D-6E8A-4147-A177-3AD203B41FA5}">
                      <a16:colId xmlns:a16="http://schemas.microsoft.com/office/drawing/2014/main" val="20002"/>
                    </a:ext>
                  </a:extLst>
                </a:gridCol>
              </a:tblGrid>
              <a:tr h="420624">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Category</a:t>
                      </a:r>
                      <a:endParaRPr lang="en-US" sz="1200" dirty="0">
                        <a:latin typeface="Calibri" charset="0"/>
                        <a:ea typeface="Calibri" charset="0"/>
                        <a:cs typeface="Calibri" charset="0"/>
                      </a:endParaRPr>
                    </a:p>
                  </a:txBody>
                  <a:tcPr marT="0" marB="0" anchor="ctr">
                    <a:lnL w="0" cap="flat" cmpd="sng" algn="ctr">
                      <a:noFill/>
                    </a:lnL>
                    <a:lnR w="0" cap="flat" cmpd="sng" algn="ctr">
                      <a:noFill/>
                    </a:lnR>
                    <a:lnT w="0" cap="flat" cmpd="sng" algn="ctr">
                      <a:noFill/>
                    </a:lnT>
                    <a:lnB w="0" cap="flat" cmpd="sng" algn="ctr">
                      <a:noFill/>
                    </a:lnB>
                    <a:solidFill>
                      <a:srgbClr val="2B3139"/>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Rating</a:t>
                      </a:r>
                      <a:endParaRPr lang="en-US" sz="1200" dirty="0">
                        <a:latin typeface="Calibri" charset="0"/>
                        <a:ea typeface="Calibri" charset="0"/>
                        <a:cs typeface="Calibri" charset="0"/>
                      </a:endParaRPr>
                    </a:p>
                  </a:txBody>
                  <a:tcPr marT="0" marB="0" anchor="ctr">
                    <a:lnL w="0" cap="flat" cmpd="sng" algn="ctr">
                      <a:noFill/>
                    </a:lnL>
                    <a:lnR w="0" cap="flat" cmpd="sng" algn="ctr">
                      <a:noFill/>
                    </a:lnR>
                    <a:lnT w="0" cap="flat" cmpd="sng" algn="ctr">
                      <a:noFill/>
                    </a:lnT>
                    <a:lnB w="0" cap="flat" cmpd="sng" algn="ctr">
                      <a:noFill/>
                    </a:lnB>
                    <a:solidFill>
                      <a:srgbClr val="2B3139"/>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What it reflects</a:t>
                      </a:r>
                      <a:endParaRPr lang="en-US" sz="1200" dirty="0">
                        <a:latin typeface="Calibri" charset="0"/>
                        <a:ea typeface="Calibri" charset="0"/>
                        <a:cs typeface="Calibri" charset="0"/>
                      </a:endParaRPr>
                    </a:p>
                  </a:txBody>
                  <a:tcPr marT="0" marB="0" anchor="ctr">
                    <a:lnL w="0" cap="flat" cmpd="sng" algn="ctr">
                      <a:noFill/>
                    </a:lnL>
                    <a:lnR w="0" cap="flat" cmpd="sng" algn="ctr">
                      <a:noFill/>
                    </a:lnR>
                    <a:lnT w="0" cap="flat" cmpd="sng" algn="ctr">
                      <a:noFill/>
                    </a:lnT>
                    <a:lnB w="0" cap="flat" cmpd="sng" algn="ctr">
                      <a:noFill/>
                    </a:lnB>
                    <a:solidFill>
                      <a:srgbClr val="2B3139"/>
                    </a:solidFill>
                  </a:tcPr>
                </a:tc>
                <a:extLst>
                  <a:ext uri="{0D108BD9-81ED-4DB2-BD59-A6C34878D82A}">
                    <a16:rowId xmlns:a16="http://schemas.microsoft.com/office/drawing/2014/main" val="10000"/>
                  </a:ext>
                </a:extLst>
              </a:tr>
              <a:tr h="420624">
                <a:tc>
                  <a:txBody>
                    <a:bodyPr/>
                    <a:lstStyle/>
                    <a:p>
                      <a:pPr marL="0" indent="0">
                        <a:buNone/>
                      </a:pPr>
                      <a:r>
                        <a:rPr lang="en-US" sz="1200" dirty="0">
                          <a:solidFill>
                            <a:srgbClr val="2B3139"/>
                          </a:solidFill>
                          <a:latin typeface="Calibri" pitchFamily="34" charset="0"/>
                          <a:ea typeface="Calibri" pitchFamily="34" charset="-122"/>
                          <a:cs typeface="Calibri" pitchFamily="34" charset="-120"/>
                        </a:rPr>
                        <a:t>Market performance</a:t>
                      </a:r>
                      <a:endParaRPr lang="en-US" sz="1200" dirty="0">
                        <a:latin typeface="Calibri" charset="0"/>
                        <a:ea typeface="Calibri" charset="0"/>
                        <a:cs typeface="Calibri" charset="0"/>
                      </a:endParaRPr>
                    </a:p>
                  </a:txBody>
                  <a:tcPr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buNone/>
                      </a:pPr>
                      <a:r>
                        <a:rPr lang="en-US" sz="1200" b="1" dirty="0">
                          <a:solidFill>
                            <a:srgbClr val="2E9E6B"/>
                          </a:solidFill>
                          <a:latin typeface="Calibri" pitchFamily="34" charset="0"/>
                          <a:ea typeface="Calibri" pitchFamily="34" charset="-122"/>
                          <a:cs typeface="Calibri" pitchFamily="34" charset="-120"/>
                        </a:rPr>
                        <a:t>Strong</a:t>
                      </a:r>
                      <a:endParaRPr lang="en-US" sz="1200" dirty="0">
                        <a:latin typeface="Calibri" charset="0"/>
                        <a:ea typeface="Calibri" charset="0"/>
                        <a:cs typeface="Calibri" charset="0"/>
                      </a:endParaRPr>
                    </a:p>
                  </a:txBody>
                  <a:tcPr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buNone/>
                      </a:pPr>
                      <a:r>
                        <a:rPr lang="en-US" sz="1200" dirty="0">
                          <a:solidFill>
                            <a:srgbClr val="2B3139"/>
                          </a:solidFill>
                          <a:latin typeface="Calibri" pitchFamily="34" charset="0"/>
                          <a:ea typeface="Calibri" pitchFamily="34" charset="-122"/>
                          <a:cs typeface="Calibri" pitchFamily="34" charset="-120"/>
                        </a:rPr>
                        <a:t>Share gains in the Performance Rider segment</a:t>
                      </a:r>
                      <a:endParaRPr lang="en-US" sz="1200" dirty="0">
                        <a:latin typeface="Calibri" charset="0"/>
                        <a:ea typeface="Calibri" charset="0"/>
                        <a:cs typeface="Calibri" charset="0"/>
                      </a:endParaRPr>
                    </a:p>
                  </a:txBody>
                  <a:tcPr marT="0" marB="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1"/>
                  </a:ext>
                </a:extLst>
              </a:tr>
              <a:tr h="420624">
                <a:tc>
                  <a:txBody>
                    <a:bodyPr/>
                    <a:lstStyle/>
                    <a:p>
                      <a:pPr marL="0" indent="0">
                        <a:buNone/>
                      </a:pPr>
                      <a:r>
                        <a:rPr lang="en-US" sz="1200" dirty="0">
                          <a:solidFill>
                            <a:srgbClr val="2B3139"/>
                          </a:solidFill>
                          <a:latin typeface="Calibri" pitchFamily="34" charset="0"/>
                          <a:ea typeface="Calibri" pitchFamily="34" charset="-122"/>
                          <a:cs typeface="Calibri" pitchFamily="34" charset="-120"/>
                        </a:rPr>
                        <a:t>Marketing effectiveness</a:t>
                      </a:r>
                      <a:endParaRPr lang="en-US" sz="1200" dirty="0">
                        <a:latin typeface="Calibri" charset="0"/>
                        <a:ea typeface="Calibri" charset="0"/>
                        <a:cs typeface="Calibri" charset="0"/>
                      </a:endParaRPr>
                    </a:p>
                  </a:txBody>
                  <a:tcPr marT="0" marB="0" anchor="ctr">
                    <a:lnL w="0" cap="flat" cmpd="sng" algn="ctr">
                      <a:noFill/>
                    </a:lnL>
                    <a:lnR w="0" cap="flat" cmpd="sng" algn="ctr">
                      <a:noFill/>
                    </a:lnR>
                    <a:lnT w="0" cap="flat" cmpd="sng" algn="ctr">
                      <a:noFill/>
                    </a:lnT>
                    <a:lnB w="0" cap="flat" cmpd="sng" algn="ctr">
                      <a:noFill/>
                    </a:lnB>
                    <a:solidFill>
                      <a:srgbClr val="EEF1F4"/>
                    </a:solidFill>
                  </a:tcPr>
                </a:tc>
                <a:tc>
                  <a:txBody>
                    <a:bodyPr/>
                    <a:lstStyle/>
                    <a:p>
                      <a:pPr marL="0" indent="0">
                        <a:buNone/>
                      </a:pPr>
                      <a:r>
                        <a:rPr lang="en-US" sz="1200" b="1" dirty="0">
                          <a:solidFill>
                            <a:srgbClr val="2E9E6B"/>
                          </a:solidFill>
                          <a:latin typeface="Calibri" pitchFamily="34" charset="0"/>
                          <a:ea typeface="Calibri" pitchFamily="34" charset="-122"/>
                          <a:cs typeface="Calibri" pitchFamily="34" charset="-120"/>
                        </a:rPr>
                        <a:t>Strong</a:t>
                      </a:r>
                      <a:endParaRPr lang="en-US" sz="1200" dirty="0">
                        <a:latin typeface="Calibri" charset="0"/>
                        <a:ea typeface="Calibri" charset="0"/>
                        <a:cs typeface="Calibri" charset="0"/>
                      </a:endParaRPr>
                    </a:p>
                  </a:txBody>
                  <a:tcPr marT="0" marB="0" anchor="ctr">
                    <a:lnL w="0" cap="flat" cmpd="sng" algn="ctr">
                      <a:noFill/>
                    </a:lnL>
                    <a:lnR w="0" cap="flat" cmpd="sng" algn="ctr">
                      <a:noFill/>
                    </a:lnR>
                    <a:lnT w="0" cap="flat" cmpd="sng" algn="ctr">
                      <a:noFill/>
                    </a:lnT>
                    <a:lnB w="0" cap="flat" cmpd="sng" algn="ctr">
                      <a:noFill/>
                    </a:lnB>
                    <a:solidFill>
                      <a:srgbClr val="EEF1F4"/>
                    </a:solidFill>
                  </a:tcPr>
                </a:tc>
                <a:tc>
                  <a:txBody>
                    <a:bodyPr/>
                    <a:lstStyle/>
                    <a:p>
                      <a:pPr marL="0" indent="0">
                        <a:buNone/>
                      </a:pPr>
                      <a:r>
                        <a:rPr lang="en-US" sz="1200" dirty="0">
                          <a:solidFill>
                            <a:srgbClr val="2B3139"/>
                          </a:solidFill>
                          <a:latin typeface="Calibri" pitchFamily="34" charset="0"/>
                          <a:ea typeface="Calibri" pitchFamily="34" charset="-122"/>
                          <a:cs typeface="Calibri" pitchFamily="34" charset="-120"/>
                        </a:rPr>
                        <a:t>Performance message landing with target buyers</a:t>
                      </a:r>
                      <a:endParaRPr lang="en-US" sz="1200" dirty="0">
                        <a:latin typeface="Calibri" charset="0"/>
                        <a:ea typeface="Calibri" charset="0"/>
                        <a:cs typeface="Calibri" charset="0"/>
                      </a:endParaRPr>
                    </a:p>
                  </a:txBody>
                  <a:tcPr marT="0" marB="0" anchor="ctr">
                    <a:lnL w="0" cap="flat" cmpd="sng" algn="ctr">
                      <a:noFill/>
                    </a:lnL>
                    <a:lnR w="0" cap="flat" cmpd="sng" algn="ctr">
                      <a:noFill/>
                    </a:lnR>
                    <a:lnT w="0" cap="flat" cmpd="sng" algn="ctr">
                      <a:noFill/>
                    </a:lnT>
                    <a:lnB w="0" cap="flat" cmpd="sng" algn="ctr">
                      <a:noFill/>
                    </a:lnB>
                    <a:solidFill>
                      <a:srgbClr val="EEF1F4"/>
                    </a:solidFill>
                  </a:tcPr>
                </a:tc>
                <a:extLst>
                  <a:ext uri="{0D108BD9-81ED-4DB2-BD59-A6C34878D82A}">
                    <a16:rowId xmlns:a16="http://schemas.microsoft.com/office/drawing/2014/main" val="10002"/>
                  </a:ext>
                </a:extLst>
              </a:tr>
              <a:tr h="420624">
                <a:tc>
                  <a:txBody>
                    <a:bodyPr/>
                    <a:lstStyle/>
                    <a:p>
                      <a:pPr marL="0" indent="0">
                        <a:buNone/>
                      </a:pPr>
                      <a:r>
                        <a:rPr lang="en-US" sz="1200" dirty="0">
                          <a:solidFill>
                            <a:srgbClr val="2B3139"/>
                          </a:solidFill>
                          <a:latin typeface="Calibri" pitchFamily="34" charset="0"/>
                          <a:ea typeface="Calibri" pitchFamily="34" charset="-122"/>
                          <a:cs typeface="Calibri" pitchFamily="34" charset="-120"/>
                        </a:rPr>
                        <a:t>Investment in the future</a:t>
                      </a:r>
                      <a:endParaRPr lang="en-US" sz="1200" dirty="0">
                        <a:latin typeface="Calibri" charset="0"/>
                        <a:ea typeface="Calibri" charset="0"/>
                        <a:cs typeface="Calibri" charset="0"/>
                      </a:endParaRPr>
                    </a:p>
                  </a:txBody>
                  <a:tcPr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buNone/>
                      </a:pPr>
                      <a:r>
                        <a:rPr lang="en-US" sz="1200" b="1" dirty="0">
                          <a:solidFill>
                            <a:srgbClr val="C98A0B"/>
                          </a:solidFill>
                          <a:latin typeface="Calibri" pitchFamily="34" charset="0"/>
                          <a:ea typeface="Calibri" pitchFamily="34" charset="-122"/>
                          <a:cs typeface="Calibri" pitchFamily="34" charset="-120"/>
                        </a:rPr>
                        <a:t>Moderate</a:t>
                      </a:r>
                      <a:endParaRPr lang="en-US" sz="1200" dirty="0">
                        <a:latin typeface="Calibri" charset="0"/>
                        <a:ea typeface="Calibri" charset="0"/>
                        <a:cs typeface="Calibri" charset="0"/>
                      </a:endParaRPr>
                    </a:p>
                  </a:txBody>
                  <a:tcPr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buNone/>
                      </a:pPr>
                      <a:r>
                        <a:rPr lang="en-US" sz="1200" dirty="0">
                          <a:solidFill>
                            <a:srgbClr val="2B3139"/>
                          </a:solidFill>
                          <a:latin typeface="Calibri" pitchFamily="34" charset="0"/>
                          <a:ea typeface="Calibri" pitchFamily="34" charset="-122"/>
                          <a:cs typeface="Calibri" pitchFamily="34" charset="-120"/>
                        </a:rPr>
                        <a:t>Web channel and product features in progress</a:t>
                      </a:r>
                      <a:endParaRPr lang="en-US" sz="1200" dirty="0">
                        <a:latin typeface="Calibri" charset="0"/>
                        <a:ea typeface="Calibri" charset="0"/>
                        <a:cs typeface="Calibri" charset="0"/>
                      </a:endParaRPr>
                    </a:p>
                  </a:txBody>
                  <a:tcPr marT="0" marB="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3"/>
                  </a:ext>
                </a:extLst>
              </a:tr>
              <a:tr h="420624">
                <a:tc>
                  <a:txBody>
                    <a:bodyPr/>
                    <a:lstStyle/>
                    <a:p>
                      <a:pPr marL="0" indent="0">
                        <a:buNone/>
                      </a:pPr>
                      <a:r>
                        <a:rPr lang="en-US" sz="1200" dirty="0">
                          <a:solidFill>
                            <a:srgbClr val="2B3139"/>
                          </a:solidFill>
                          <a:latin typeface="Calibri" pitchFamily="34" charset="0"/>
                          <a:ea typeface="Calibri" pitchFamily="34" charset="-122"/>
                          <a:cs typeface="Calibri" pitchFamily="34" charset="-120"/>
                        </a:rPr>
                        <a:t>Asset and production use</a:t>
                      </a:r>
                      <a:endParaRPr lang="en-US" sz="1200" dirty="0">
                        <a:latin typeface="Calibri" charset="0"/>
                        <a:ea typeface="Calibri" charset="0"/>
                        <a:cs typeface="Calibri" charset="0"/>
                      </a:endParaRPr>
                    </a:p>
                  </a:txBody>
                  <a:tcPr marT="0" marB="0" anchor="ctr">
                    <a:lnL w="0" cap="flat" cmpd="sng" algn="ctr">
                      <a:noFill/>
                    </a:lnL>
                    <a:lnR w="0" cap="flat" cmpd="sng" algn="ctr">
                      <a:noFill/>
                    </a:lnR>
                    <a:lnT w="0" cap="flat" cmpd="sng" algn="ctr">
                      <a:noFill/>
                    </a:lnT>
                    <a:lnB w="0" cap="flat" cmpd="sng" algn="ctr">
                      <a:noFill/>
                    </a:lnB>
                    <a:solidFill>
                      <a:srgbClr val="EEF1F4"/>
                    </a:solidFill>
                  </a:tcPr>
                </a:tc>
                <a:tc>
                  <a:txBody>
                    <a:bodyPr/>
                    <a:lstStyle/>
                    <a:p>
                      <a:pPr marL="0" indent="0">
                        <a:buNone/>
                      </a:pPr>
                      <a:r>
                        <a:rPr lang="en-US" sz="1200" b="1" dirty="0">
                          <a:solidFill>
                            <a:srgbClr val="C98A0B"/>
                          </a:solidFill>
                          <a:latin typeface="Calibri" pitchFamily="34" charset="0"/>
                          <a:ea typeface="Calibri" pitchFamily="34" charset="-122"/>
                          <a:cs typeface="Calibri" pitchFamily="34" charset="-120"/>
                        </a:rPr>
                        <a:t>Moderate</a:t>
                      </a:r>
                      <a:endParaRPr lang="en-US" sz="1200" dirty="0">
                        <a:latin typeface="Calibri" charset="0"/>
                        <a:ea typeface="Calibri" charset="0"/>
                        <a:cs typeface="Calibri" charset="0"/>
                      </a:endParaRPr>
                    </a:p>
                  </a:txBody>
                  <a:tcPr marT="0" marB="0" anchor="ctr">
                    <a:lnL w="0" cap="flat" cmpd="sng" algn="ctr">
                      <a:noFill/>
                    </a:lnL>
                    <a:lnR w="0" cap="flat" cmpd="sng" algn="ctr">
                      <a:noFill/>
                    </a:lnR>
                    <a:lnT w="0" cap="flat" cmpd="sng" algn="ctr">
                      <a:noFill/>
                    </a:lnT>
                    <a:lnB w="0" cap="flat" cmpd="sng" algn="ctr">
                      <a:noFill/>
                    </a:lnB>
                    <a:solidFill>
                      <a:srgbClr val="EEF1F4"/>
                    </a:solidFill>
                  </a:tcPr>
                </a:tc>
                <a:tc>
                  <a:txBody>
                    <a:bodyPr/>
                    <a:lstStyle/>
                    <a:p>
                      <a:pPr marL="0" indent="0">
                        <a:buNone/>
                      </a:pPr>
                      <a:r>
                        <a:rPr lang="en-US" sz="1200" dirty="0">
                          <a:solidFill>
                            <a:srgbClr val="2B3139"/>
                          </a:solidFill>
                          <a:latin typeface="Calibri" pitchFamily="34" charset="0"/>
                          <a:ea typeface="Calibri" pitchFamily="34" charset="-122"/>
                          <a:cs typeface="Calibri" pitchFamily="34" charset="-120"/>
                        </a:rPr>
                        <a:t>Q2 overproduction corrected in Q3</a:t>
                      </a:r>
                      <a:endParaRPr lang="en-US" sz="1200" dirty="0">
                        <a:latin typeface="Calibri" charset="0"/>
                        <a:ea typeface="Calibri" charset="0"/>
                        <a:cs typeface="Calibri" charset="0"/>
                      </a:endParaRPr>
                    </a:p>
                  </a:txBody>
                  <a:tcPr marT="0" marB="0" anchor="ctr">
                    <a:lnL w="0" cap="flat" cmpd="sng" algn="ctr">
                      <a:noFill/>
                    </a:lnL>
                    <a:lnR w="0" cap="flat" cmpd="sng" algn="ctr">
                      <a:noFill/>
                    </a:lnR>
                    <a:lnT w="0" cap="flat" cmpd="sng" algn="ctr">
                      <a:noFill/>
                    </a:lnT>
                    <a:lnB w="0" cap="flat" cmpd="sng" algn="ctr">
                      <a:noFill/>
                    </a:lnB>
                    <a:solidFill>
                      <a:srgbClr val="EEF1F4"/>
                    </a:solidFill>
                  </a:tcPr>
                </a:tc>
                <a:extLst>
                  <a:ext uri="{0D108BD9-81ED-4DB2-BD59-A6C34878D82A}">
                    <a16:rowId xmlns:a16="http://schemas.microsoft.com/office/drawing/2014/main" val="10004"/>
                  </a:ext>
                </a:extLst>
              </a:tr>
              <a:tr h="420624">
                <a:tc>
                  <a:txBody>
                    <a:bodyPr/>
                    <a:lstStyle/>
                    <a:p>
                      <a:pPr marL="0" indent="0">
                        <a:buNone/>
                      </a:pPr>
                      <a:r>
                        <a:rPr lang="en-US" sz="1200" dirty="0">
                          <a:solidFill>
                            <a:srgbClr val="2B3139"/>
                          </a:solidFill>
                          <a:latin typeface="Calibri" pitchFamily="34" charset="0"/>
                          <a:ea typeface="Calibri" pitchFamily="34" charset="-122"/>
                          <a:cs typeface="Calibri" pitchFamily="34" charset="-120"/>
                        </a:rPr>
                        <a:t>Financial performance</a:t>
                      </a:r>
                      <a:endParaRPr lang="en-US" sz="1200" dirty="0">
                        <a:latin typeface="Calibri" charset="0"/>
                        <a:ea typeface="Calibri" charset="0"/>
                        <a:cs typeface="Calibri" charset="0"/>
                      </a:endParaRPr>
                    </a:p>
                  </a:txBody>
                  <a:tcPr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buNone/>
                      </a:pPr>
                      <a:r>
                        <a:rPr lang="en-US" sz="1200" b="1" dirty="0">
                          <a:solidFill>
                            <a:srgbClr val="C8433A"/>
                          </a:solidFill>
                          <a:latin typeface="Calibri" pitchFamily="34" charset="0"/>
                          <a:ea typeface="Calibri" pitchFamily="34" charset="-122"/>
                          <a:cs typeface="Calibri" pitchFamily="34" charset="-120"/>
                        </a:rPr>
                        <a:t>Weak</a:t>
                      </a:r>
                      <a:endParaRPr lang="en-US" sz="1200" dirty="0">
                        <a:latin typeface="Calibri" charset="0"/>
                        <a:ea typeface="Calibri" charset="0"/>
                        <a:cs typeface="Calibri" charset="0"/>
                      </a:endParaRPr>
                    </a:p>
                  </a:txBody>
                  <a:tcPr marT="0" marB="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buNone/>
                      </a:pPr>
                      <a:r>
                        <a:rPr lang="en-US" sz="1200" dirty="0">
                          <a:solidFill>
                            <a:srgbClr val="2B3139"/>
                          </a:solidFill>
                          <a:latin typeface="Calibri" pitchFamily="34" charset="0"/>
                          <a:ea typeface="Calibri" pitchFamily="34" charset="-122"/>
                          <a:cs typeface="Calibri" pitchFamily="34" charset="-120"/>
                        </a:rPr>
                        <a:t>Cumulative net income of negative $640,000</a:t>
                      </a:r>
                      <a:endParaRPr lang="en-US" sz="1200" dirty="0">
                        <a:latin typeface="Calibri" charset="0"/>
                        <a:ea typeface="Calibri" charset="0"/>
                        <a:cs typeface="Calibri" charset="0"/>
                      </a:endParaRPr>
                    </a:p>
                  </a:txBody>
                  <a:tcPr marT="0" marB="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5"/>
                  </a:ext>
                </a:extLst>
              </a:tr>
            </a:tbl>
          </a:graphicData>
        </a:graphic>
      </p:graphicFrame>
      <p:sp>
        <p:nvSpPr>
          <p:cNvPr id="6" name="Shape 3"/>
          <p:cNvSpPr/>
          <p:nvPr/>
        </p:nvSpPr>
        <p:spPr>
          <a:xfrm>
            <a:off x="6309360" y="1097280"/>
            <a:ext cx="2377440" cy="2926080"/>
          </a:xfrm>
          <a:prstGeom prst="roundRect">
            <a:avLst>
              <a:gd name="adj" fmla="val 3077"/>
            </a:avLst>
          </a:prstGeom>
          <a:solidFill>
            <a:srgbClr val="1C2127"/>
          </a:solidFill>
          <a:ln w="12700">
            <a:solidFill>
              <a:srgbClr val="1C2127"/>
            </a:solidFill>
            <a:prstDash val="solid"/>
          </a:ln>
        </p:spPr>
      </p:sp>
      <p:sp>
        <p:nvSpPr>
          <p:cNvPr id="7" name="Text 4"/>
          <p:cNvSpPr txBox="1"/>
          <p:nvPr/>
        </p:nvSpPr>
        <p:spPr>
          <a:xfrm>
            <a:off x="6492240" y="1280160"/>
            <a:ext cx="2103120" cy="548640"/>
          </a:xfrm>
          <a:prstGeom prst="rect">
            <a:avLst/>
          </a:prstGeom>
          <a:noFill/>
          <a:ln/>
        </p:spPr>
        <p:txBody>
          <a:bodyPr wrap="square" lIns="0" tIns="0" rIns="0" bIns="0" rtlCol="0" anchor="t"/>
          <a:lstStyle/>
          <a:p>
            <a:pPr marL="0" indent="0">
              <a:buNone/>
            </a:pPr>
            <a:r>
              <a:rPr lang="en-US" sz="1400" b="1" dirty="0">
                <a:solidFill>
                  <a:srgbClr val="F26B21"/>
                </a:solidFill>
                <a:latin typeface="Arial" pitchFamily="34" charset="0"/>
                <a:ea typeface="Arial" pitchFamily="34" charset="-122"/>
                <a:cs typeface="Arial" pitchFamily="34" charset="-120"/>
              </a:rPr>
              <a:t>Replace with your export</a:t>
            </a:r>
            <a:endParaRPr lang="en-US" sz="1400" dirty="0"/>
          </a:p>
        </p:txBody>
      </p:sp>
      <p:sp>
        <p:nvSpPr>
          <p:cNvPr id="8" name="Text 5"/>
          <p:cNvSpPr txBox="1"/>
          <p:nvPr/>
        </p:nvSpPr>
        <p:spPr>
          <a:xfrm>
            <a:off x="6492240" y="1965960"/>
            <a:ext cx="2011680" cy="2194560"/>
          </a:xfrm>
          <a:prstGeom prst="rect">
            <a:avLst/>
          </a:prstGeom>
          <a:noFill/>
          <a:ln/>
        </p:spPr>
        <p:txBody>
          <a:bodyPr wrap="square" lIns="0" tIns="0" rIns="0" bIns="0" rtlCol="0" anchor="t"/>
          <a:lstStyle/>
          <a:p>
            <a:pPr marL="0" indent="0">
              <a:buNone/>
            </a:pPr>
            <a:r>
              <a:rPr lang="en-US" sz="1200" dirty="0">
                <a:solidFill>
                  <a:srgbClr val="FFFFFF"/>
                </a:solidFill>
                <a:latin typeface="Calibri" pitchFamily="34" charset="0"/>
                <a:ea typeface="Calibri" pitchFamily="34" charset="-122"/>
                <a:cs typeface="Calibri" pitchFamily="34" charset="-120"/>
              </a:rPr>
              <a:t>Part A requires the Q3 cumulative balanced scorecard from your simulation. Paste it or insert a screenshot here.</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marL="0" indent="0">
              <a:buNone/>
            </a:pPr>
            <a:r>
              <a:rPr lang="en-US" sz="2800" b="1" dirty="0">
                <a:solidFill>
                  <a:srgbClr val="2B3139"/>
                </a:solidFill>
                <a:latin typeface="Arial" pitchFamily="34" charset="0"/>
                <a:ea typeface="Arial" pitchFamily="34" charset="-122"/>
                <a:cs typeface="Arial" pitchFamily="34" charset="-120"/>
              </a:rPr>
              <a:t>Market Share by Segment, Q1 to Q3</a:t>
            </a:r>
            <a:endParaRPr lang="en-US" sz="2800" dirty="0"/>
          </a:p>
        </p:txBody>
      </p:sp>
      <p:sp>
        <p:nvSpPr>
          <p:cNvPr id="3" name="Text 1"/>
          <p:cNvSpPr txBox="1"/>
          <p:nvPr/>
        </p:nvSpPr>
        <p:spPr>
          <a:xfrm>
            <a:off x="457200" y="4754880"/>
            <a:ext cx="6858000" cy="274320"/>
          </a:xfrm>
          <a:prstGeom prst="rect">
            <a:avLst/>
          </a:prstGeom>
          <a:noFill/>
          <a:ln/>
        </p:spPr>
        <p:txBody>
          <a:bodyPr wrap="square" lIns="0" tIns="0" rIns="0" bIns="0" rtlCol="0" anchor="ctr"/>
          <a:lstStyle/>
          <a:p>
            <a:pPr marL="0" indent="0">
              <a:buNone/>
            </a:pPr>
            <a:r>
              <a:rPr lang="en-US" sz="900" dirty="0">
                <a:solidFill>
                  <a:srgbClr val="5B6770"/>
                </a:solidFill>
                <a:latin typeface="Calibri" pitchFamily="34" charset="0"/>
                <a:ea typeface="Calibri" pitchFamily="34" charset="-122"/>
                <a:cs typeface="Calibri" pitchFamily="34" charset="-120"/>
              </a:rPr>
              <a:t>VeloForge Cycles  |  Illustrative sample with fictitious data  |  gradevia.com</a:t>
            </a:r>
            <a:endParaRPr lang="en-US" sz="900" dirty="0"/>
          </a:p>
        </p:txBody>
      </p:sp>
      <p:sp>
        <p:nvSpPr>
          <p:cNvPr id="4" name="Text 2"/>
          <p:cNvSpPr txBox="1"/>
          <p:nvPr/>
        </p:nvSpPr>
        <p:spPr>
          <a:xfrm>
            <a:off x="8229600" y="4754880"/>
            <a:ext cx="457200" cy="274320"/>
          </a:xfrm>
          <a:prstGeom prst="rect">
            <a:avLst/>
          </a:prstGeom>
          <a:noFill/>
          <a:ln/>
        </p:spPr>
        <p:txBody>
          <a:bodyPr wrap="square" lIns="0" tIns="0" rIns="0" bIns="0"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4</a:t>
            </a:r>
            <a:endParaRPr lang="en-US" sz="900" dirty="0"/>
          </a:p>
        </p:txBody>
      </p:sp>
      <p:graphicFrame>
        <p:nvGraphicFramePr>
          <p:cNvPr id="5" name="Chart 0"/>
          <p:cNvGraphicFramePr/>
          <p:nvPr/>
        </p:nvGraphicFramePr>
        <p:xfrm>
          <a:off x="457200" y="1051560"/>
          <a:ext cx="5486400" cy="347472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3"/>
          <p:cNvSpPr txBox="1"/>
          <p:nvPr/>
        </p:nvSpPr>
        <p:spPr>
          <a:xfrm>
            <a:off x="6309360" y="1280160"/>
            <a:ext cx="2377440" cy="731520"/>
          </a:xfrm>
          <a:prstGeom prst="rect">
            <a:avLst/>
          </a:prstGeom>
          <a:noFill/>
          <a:ln/>
        </p:spPr>
        <p:txBody>
          <a:bodyPr wrap="square" lIns="0" tIns="0" rIns="0" bIns="0" rtlCol="0" anchor="t"/>
          <a:lstStyle/>
          <a:p>
            <a:pPr marL="0" indent="0">
              <a:buNone/>
            </a:pPr>
            <a:r>
              <a:rPr lang="en-US" sz="3600" b="1" dirty="0">
                <a:solidFill>
                  <a:srgbClr val="F26B21"/>
                </a:solidFill>
                <a:latin typeface="Arial" pitchFamily="34" charset="0"/>
                <a:ea typeface="Arial" pitchFamily="34" charset="-122"/>
                <a:cs typeface="Arial" pitchFamily="34" charset="-120"/>
              </a:rPr>
              <a:t>6% → 14%</a:t>
            </a:r>
            <a:endParaRPr lang="en-US" sz="3600" dirty="0"/>
          </a:p>
        </p:txBody>
      </p:sp>
      <p:sp>
        <p:nvSpPr>
          <p:cNvPr id="7" name="Text 4"/>
          <p:cNvSpPr txBox="1"/>
          <p:nvPr/>
        </p:nvSpPr>
        <p:spPr>
          <a:xfrm>
            <a:off x="6309360" y="2011680"/>
            <a:ext cx="2377440" cy="548640"/>
          </a:xfrm>
          <a:prstGeom prst="rect">
            <a:avLst/>
          </a:prstGeom>
          <a:noFill/>
          <a:ln/>
        </p:spPr>
        <p:txBody>
          <a:bodyPr wrap="square" lIns="0" tIns="0" rIns="0" bIns="0" rtlCol="0" anchor="t"/>
          <a:lstStyle/>
          <a:p>
            <a:pPr marL="0" indent="0">
              <a:buNone/>
            </a:pPr>
            <a:r>
              <a:rPr lang="en-US" sz="1300" dirty="0">
                <a:solidFill>
                  <a:srgbClr val="5B6770"/>
                </a:solidFill>
                <a:latin typeface="Calibri" pitchFamily="34" charset="0"/>
                <a:ea typeface="Calibri" pitchFamily="34" charset="-122"/>
                <a:cs typeface="Calibri" pitchFamily="34" charset="-120"/>
              </a:rPr>
              <a:t>share of our target segment, Q1 to Q3</a:t>
            </a:r>
            <a:endParaRPr lang="en-US" sz="1300" dirty="0"/>
          </a:p>
        </p:txBody>
      </p:sp>
      <p:sp>
        <p:nvSpPr>
          <p:cNvPr id="8" name="Text 5"/>
          <p:cNvSpPr txBox="1"/>
          <p:nvPr/>
        </p:nvSpPr>
        <p:spPr>
          <a:xfrm>
            <a:off x="6309360" y="2743200"/>
            <a:ext cx="2377440" cy="548640"/>
          </a:xfrm>
          <a:prstGeom prst="rect">
            <a:avLst/>
          </a:prstGeom>
          <a:noFill/>
          <a:ln/>
        </p:spPr>
        <p:txBody>
          <a:bodyPr wrap="square" lIns="0" tIns="0" rIns="0" bIns="0" rtlCol="0" anchor="t"/>
          <a:lstStyle/>
          <a:p>
            <a:pPr marL="0" indent="0">
              <a:buNone/>
            </a:pPr>
            <a:r>
              <a:rPr lang="en-US" sz="2600" b="1" dirty="0">
                <a:solidFill>
                  <a:srgbClr val="9AA5B1"/>
                </a:solidFill>
                <a:latin typeface="Arial" pitchFamily="34" charset="0"/>
                <a:ea typeface="Arial" pitchFamily="34" charset="-122"/>
                <a:cs typeface="Arial" pitchFamily="34" charset="-120"/>
              </a:rPr>
              <a:t>8% → 5%</a:t>
            </a:r>
            <a:endParaRPr lang="en-US" sz="2600" dirty="0"/>
          </a:p>
        </p:txBody>
      </p:sp>
      <p:sp>
        <p:nvSpPr>
          <p:cNvPr id="9" name="Text 6"/>
          <p:cNvSpPr txBox="1"/>
          <p:nvPr/>
        </p:nvSpPr>
        <p:spPr>
          <a:xfrm>
            <a:off x="6309360" y="3291840"/>
            <a:ext cx="2377440" cy="548640"/>
          </a:xfrm>
          <a:prstGeom prst="rect">
            <a:avLst/>
          </a:prstGeom>
          <a:noFill/>
          <a:ln/>
        </p:spPr>
        <p:txBody>
          <a:bodyPr wrap="square" lIns="0" tIns="0" rIns="0" bIns="0" rtlCol="0" anchor="t"/>
          <a:lstStyle/>
          <a:p>
            <a:pPr marL="0" indent="0">
              <a:buNone/>
            </a:pPr>
            <a:r>
              <a:rPr lang="en-US" sz="1300" dirty="0">
                <a:solidFill>
                  <a:srgbClr val="5B6770"/>
                </a:solidFill>
                <a:latin typeface="Calibri" pitchFamily="34" charset="0"/>
                <a:ea typeface="Calibri" pitchFamily="34" charset="-122"/>
                <a:cs typeface="Calibri" pitchFamily="34" charset="-120"/>
              </a:rPr>
              <a:t>Commuter Value share after we stopped targeting it</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marL="0" indent="0">
              <a:buNone/>
            </a:pPr>
            <a:r>
              <a:rPr lang="en-US" sz="2800" b="1" dirty="0">
                <a:solidFill>
                  <a:srgbClr val="2B3139"/>
                </a:solidFill>
                <a:latin typeface="Arial" pitchFamily="34" charset="0"/>
                <a:ea typeface="Arial" pitchFamily="34" charset="-122"/>
                <a:cs typeface="Arial" pitchFamily="34" charset="-120"/>
              </a:rPr>
              <a:t>Market Performance: Two Decisions</a:t>
            </a:r>
            <a:endParaRPr lang="en-US" sz="2800" dirty="0"/>
          </a:p>
        </p:txBody>
      </p:sp>
      <p:sp>
        <p:nvSpPr>
          <p:cNvPr id="3" name="Text 1"/>
          <p:cNvSpPr txBox="1"/>
          <p:nvPr/>
        </p:nvSpPr>
        <p:spPr>
          <a:xfrm>
            <a:off x="457200" y="4754880"/>
            <a:ext cx="6858000" cy="274320"/>
          </a:xfrm>
          <a:prstGeom prst="rect">
            <a:avLst/>
          </a:prstGeom>
          <a:noFill/>
          <a:ln/>
        </p:spPr>
        <p:txBody>
          <a:bodyPr wrap="square" lIns="0" tIns="0" rIns="0" bIns="0" rtlCol="0" anchor="ctr"/>
          <a:lstStyle/>
          <a:p>
            <a:pPr marL="0" indent="0">
              <a:buNone/>
            </a:pPr>
            <a:r>
              <a:rPr lang="en-US" sz="900" dirty="0">
                <a:solidFill>
                  <a:srgbClr val="5B6770"/>
                </a:solidFill>
                <a:latin typeface="Calibri" pitchFamily="34" charset="0"/>
                <a:ea typeface="Calibri" pitchFamily="34" charset="-122"/>
                <a:cs typeface="Calibri" pitchFamily="34" charset="-120"/>
              </a:rPr>
              <a:t>VeloForge Cycles  |  Illustrative sample with fictitious data  |  gradevia.com</a:t>
            </a:r>
            <a:endParaRPr lang="en-US" sz="900" dirty="0"/>
          </a:p>
        </p:txBody>
      </p:sp>
      <p:sp>
        <p:nvSpPr>
          <p:cNvPr id="4" name="Text 2"/>
          <p:cNvSpPr txBox="1"/>
          <p:nvPr/>
        </p:nvSpPr>
        <p:spPr>
          <a:xfrm>
            <a:off x="8229600" y="4754880"/>
            <a:ext cx="457200" cy="274320"/>
          </a:xfrm>
          <a:prstGeom prst="rect">
            <a:avLst/>
          </a:prstGeom>
          <a:noFill/>
          <a:ln/>
        </p:spPr>
        <p:txBody>
          <a:bodyPr wrap="square" lIns="0" tIns="0" rIns="0" bIns="0"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5</a:t>
            </a:r>
            <a:endParaRPr lang="en-US" sz="900" dirty="0"/>
          </a:p>
        </p:txBody>
      </p:sp>
      <p:sp>
        <p:nvSpPr>
          <p:cNvPr id="5" name="Shape 3"/>
          <p:cNvSpPr/>
          <p:nvPr/>
        </p:nvSpPr>
        <p:spPr>
          <a:xfrm>
            <a:off x="457200" y="1097280"/>
            <a:ext cx="3931920" cy="3383280"/>
          </a:xfrm>
          <a:prstGeom prst="roundRect">
            <a:avLst>
              <a:gd name="adj" fmla="val 2162"/>
            </a:avLst>
          </a:prstGeom>
          <a:solidFill>
            <a:srgbClr val="EEF1F4"/>
          </a:solidFill>
          <a:ln w="12700">
            <a:solidFill>
              <a:srgbClr val="EEF1F4"/>
            </a:solidFill>
            <a:prstDash val="solid"/>
          </a:ln>
        </p:spPr>
      </p:sp>
      <p:sp>
        <p:nvSpPr>
          <p:cNvPr id="6" name="Shape 4"/>
          <p:cNvSpPr/>
          <p:nvPr/>
        </p:nvSpPr>
        <p:spPr>
          <a:xfrm>
            <a:off x="731520" y="1325880"/>
            <a:ext cx="640080" cy="320040"/>
          </a:xfrm>
          <a:prstGeom prst="roundRect">
            <a:avLst>
              <a:gd name="adj" fmla="val 22857"/>
            </a:avLst>
          </a:prstGeom>
          <a:solidFill>
            <a:srgbClr val="2B3139"/>
          </a:solidFill>
          <a:ln w="12700">
            <a:solidFill>
              <a:srgbClr val="2B3139"/>
            </a:solidFill>
            <a:prstDash val="solid"/>
          </a:ln>
        </p:spPr>
      </p:sp>
      <p:sp>
        <p:nvSpPr>
          <p:cNvPr id="7" name="Text 5"/>
          <p:cNvSpPr txBox="1"/>
          <p:nvPr/>
        </p:nvSpPr>
        <p:spPr>
          <a:xfrm>
            <a:off x="731520" y="1325880"/>
            <a:ext cx="640080" cy="32004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Q2</a:t>
            </a:r>
            <a:endParaRPr lang="en-US" sz="1200" dirty="0"/>
          </a:p>
        </p:txBody>
      </p:sp>
      <p:sp>
        <p:nvSpPr>
          <p:cNvPr id="8" name="Text 6"/>
          <p:cNvSpPr txBox="1"/>
          <p:nvPr/>
        </p:nvSpPr>
        <p:spPr>
          <a:xfrm>
            <a:off x="731520" y="1783080"/>
            <a:ext cx="3383280" cy="411480"/>
          </a:xfrm>
          <a:prstGeom prst="rect">
            <a:avLst/>
          </a:prstGeom>
          <a:noFill/>
          <a:ln/>
        </p:spPr>
        <p:txBody>
          <a:bodyPr wrap="square" lIns="0" tIns="0" rIns="0" bIns="0" rtlCol="0" anchor="t"/>
          <a:lstStyle/>
          <a:p>
            <a:pPr marL="0" indent="0">
              <a:buNone/>
            </a:pPr>
            <a:r>
              <a:rPr lang="en-US" sz="1800" b="1" dirty="0">
                <a:solidFill>
                  <a:srgbClr val="2B3139"/>
                </a:solidFill>
                <a:latin typeface="Arial" pitchFamily="34" charset="0"/>
                <a:ea typeface="Arial" pitchFamily="34" charset="-122"/>
                <a:cs typeface="Arial" pitchFamily="34" charset="-120"/>
              </a:rPr>
              <a:t>Repositioned the ad message</a:t>
            </a:r>
            <a:endParaRPr lang="en-US" sz="1800" dirty="0"/>
          </a:p>
        </p:txBody>
      </p:sp>
      <p:sp>
        <p:nvSpPr>
          <p:cNvPr id="9" name="Text 7"/>
          <p:cNvSpPr txBox="1"/>
          <p:nvPr/>
        </p:nvSpPr>
        <p:spPr>
          <a:xfrm>
            <a:off x="731520" y="2240280"/>
            <a:ext cx="3383280" cy="914400"/>
          </a:xfrm>
          <a:prstGeom prst="rect">
            <a:avLst/>
          </a:prstGeom>
          <a:noFill/>
          <a:ln/>
        </p:spPr>
        <p:txBody>
          <a:bodyPr wrap="square" lIns="0" tIns="0" rIns="0" bIns="0" rtlCol="0" anchor="t"/>
          <a:lstStyle/>
          <a:p>
            <a:pPr marL="0" indent="0">
              <a:buNone/>
            </a:pPr>
            <a:r>
              <a:rPr lang="en-US" sz="1300" dirty="0">
                <a:solidFill>
                  <a:srgbClr val="5B6770"/>
                </a:solidFill>
                <a:latin typeface="Calibri" pitchFamily="34" charset="0"/>
                <a:ea typeface="Calibri" pitchFamily="34" charset="-122"/>
                <a:cs typeface="Calibri" pitchFamily="34" charset="-120"/>
              </a:rPr>
              <a:t>Moved from price to light weight and ride quality, aimed at Performance Riders. Price held at $2,450.</a:t>
            </a:r>
            <a:endParaRPr lang="en-US" sz="1300" dirty="0"/>
          </a:p>
        </p:txBody>
      </p:sp>
      <p:sp>
        <p:nvSpPr>
          <p:cNvPr id="10" name="Text 8"/>
          <p:cNvSpPr txBox="1"/>
          <p:nvPr/>
        </p:nvSpPr>
        <p:spPr>
          <a:xfrm>
            <a:off x="731520" y="3200400"/>
            <a:ext cx="1463040" cy="731520"/>
          </a:xfrm>
          <a:prstGeom prst="rect">
            <a:avLst/>
          </a:prstGeom>
          <a:noFill/>
          <a:ln/>
        </p:spPr>
        <p:txBody>
          <a:bodyPr wrap="square" lIns="0" tIns="0" rIns="0" bIns="0" rtlCol="0" anchor="ctr"/>
          <a:lstStyle/>
          <a:p>
            <a:pPr marL="0" indent="0">
              <a:buNone/>
            </a:pPr>
            <a:r>
              <a:rPr lang="en-US" sz="3600" b="1" dirty="0">
                <a:solidFill>
                  <a:srgbClr val="F26B21"/>
                </a:solidFill>
                <a:latin typeface="Arial" pitchFamily="34" charset="0"/>
                <a:ea typeface="Arial" pitchFamily="34" charset="-122"/>
                <a:cs typeface="Arial" pitchFamily="34" charset="-120"/>
              </a:rPr>
              <a:t>14%</a:t>
            </a:r>
            <a:endParaRPr lang="en-US" sz="3600" dirty="0"/>
          </a:p>
        </p:txBody>
      </p:sp>
      <p:sp>
        <p:nvSpPr>
          <p:cNvPr id="11" name="Text 9"/>
          <p:cNvSpPr txBox="1"/>
          <p:nvPr/>
        </p:nvSpPr>
        <p:spPr>
          <a:xfrm>
            <a:off x="2194560" y="3291840"/>
            <a:ext cx="1920240" cy="548640"/>
          </a:xfrm>
          <a:prstGeom prst="rect">
            <a:avLst/>
          </a:prstGeom>
          <a:noFill/>
          <a:ln/>
        </p:spPr>
        <p:txBody>
          <a:bodyPr wrap="square" lIns="0" tIns="0" rIns="0" bIns="0" rtlCol="0" anchor="ctr"/>
          <a:lstStyle/>
          <a:p>
            <a:pPr marL="0" indent="0">
              <a:buNone/>
            </a:pPr>
            <a:r>
              <a:rPr lang="en-US" sz="1200" dirty="0">
                <a:solidFill>
                  <a:srgbClr val="5B6770"/>
                </a:solidFill>
                <a:latin typeface="Calibri" pitchFamily="34" charset="0"/>
                <a:ea typeface="Calibri" pitchFamily="34" charset="-122"/>
                <a:cs typeface="Calibri" pitchFamily="34" charset="-120"/>
              </a:rPr>
              <a:t>target-segment share by Q3</a:t>
            </a:r>
            <a:endParaRPr lang="en-US" sz="1200" dirty="0"/>
          </a:p>
        </p:txBody>
      </p:sp>
      <p:sp>
        <p:nvSpPr>
          <p:cNvPr id="12" name="Shape 10"/>
          <p:cNvSpPr/>
          <p:nvPr/>
        </p:nvSpPr>
        <p:spPr>
          <a:xfrm>
            <a:off x="4663440" y="1097280"/>
            <a:ext cx="3931920" cy="3383280"/>
          </a:xfrm>
          <a:prstGeom prst="roundRect">
            <a:avLst>
              <a:gd name="adj" fmla="val 2162"/>
            </a:avLst>
          </a:prstGeom>
          <a:solidFill>
            <a:srgbClr val="EEF1F4"/>
          </a:solidFill>
          <a:ln w="12700">
            <a:solidFill>
              <a:srgbClr val="EEF1F4"/>
            </a:solidFill>
            <a:prstDash val="solid"/>
          </a:ln>
        </p:spPr>
      </p:sp>
      <p:sp>
        <p:nvSpPr>
          <p:cNvPr id="13" name="Shape 11"/>
          <p:cNvSpPr/>
          <p:nvPr/>
        </p:nvSpPr>
        <p:spPr>
          <a:xfrm>
            <a:off x="4937760" y="1325880"/>
            <a:ext cx="640080" cy="320040"/>
          </a:xfrm>
          <a:prstGeom prst="roundRect">
            <a:avLst>
              <a:gd name="adj" fmla="val 22857"/>
            </a:avLst>
          </a:prstGeom>
          <a:solidFill>
            <a:srgbClr val="2B3139"/>
          </a:solidFill>
          <a:ln w="12700">
            <a:solidFill>
              <a:srgbClr val="2B3139"/>
            </a:solidFill>
            <a:prstDash val="solid"/>
          </a:ln>
        </p:spPr>
      </p:sp>
      <p:sp>
        <p:nvSpPr>
          <p:cNvPr id="14" name="Text 12"/>
          <p:cNvSpPr txBox="1"/>
          <p:nvPr/>
        </p:nvSpPr>
        <p:spPr>
          <a:xfrm>
            <a:off x="4937760" y="1325880"/>
            <a:ext cx="640080" cy="32004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Q2</a:t>
            </a:r>
            <a:endParaRPr lang="en-US" sz="1200" dirty="0"/>
          </a:p>
        </p:txBody>
      </p:sp>
      <p:sp>
        <p:nvSpPr>
          <p:cNvPr id="15" name="Text 13"/>
          <p:cNvSpPr txBox="1"/>
          <p:nvPr/>
        </p:nvSpPr>
        <p:spPr>
          <a:xfrm>
            <a:off x="4937760" y="1783080"/>
            <a:ext cx="3383280" cy="411480"/>
          </a:xfrm>
          <a:prstGeom prst="rect">
            <a:avLst/>
          </a:prstGeom>
          <a:noFill/>
          <a:ln/>
        </p:spPr>
        <p:txBody>
          <a:bodyPr wrap="square" lIns="0" tIns="0" rIns="0" bIns="0" rtlCol="0" anchor="t"/>
          <a:lstStyle/>
          <a:p>
            <a:pPr marL="0" indent="0">
              <a:buNone/>
            </a:pPr>
            <a:r>
              <a:rPr lang="en-US" sz="1800" b="1" dirty="0">
                <a:solidFill>
                  <a:srgbClr val="2B3139"/>
                </a:solidFill>
                <a:latin typeface="Arial" pitchFamily="34" charset="0"/>
                <a:ea typeface="Arial" pitchFamily="34" charset="-122"/>
                <a:cs typeface="Arial" pitchFamily="34" charset="-120"/>
              </a:rPr>
              <a:t>Launched web sales</a:t>
            </a:r>
            <a:endParaRPr lang="en-US" sz="1800" dirty="0"/>
          </a:p>
        </p:txBody>
      </p:sp>
      <p:sp>
        <p:nvSpPr>
          <p:cNvPr id="16" name="Text 14"/>
          <p:cNvSpPr txBox="1"/>
          <p:nvPr/>
        </p:nvSpPr>
        <p:spPr>
          <a:xfrm>
            <a:off x="4937760" y="2240280"/>
            <a:ext cx="3383280" cy="914400"/>
          </a:xfrm>
          <a:prstGeom prst="rect">
            <a:avLst/>
          </a:prstGeom>
          <a:noFill/>
          <a:ln/>
        </p:spPr>
        <p:txBody>
          <a:bodyPr wrap="square" lIns="0" tIns="0" rIns="0" bIns="0" rtlCol="0" anchor="t"/>
          <a:lstStyle/>
          <a:p>
            <a:pPr marL="0" indent="0">
              <a:buNone/>
            </a:pPr>
            <a:r>
              <a:rPr lang="en-US" sz="1300" dirty="0">
                <a:solidFill>
                  <a:srgbClr val="5B6770"/>
                </a:solidFill>
                <a:latin typeface="Calibri" pitchFamily="34" charset="0"/>
                <a:ea typeface="Calibri" pitchFamily="34" charset="-122"/>
                <a:cs typeface="Calibri" pitchFamily="34" charset="-120"/>
              </a:rPr>
              <a:t>Added a web channel alongside the first sales office, reaching regions with no physical presence.</a:t>
            </a:r>
            <a:endParaRPr lang="en-US" sz="1300" dirty="0"/>
          </a:p>
        </p:txBody>
      </p:sp>
      <p:sp>
        <p:nvSpPr>
          <p:cNvPr id="17" name="Text 15"/>
          <p:cNvSpPr txBox="1"/>
          <p:nvPr/>
        </p:nvSpPr>
        <p:spPr>
          <a:xfrm>
            <a:off x="4937760" y="3200400"/>
            <a:ext cx="1463040" cy="731520"/>
          </a:xfrm>
          <a:prstGeom prst="rect">
            <a:avLst/>
          </a:prstGeom>
          <a:noFill/>
          <a:ln/>
        </p:spPr>
        <p:txBody>
          <a:bodyPr wrap="square" lIns="0" tIns="0" rIns="0" bIns="0" rtlCol="0" anchor="ctr"/>
          <a:lstStyle/>
          <a:p>
            <a:pPr marL="0" indent="0">
              <a:buNone/>
            </a:pPr>
            <a:r>
              <a:rPr lang="en-US" sz="3600" b="1" dirty="0">
                <a:solidFill>
                  <a:srgbClr val="F26B21"/>
                </a:solidFill>
                <a:latin typeface="Arial" pitchFamily="34" charset="0"/>
                <a:ea typeface="Arial" pitchFamily="34" charset="-122"/>
                <a:cs typeface="Arial" pitchFamily="34" charset="-120"/>
              </a:rPr>
              <a:t>22%</a:t>
            </a:r>
            <a:endParaRPr lang="en-US" sz="3600" dirty="0"/>
          </a:p>
        </p:txBody>
      </p:sp>
      <p:sp>
        <p:nvSpPr>
          <p:cNvPr id="18" name="Text 16"/>
          <p:cNvSpPr txBox="1"/>
          <p:nvPr/>
        </p:nvSpPr>
        <p:spPr>
          <a:xfrm>
            <a:off x="6400800" y="3291840"/>
            <a:ext cx="1920240" cy="548640"/>
          </a:xfrm>
          <a:prstGeom prst="rect">
            <a:avLst/>
          </a:prstGeom>
          <a:noFill/>
          <a:ln/>
        </p:spPr>
        <p:txBody>
          <a:bodyPr wrap="square" lIns="0" tIns="0" rIns="0" bIns="0" rtlCol="0" anchor="ctr"/>
          <a:lstStyle/>
          <a:p>
            <a:pPr marL="0" indent="0">
              <a:buNone/>
            </a:pPr>
            <a:r>
              <a:rPr lang="en-US" sz="1200" dirty="0">
                <a:solidFill>
                  <a:srgbClr val="5B6770"/>
                </a:solidFill>
                <a:latin typeface="Calibri" pitchFamily="34" charset="0"/>
                <a:ea typeface="Calibri" pitchFamily="34" charset="-122"/>
                <a:cs typeface="Calibri" pitchFamily="34" charset="-120"/>
              </a:rPr>
              <a:t>of Q3 unit sales came from the web</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marL="0" indent="0">
              <a:buNone/>
            </a:pPr>
            <a:r>
              <a:rPr lang="en-US" sz="2800" b="1" dirty="0">
                <a:solidFill>
                  <a:srgbClr val="2B3139"/>
                </a:solidFill>
                <a:latin typeface="Arial" pitchFamily="34" charset="0"/>
                <a:ea typeface="Arial" pitchFamily="34" charset="-122"/>
                <a:cs typeface="Arial" pitchFamily="34" charset="-120"/>
              </a:rPr>
              <a:t>Financial Performance: Two Decisions</a:t>
            </a:r>
            <a:endParaRPr lang="en-US" sz="2800" dirty="0"/>
          </a:p>
        </p:txBody>
      </p:sp>
      <p:sp>
        <p:nvSpPr>
          <p:cNvPr id="3" name="Text 1"/>
          <p:cNvSpPr txBox="1"/>
          <p:nvPr/>
        </p:nvSpPr>
        <p:spPr>
          <a:xfrm>
            <a:off x="457200" y="4754880"/>
            <a:ext cx="6858000" cy="274320"/>
          </a:xfrm>
          <a:prstGeom prst="rect">
            <a:avLst/>
          </a:prstGeom>
          <a:noFill/>
          <a:ln/>
        </p:spPr>
        <p:txBody>
          <a:bodyPr wrap="square" lIns="0" tIns="0" rIns="0" bIns="0" rtlCol="0" anchor="ctr"/>
          <a:lstStyle/>
          <a:p>
            <a:pPr marL="0" indent="0">
              <a:buNone/>
            </a:pPr>
            <a:r>
              <a:rPr lang="en-US" sz="900" dirty="0">
                <a:solidFill>
                  <a:srgbClr val="5B6770"/>
                </a:solidFill>
                <a:latin typeface="Calibri" pitchFamily="34" charset="0"/>
                <a:ea typeface="Calibri" pitchFamily="34" charset="-122"/>
                <a:cs typeface="Calibri" pitchFamily="34" charset="-120"/>
              </a:rPr>
              <a:t>VeloForge Cycles  |  Illustrative sample with fictitious data  |  gradevia.com</a:t>
            </a:r>
            <a:endParaRPr lang="en-US" sz="900" dirty="0"/>
          </a:p>
        </p:txBody>
      </p:sp>
      <p:sp>
        <p:nvSpPr>
          <p:cNvPr id="4" name="Text 2"/>
          <p:cNvSpPr txBox="1"/>
          <p:nvPr/>
        </p:nvSpPr>
        <p:spPr>
          <a:xfrm>
            <a:off x="8229600" y="4754880"/>
            <a:ext cx="457200" cy="274320"/>
          </a:xfrm>
          <a:prstGeom prst="rect">
            <a:avLst/>
          </a:prstGeom>
          <a:noFill/>
          <a:ln/>
        </p:spPr>
        <p:txBody>
          <a:bodyPr wrap="square" lIns="0" tIns="0" rIns="0" bIns="0"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6</a:t>
            </a:r>
            <a:endParaRPr lang="en-US" sz="900" dirty="0"/>
          </a:p>
        </p:txBody>
      </p:sp>
      <p:sp>
        <p:nvSpPr>
          <p:cNvPr id="5" name="Shape 3"/>
          <p:cNvSpPr/>
          <p:nvPr/>
        </p:nvSpPr>
        <p:spPr>
          <a:xfrm>
            <a:off x="457200" y="1097280"/>
            <a:ext cx="8229600" cy="1554480"/>
          </a:xfrm>
          <a:prstGeom prst="roundRect">
            <a:avLst>
              <a:gd name="adj" fmla="val 4706"/>
            </a:avLst>
          </a:prstGeom>
          <a:solidFill>
            <a:srgbClr val="EEF1F4"/>
          </a:solidFill>
          <a:ln w="12700">
            <a:solidFill>
              <a:srgbClr val="EEF1F4"/>
            </a:solidFill>
            <a:prstDash val="solid"/>
          </a:ln>
        </p:spPr>
      </p:sp>
      <p:sp>
        <p:nvSpPr>
          <p:cNvPr id="6" name="Shape 4"/>
          <p:cNvSpPr/>
          <p:nvPr/>
        </p:nvSpPr>
        <p:spPr>
          <a:xfrm>
            <a:off x="731520" y="1371600"/>
            <a:ext cx="457200" cy="457200"/>
          </a:xfrm>
          <a:prstGeom prst="ellipse">
            <a:avLst/>
          </a:prstGeom>
          <a:solidFill>
            <a:srgbClr val="2B3139"/>
          </a:solidFill>
          <a:ln w="12700">
            <a:solidFill>
              <a:srgbClr val="2B3139"/>
            </a:solidFill>
            <a:prstDash val="solid"/>
          </a:ln>
        </p:spPr>
      </p:sp>
      <p:sp>
        <p:nvSpPr>
          <p:cNvPr id="7" name="Text 5"/>
          <p:cNvSpPr txBox="1"/>
          <p:nvPr/>
        </p:nvSpPr>
        <p:spPr>
          <a:xfrm>
            <a:off x="731520" y="137160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Q3</a:t>
            </a:r>
            <a:endParaRPr lang="en-US" sz="1400" dirty="0"/>
          </a:p>
        </p:txBody>
      </p:sp>
      <p:sp>
        <p:nvSpPr>
          <p:cNvPr id="8" name="Text 6"/>
          <p:cNvSpPr txBox="1"/>
          <p:nvPr/>
        </p:nvSpPr>
        <p:spPr>
          <a:xfrm>
            <a:off x="1417320" y="1353312"/>
            <a:ext cx="3291840" cy="411480"/>
          </a:xfrm>
          <a:prstGeom prst="rect">
            <a:avLst/>
          </a:prstGeom>
          <a:noFill/>
          <a:ln/>
        </p:spPr>
        <p:txBody>
          <a:bodyPr wrap="square" lIns="0" tIns="0" rIns="0" bIns="0" rtlCol="0" anchor="t"/>
          <a:lstStyle/>
          <a:p>
            <a:pPr marL="0" indent="0">
              <a:buNone/>
            </a:pPr>
            <a:r>
              <a:rPr lang="en-US" sz="1800" b="1" dirty="0">
                <a:solidFill>
                  <a:srgbClr val="2B3139"/>
                </a:solidFill>
                <a:latin typeface="Arial" pitchFamily="34" charset="0"/>
                <a:ea typeface="Arial" pitchFamily="34" charset="-122"/>
                <a:cs typeface="Arial" pitchFamily="34" charset="-120"/>
              </a:rPr>
              <a:t>Opened a second office early</a:t>
            </a:r>
            <a:endParaRPr lang="en-US" sz="1800" dirty="0"/>
          </a:p>
        </p:txBody>
      </p:sp>
      <p:sp>
        <p:nvSpPr>
          <p:cNvPr id="9" name="Text 7"/>
          <p:cNvSpPr txBox="1"/>
          <p:nvPr/>
        </p:nvSpPr>
        <p:spPr>
          <a:xfrm>
            <a:off x="1417320" y="1810512"/>
            <a:ext cx="3291840" cy="640080"/>
          </a:xfrm>
          <a:prstGeom prst="rect">
            <a:avLst/>
          </a:prstGeom>
          <a:noFill/>
          <a:ln/>
        </p:spPr>
        <p:txBody>
          <a:bodyPr wrap="square" lIns="0" tIns="0" rIns="0" bIns="0" rtlCol="0" anchor="t"/>
          <a:lstStyle/>
          <a:p>
            <a:pPr marL="0" indent="0">
              <a:buNone/>
            </a:pPr>
            <a:r>
              <a:rPr lang="en-US" sz="1300" dirty="0">
                <a:solidFill>
                  <a:srgbClr val="5B6770"/>
                </a:solidFill>
                <a:latin typeface="Calibri" pitchFamily="34" charset="0"/>
                <a:ea typeface="Calibri" pitchFamily="34" charset="-122"/>
                <a:cs typeface="Calibri" pitchFamily="34" charset="-120"/>
              </a:rPr>
              <a:t>West region office opened before demand was proven.</a:t>
            </a:r>
            <a:endParaRPr lang="en-US" sz="1300" dirty="0"/>
          </a:p>
        </p:txBody>
      </p:sp>
      <p:sp>
        <p:nvSpPr>
          <p:cNvPr id="10" name="Text 8"/>
          <p:cNvSpPr txBox="1"/>
          <p:nvPr/>
        </p:nvSpPr>
        <p:spPr>
          <a:xfrm>
            <a:off x="4937760" y="1325880"/>
            <a:ext cx="1737360" cy="640080"/>
          </a:xfrm>
          <a:prstGeom prst="rect">
            <a:avLst/>
          </a:prstGeom>
          <a:noFill/>
          <a:ln/>
        </p:spPr>
        <p:txBody>
          <a:bodyPr wrap="square" lIns="0" tIns="0" rIns="0" bIns="0" rtlCol="0" anchor="t"/>
          <a:lstStyle/>
          <a:p>
            <a:pPr marL="0" indent="0">
              <a:buNone/>
            </a:pPr>
            <a:r>
              <a:rPr lang="en-US" sz="3000" b="1" dirty="0">
                <a:solidFill>
                  <a:srgbClr val="C8433A"/>
                </a:solidFill>
                <a:latin typeface="Arial" pitchFamily="34" charset="0"/>
                <a:ea typeface="Arial" pitchFamily="34" charset="-122"/>
                <a:cs typeface="Arial" pitchFamily="34" charset="-120"/>
              </a:rPr>
              <a:t>+$180K</a:t>
            </a:r>
            <a:endParaRPr lang="en-US" sz="3000" dirty="0"/>
          </a:p>
        </p:txBody>
      </p:sp>
      <p:sp>
        <p:nvSpPr>
          <p:cNvPr id="11" name="Text 9"/>
          <p:cNvSpPr txBox="1"/>
          <p:nvPr/>
        </p:nvSpPr>
        <p:spPr>
          <a:xfrm>
            <a:off x="4937760" y="1965960"/>
            <a:ext cx="1737360" cy="365760"/>
          </a:xfrm>
          <a:prstGeom prst="rect">
            <a:avLst/>
          </a:prstGeom>
          <a:noFill/>
          <a:ln/>
        </p:spPr>
        <p:txBody>
          <a:bodyPr wrap="square" lIns="0" tIns="0" rIns="0" bIns="0" rtlCol="0" anchor="t"/>
          <a:lstStyle/>
          <a:p>
            <a:pPr marL="0" indent="0">
              <a:buNone/>
            </a:pPr>
            <a:r>
              <a:rPr lang="en-US" sz="1200" dirty="0">
                <a:solidFill>
                  <a:srgbClr val="5B6770"/>
                </a:solidFill>
                <a:latin typeface="Calibri" pitchFamily="34" charset="0"/>
                <a:ea typeface="Calibri" pitchFamily="34" charset="-122"/>
                <a:cs typeface="Calibri" pitchFamily="34" charset="-120"/>
              </a:rPr>
              <a:t>sales expense</a:t>
            </a:r>
            <a:endParaRPr lang="en-US" sz="1200" dirty="0"/>
          </a:p>
        </p:txBody>
      </p:sp>
      <p:sp>
        <p:nvSpPr>
          <p:cNvPr id="12" name="Text 10"/>
          <p:cNvSpPr txBox="1"/>
          <p:nvPr/>
        </p:nvSpPr>
        <p:spPr>
          <a:xfrm>
            <a:off x="6766560" y="1325880"/>
            <a:ext cx="1737360" cy="640080"/>
          </a:xfrm>
          <a:prstGeom prst="rect">
            <a:avLst/>
          </a:prstGeom>
          <a:noFill/>
          <a:ln/>
        </p:spPr>
        <p:txBody>
          <a:bodyPr wrap="square" lIns="0" tIns="0" rIns="0" bIns="0" rtlCol="0" anchor="t"/>
          <a:lstStyle/>
          <a:p>
            <a:pPr marL="0" indent="0">
              <a:buNone/>
            </a:pPr>
            <a:r>
              <a:rPr lang="en-US" sz="3000" b="1" dirty="0">
                <a:solidFill>
                  <a:srgbClr val="2B3139"/>
                </a:solidFill>
                <a:latin typeface="Arial" pitchFamily="34" charset="0"/>
                <a:ea typeface="Arial" pitchFamily="34" charset="-122"/>
                <a:cs typeface="Arial" pitchFamily="34" charset="-120"/>
              </a:rPr>
              <a:t>+$95K</a:t>
            </a:r>
            <a:endParaRPr lang="en-US" sz="3000" dirty="0"/>
          </a:p>
        </p:txBody>
      </p:sp>
      <p:sp>
        <p:nvSpPr>
          <p:cNvPr id="13" name="Text 11"/>
          <p:cNvSpPr txBox="1"/>
          <p:nvPr/>
        </p:nvSpPr>
        <p:spPr>
          <a:xfrm>
            <a:off x="6766560" y="1965960"/>
            <a:ext cx="1737360" cy="365760"/>
          </a:xfrm>
          <a:prstGeom prst="rect">
            <a:avLst/>
          </a:prstGeom>
          <a:noFill/>
          <a:ln/>
        </p:spPr>
        <p:txBody>
          <a:bodyPr wrap="square" lIns="0" tIns="0" rIns="0" bIns="0" rtlCol="0" anchor="t"/>
          <a:lstStyle/>
          <a:p>
            <a:pPr marL="0" indent="0">
              <a:buNone/>
            </a:pPr>
            <a:r>
              <a:rPr lang="en-US" sz="1200" dirty="0">
                <a:solidFill>
                  <a:srgbClr val="5B6770"/>
                </a:solidFill>
                <a:latin typeface="Calibri" pitchFamily="34" charset="0"/>
                <a:ea typeface="Calibri" pitchFamily="34" charset="-122"/>
                <a:cs typeface="Calibri" pitchFamily="34" charset="-120"/>
              </a:rPr>
              <a:t>office revenue</a:t>
            </a:r>
            <a:endParaRPr lang="en-US" sz="1200" dirty="0"/>
          </a:p>
        </p:txBody>
      </p:sp>
      <p:sp>
        <p:nvSpPr>
          <p:cNvPr id="14" name="Shape 12"/>
          <p:cNvSpPr/>
          <p:nvPr/>
        </p:nvSpPr>
        <p:spPr>
          <a:xfrm>
            <a:off x="457200" y="2834640"/>
            <a:ext cx="8229600" cy="1554480"/>
          </a:xfrm>
          <a:prstGeom prst="roundRect">
            <a:avLst>
              <a:gd name="adj" fmla="val 4706"/>
            </a:avLst>
          </a:prstGeom>
          <a:solidFill>
            <a:srgbClr val="EEF1F4"/>
          </a:solidFill>
          <a:ln w="12700">
            <a:solidFill>
              <a:srgbClr val="EEF1F4"/>
            </a:solidFill>
            <a:prstDash val="solid"/>
          </a:ln>
        </p:spPr>
      </p:sp>
      <p:sp>
        <p:nvSpPr>
          <p:cNvPr id="15" name="Shape 13"/>
          <p:cNvSpPr/>
          <p:nvPr/>
        </p:nvSpPr>
        <p:spPr>
          <a:xfrm>
            <a:off x="731520" y="3108960"/>
            <a:ext cx="457200" cy="457200"/>
          </a:xfrm>
          <a:prstGeom prst="ellipse">
            <a:avLst/>
          </a:prstGeom>
          <a:solidFill>
            <a:srgbClr val="2B3139"/>
          </a:solidFill>
          <a:ln w="12700">
            <a:solidFill>
              <a:srgbClr val="2B3139"/>
            </a:solidFill>
            <a:prstDash val="solid"/>
          </a:ln>
        </p:spPr>
      </p:sp>
      <p:sp>
        <p:nvSpPr>
          <p:cNvPr id="16" name="Text 14"/>
          <p:cNvSpPr txBox="1"/>
          <p:nvPr/>
        </p:nvSpPr>
        <p:spPr>
          <a:xfrm>
            <a:off x="731520" y="310896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Q2</a:t>
            </a:r>
            <a:endParaRPr lang="en-US" sz="1400" dirty="0"/>
          </a:p>
        </p:txBody>
      </p:sp>
      <p:sp>
        <p:nvSpPr>
          <p:cNvPr id="17" name="Text 15"/>
          <p:cNvSpPr txBox="1"/>
          <p:nvPr/>
        </p:nvSpPr>
        <p:spPr>
          <a:xfrm>
            <a:off x="1417320" y="3090672"/>
            <a:ext cx="3291840" cy="411480"/>
          </a:xfrm>
          <a:prstGeom prst="rect">
            <a:avLst/>
          </a:prstGeom>
          <a:noFill/>
          <a:ln/>
        </p:spPr>
        <p:txBody>
          <a:bodyPr wrap="square" lIns="0" tIns="0" rIns="0" bIns="0" rtlCol="0" anchor="t"/>
          <a:lstStyle/>
          <a:p>
            <a:pPr marL="0" indent="0">
              <a:buNone/>
            </a:pPr>
            <a:r>
              <a:rPr lang="en-US" sz="1800" b="1" dirty="0">
                <a:solidFill>
                  <a:srgbClr val="2B3139"/>
                </a:solidFill>
                <a:latin typeface="Arial" pitchFamily="34" charset="0"/>
                <a:ea typeface="Arial" pitchFamily="34" charset="-122"/>
                <a:cs typeface="Arial" pitchFamily="34" charset="-120"/>
              </a:rPr>
              <a:t>Overproduced inventory</a:t>
            </a:r>
            <a:endParaRPr lang="en-US" sz="1800" dirty="0"/>
          </a:p>
        </p:txBody>
      </p:sp>
      <p:sp>
        <p:nvSpPr>
          <p:cNvPr id="18" name="Text 16"/>
          <p:cNvSpPr txBox="1"/>
          <p:nvPr/>
        </p:nvSpPr>
        <p:spPr>
          <a:xfrm>
            <a:off x="1417320" y="3547872"/>
            <a:ext cx="3291840" cy="640080"/>
          </a:xfrm>
          <a:prstGeom prst="rect">
            <a:avLst/>
          </a:prstGeom>
          <a:noFill/>
          <a:ln/>
        </p:spPr>
        <p:txBody>
          <a:bodyPr wrap="square" lIns="0" tIns="0" rIns="0" bIns="0" rtlCol="0" anchor="t"/>
          <a:lstStyle/>
          <a:p>
            <a:pPr marL="0" indent="0">
              <a:buNone/>
            </a:pPr>
            <a:r>
              <a:rPr lang="en-US" sz="1300" dirty="0">
                <a:solidFill>
                  <a:srgbClr val="5B6770"/>
                </a:solidFill>
                <a:latin typeface="Calibri" pitchFamily="34" charset="0"/>
                <a:ea typeface="Calibri" pitchFamily="34" charset="-122"/>
                <a:cs typeface="Calibri" pitchFamily="34" charset="-120"/>
              </a:rPr>
              <a:t>Scheduled 1,800 units against actual demand of 1,450.</a:t>
            </a:r>
            <a:endParaRPr lang="en-US" sz="1300" dirty="0"/>
          </a:p>
        </p:txBody>
      </p:sp>
      <p:sp>
        <p:nvSpPr>
          <p:cNvPr id="19" name="Text 17"/>
          <p:cNvSpPr txBox="1"/>
          <p:nvPr/>
        </p:nvSpPr>
        <p:spPr>
          <a:xfrm>
            <a:off x="4937760" y="3063240"/>
            <a:ext cx="1737360" cy="640080"/>
          </a:xfrm>
          <a:prstGeom prst="rect">
            <a:avLst/>
          </a:prstGeom>
          <a:noFill/>
          <a:ln/>
        </p:spPr>
        <p:txBody>
          <a:bodyPr wrap="square" lIns="0" tIns="0" rIns="0" bIns="0" rtlCol="0" anchor="t"/>
          <a:lstStyle/>
          <a:p>
            <a:pPr marL="0" indent="0">
              <a:buNone/>
            </a:pPr>
            <a:r>
              <a:rPr lang="en-US" sz="3000" b="1" dirty="0">
                <a:solidFill>
                  <a:srgbClr val="C8433A"/>
                </a:solidFill>
                <a:latin typeface="Arial" pitchFamily="34" charset="0"/>
                <a:ea typeface="Arial" pitchFamily="34" charset="-122"/>
                <a:cs typeface="Arial" pitchFamily="34" charset="-120"/>
              </a:rPr>
              <a:t>350</a:t>
            </a:r>
            <a:endParaRPr lang="en-US" sz="3000" dirty="0"/>
          </a:p>
        </p:txBody>
      </p:sp>
      <p:sp>
        <p:nvSpPr>
          <p:cNvPr id="20" name="Text 18"/>
          <p:cNvSpPr txBox="1"/>
          <p:nvPr/>
        </p:nvSpPr>
        <p:spPr>
          <a:xfrm>
            <a:off x="4937760" y="3703320"/>
            <a:ext cx="1737360" cy="365760"/>
          </a:xfrm>
          <a:prstGeom prst="rect">
            <a:avLst/>
          </a:prstGeom>
          <a:noFill/>
          <a:ln/>
        </p:spPr>
        <p:txBody>
          <a:bodyPr wrap="square" lIns="0" tIns="0" rIns="0" bIns="0" rtlCol="0" anchor="t"/>
          <a:lstStyle/>
          <a:p>
            <a:pPr marL="0" indent="0">
              <a:buNone/>
            </a:pPr>
            <a:r>
              <a:rPr lang="en-US" sz="1200" dirty="0">
                <a:solidFill>
                  <a:srgbClr val="5B6770"/>
                </a:solidFill>
                <a:latin typeface="Calibri" pitchFamily="34" charset="0"/>
                <a:ea typeface="Calibri" pitchFamily="34" charset="-122"/>
                <a:cs typeface="Calibri" pitchFamily="34" charset="-120"/>
              </a:rPr>
              <a:t>excess units</a:t>
            </a:r>
            <a:endParaRPr lang="en-US" sz="1200" dirty="0"/>
          </a:p>
        </p:txBody>
      </p:sp>
      <p:sp>
        <p:nvSpPr>
          <p:cNvPr id="21" name="Text 19"/>
          <p:cNvSpPr txBox="1"/>
          <p:nvPr/>
        </p:nvSpPr>
        <p:spPr>
          <a:xfrm>
            <a:off x="6766560" y="3063240"/>
            <a:ext cx="1737360" cy="640080"/>
          </a:xfrm>
          <a:prstGeom prst="rect">
            <a:avLst/>
          </a:prstGeom>
          <a:noFill/>
          <a:ln/>
        </p:spPr>
        <p:txBody>
          <a:bodyPr wrap="square" lIns="0" tIns="0" rIns="0" bIns="0" rtlCol="0" anchor="t"/>
          <a:lstStyle/>
          <a:p>
            <a:pPr marL="0" indent="0">
              <a:buNone/>
            </a:pPr>
            <a:r>
              <a:rPr lang="en-US" sz="3000" b="1" dirty="0">
                <a:solidFill>
                  <a:srgbClr val="2B3139"/>
                </a:solidFill>
                <a:latin typeface="Arial" pitchFamily="34" charset="0"/>
                <a:ea typeface="Arial" pitchFamily="34" charset="-122"/>
                <a:cs typeface="Arial" pitchFamily="34" charset="-120"/>
              </a:rPr>
              <a:t>$62K</a:t>
            </a:r>
            <a:endParaRPr lang="en-US" sz="3000" dirty="0"/>
          </a:p>
        </p:txBody>
      </p:sp>
      <p:sp>
        <p:nvSpPr>
          <p:cNvPr id="22" name="Text 20"/>
          <p:cNvSpPr txBox="1"/>
          <p:nvPr/>
        </p:nvSpPr>
        <p:spPr>
          <a:xfrm>
            <a:off x="6766560" y="3703320"/>
            <a:ext cx="1737360" cy="365760"/>
          </a:xfrm>
          <a:prstGeom prst="rect">
            <a:avLst/>
          </a:prstGeom>
          <a:noFill/>
          <a:ln/>
        </p:spPr>
        <p:txBody>
          <a:bodyPr wrap="square" lIns="0" tIns="0" rIns="0" bIns="0" rtlCol="0" anchor="t"/>
          <a:lstStyle/>
          <a:p>
            <a:pPr marL="0" indent="0">
              <a:buNone/>
            </a:pPr>
            <a:r>
              <a:rPr lang="en-US" sz="1200" dirty="0">
                <a:solidFill>
                  <a:srgbClr val="5B6770"/>
                </a:solidFill>
                <a:latin typeface="Calibri" pitchFamily="34" charset="0"/>
                <a:ea typeface="Calibri" pitchFamily="34" charset="-122"/>
                <a:cs typeface="Calibri" pitchFamily="34" charset="-120"/>
              </a:rPr>
              <a:t>carrying cost</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marL="0" indent="0">
              <a:buNone/>
            </a:pPr>
            <a:r>
              <a:rPr lang="en-US" sz="2800" b="1" dirty="0">
                <a:solidFill>
                  <a:srgbClr val="2B3139"/>
                </a:solidFill>
                <a:latin typeface="Arial" pitchFamily="34" charset="0"/>
                <a:ea typeface="Arial" pitchFamily="34" charset="-122"/>
                <a:cs typeface="Arial" pitchFamily="34" charset="-120"/>
              </a:rPr>
              <a:t>SWOT Analysis</a:t>
            </a:r>
            <a:endParaRPr lang="en-US" sz="2800" dirty="0"/>
          </a:p>
        </p:txBody>
      </p:sp>
      <p:sp>
        <p:nvSpPr>
          <p:cNvPr id="3" name="Text 1"/>
          <p:cNvSpPr txBox="1"/>
          <p:nvPr/>
        </p:nvSpPr>
        <p:spPr>
          <a:xfrm>
            <a:off x="457200" y="4754880"/>
            <a:ext cx="6858000" cy="274320"/>
          </a:xfrm>
          <a:prstGeom prst="rect">
            <a:avLst/>
          </a:prstGeom>
          <a:noFill/>
          <a:ln/>
        </p:spPr>
        <p:txBody>
          <a:bodyPr wrap="square" lIns="0" tIns="0" rIns="0" bIns="0" rtlCol="0" anchor="ctr"/>
          <a:lstStyle/>
          <a:p>
            <a:pPr marL="0" indent="0">
              <a:buNone/>
            </a:pPr>
            <a:r>
              <a:rPr lang="en-US" sz="900" dirty="0">
                <a:solidFill>
                  <a:srgbClr val="5B6770"/>
                </a:solidFill>
                <a:latin typeface="Calibri" pitchFamily="34" charset="0"/>
                <a:ea typeface="Calibri" pitchFamily="34" charset="-122"/>
                <a:cs typeface="Calibri" pitchFamily="34" charset="-120"/>
              </a:rPr>
              <a:t>VeloForge Cycles  |  Illustrative sample with fictitious data  |  gradevia.com</a:t>
            </a:r>
            <a:endParaRPr lang="en-US" sz="900" dirty="0"/>
          </a:p>
        </p:txBody>
      </p:sp>
      <p:sp>
        <p:nvSpPr>
          <p:cNvPr id="4" name="Text 2"/>
          <p:cNvSpPr txBox="1"/>
          <p:nvPr/>
        </p:nvSpPr>
        <p:spPr>
          <a:xfrm>
            <a:off x="8229600" y="4754880"/>
            <a:ext cx="457200" cy="274320"/>
          </a:xfrm>
          <a:prstGeom prst="rect">
            <a:avLst/>
          </a:prstGeom>
          <a:noFill/>
          <a:ln/>
        </p:spPr>
        <p:txBody>
          <a:bodyPr wrap="square" lIns="0" tIns="0" rIns="0" bIns="0"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7</a:t>
            </a:r>
            <a:endParaRPr lang="en-US" sz="900" dirty="0"/>
          </a:p>
        </p:txBody>
      </p:sp>
      <p:sp>
        <p:nvSpPr>
          <p:cNvPr id="5" name="Shape 3"/>
          <p:cNvSpPr/>
          <p:nvPr/>
        </p:nvSpPr>
        <p:spPr>
          <a:xfrm>
            <a:off x="457200" y="1051560"/>
            <a:ext cx="4023360" cy="1691640"/>
          </a:xfrm>
          <a:prstGeom prst="roundRect">
            <a:avLst>
              <a:gd name="adj" fmla="val 4324"/>
            </a:avLst>
          </a:prstGeom>
          <a:solidFill>
            <a:srgbClr val="EEF1F4"/>
          </a:solidFill>
          <a:ln w="12700">
            <a:solidFill>
              <a:srgbClr val="EEF1F4"/>
            </a:solidFill>
            <a:prstDash val="solid"/>
          </a:ln>
        </p:spPr>
      </p:sp>
      <p:sp>
        <p:nvSpPr>
          <p:cNvPr id="6" name="Shape 4"/>
          <p:cNvSpPr/>
          <p:nvPr/>
        </p:nvSpPr>
        <p:spPr>
          <a:xfrm>
            <a:off x="685800" y="1280160"/>
            <a:ext cx="201168" cy="201168"/>
          </a:xfrm>
          <a:prstGeom prst="ellipse">
            <a:avLst/>
          </a:prstGeom>
          <a:solidFill>
            <a:srgbClr val="2E9E6B"/>
          </a:solidFill>
          <a:ln w="12700">
            <a:solidFill>
              <a:srgbClr val="2E9E6B"/>
            </a:solidFill>
            <a:prstDash val="solid"/>
          </a:ln>
        </p:spPr>
      </p:sp>
      <p:sp>
        <p:nvSpPr>
          <p:cNvPr id="7" name="Text 5"/>
          <p:cNvSpPr txBox="1"/>
          <p:nvPr/>
        </p:nvSpPr>
        <p:spPr>
          <a:xfrm>
            <a:off x="1005840" y="1207008"/>
            <a:ext cx="3200400" cy="347472"/>
          </a:xfrm>
          <a:prstGeom prst="rect">
            <a:avLst/>
          </a:prstGeom>
          <a:noFill/>
          <a:ln/>
        </p:spPr>
        <p:txBody>
          <a:bodyPr wrap="square" lIns="0" tIns="0" rIns="0" bIns="0" rtlCol="0" anchor="t"/>
          <a:lstStyle/>
          <a:p>
            <a:pPr marL="0" indent="0">
              <a:buNone/>
            </a:pPr>
            <a:r>
              <a:rPr lang="en-US" sz="1600" b="1" dirty="0">
                <a:solidFill>
                  <a:srgbClr val="2E9E6B"/>
                </a:solidFill>
                <a:latin typeface="Arial" pitchFamily="34" charset="0"/>
                <a:ea typeface="Arial" pitchFamily="34" charset="-122"/>
                <a:cs typeface="Arial" pitchFamily="34" charset="-120"/>
              </a:rPr>
              <a:t>Strengths</a:t>
            </a:r>
            <a:endParaRPr lang="en-US" sz="1600" dirty="0"/>
          </a:p>
        </p:txBody>
      </p:sp>
      <p:sp>
        <p:nvSpPr>
          <p:cNvPr id="8" name="Text 6"/>
          <p:cNvSpPr txBox="1"/>
          <p:nvPr/>
        </p:nvSpPr>
        <p:spPr>
          <a:xfrm>
            <a:off x="731520" y="1618488"/>
            <a:ext cx="3566160" cy="1051560"/>
          </a:xfrm>
          <a:prstGeom prst="rect">
            <a:avLst/>
          </a:prstGeom>
          <a:noFill/>
          <a:ln/>
        </p:spPr>
        <p:txBody>
          <a:bodyPr wrap="square" lIns="0" tIns="0" rIns="0" bIns="0" rtlCol="0" anchor="t"/>
          <a:lstStyle/>
          <a:p>
            <a:pPr marL="342900" indent="-342900">
              <a:spcAft>
                <a:spcPts val="300"/>
              </a:spcAft>
              <a:buSzPct val="100000"/>
              <a:buChar char="•"/>
            </a:pPr>
            <a:r>
              <a:rPr lang="en-US" sz="1200" dirty="0">
                <a:solidFill>
                  <a:srgbClr val="2B3139"/>
                </a:solidFill>
                <a:latin typeface="Calibri" pitchFamily="34" charset="0"/>
                <a:ea typeface="Calibri" pitchFamily="34" charset="-122"/>
                <a:cs typeface="Calibri" pitchFamily="34" charset="-120"/>
              </a:rPr>
              <a:t>Top brand judgment in Performance Rider segment</a:t>
            </a:r>
            <a:endParaRPr lang="en-US" sz="1200" dirty="0"/>
          </a:p>
          <a:p>
            <a:pPr marL="342900" indent="-342900">
              <a:spcAft>
                <a:spcPts val="300"/>
              </a:spcAft>
              <a:buSzPct val="100000"/>
              <a:buChar char="•"/>
            </a:pPr>
            <a:r>
              <a:rPr lang="en-US" sz="1200" dirty="0">
                <a:solidFill>
                  <a:srgbClr val="2B3139"/>
                </a:solidFill>
                <a:latin typeface="Calibri" pitchFamily="34" charset="0"/>
                <a:ea typeface="Calibri" pitchFamily="34" charset="-122"/>
                <a:cs typeface="Calibri" pitchFamily="34" charset="-120"/>
              </a:rPr>
              <a:t>Customizable 3D-printed frames</a:t>
            </a:r>
            <a:endParaRPr lang="en-US" sz="1200" dirty="0"/>
          </a:p>
          <a:p>
            <a:pPr marL="342900" indent="-342900">
              <a:spcAft>
                <a:spcPts val="300"/>
              </a:spcAft>
              <a:buSzPct val="100000"/>
              <a:buChar char="•"/>
            </a:pPr>
            <a:r>
              <a:rPr lang="en-US" sz="1200" dirty="0">
                <a:solidFill>
                  <a:srgbClr val="2B3139"/>
                </a:solidFill>
                <a:latin typeface="Calibri" pitchFamily="34" charset="0"/>
                <a:ea typeface="Calibri" pitchFamily="34" charset="-122"/>
                <a:cs typeface="Calibri" pitchFamily="34" charset="-120"/>
              </a:rPr>
              <a:t>Web channel at 22% of units</a:t>
            </a:r>
            <a:endParaRPr lang="en-US" sz="1200" dirty="0"/>
          </a:p>
        </p:txBody>
      </p:sp>
      <p:sp>
        <p:nvSpPr>
          <p:cNvPr id="9" name="Shape 7"/>
          <p:cNvSpPr/>
          <p:nvPr/>
        </p:nvSpPr>
        <p:spPr>
          <a:xfrm>
            <a:off x="4663440" y="1051560"/>
            <a:ext cx="4023360" cy="1691640"/>
          </a:xfrm>
          <a:prstGeom prst="roundRect">
            <a:avLst>
              <a:gd name="adj" fmla="val 4324"/>
            </a:avLst>
          </a:prstGeom>
          <a:solidFill>
            <a:srgbClr val="EEF1F4"/>
          </a:solidFill>
          <a:ln w="12700">
            <a:solidFill>
              <a:srgbClr val="EEF1F4"/>
            </a:solidFill>
            <a:prstDash val="solid"/>
          </a:ln>
        </p:spPr>
      </p:sp>
      <p:sp>
        <p:nvSpPr>
          <p:cNvPr id="10" name="Shape 8"/>
          <p:cNvSpPr/>
          <p:nvPr/>
        </p:nvSpPr>
        <p:spPr>
          <a:xfrm>
            <a:off x="4892040" y="1280160"/>
            <a:ext cx="201168" cy="201168"/>
          </a:xfrm>
          <a:prstGeom prst="ellipse">
            <a:avLst/>
          </a:prstGeom>
          <a:solidFill>
            <a:srgbClr val="C8433A"/>
          </a:solidFill>
          <a:ln w="12700">
            <a:solidFill>
              <a:srgbClr val="C8433A"/>
            </a:solidFill>
            <a:prstDash val="solid"/>
          </a:ln>
        </p:spPr>
      </p:sp>
      <p:sp>
        <p:nvSpPr>
          <p:cNvPr id="11" name="Text 9"/>
          <p:cNvSpPr txBox="1"/>
          <p:nvPr/>
        </p:nvSpPr>
        <p:spPr>
          <a:xfrm>
            <a:off x="5212080" y="1207008"/>
            <a:ext cx="3200400" cy="347472"/>
          </a:xfrm>
          <a:prstGeom prst="rect">
            <a:avLst/>
          </a:prstGeom>
          <a:noFill/>
          <a:ln/>
        </p:spPr>
        <p:txBody>
          <a:bodyPr wrap="square" lIns="0" tIns="0" rIns="0" bIns="0" rtlCol="0" anchor="t"/>
          <a:lstStyle/>
          <a:p>
            <a:pPr marL="0" indent="0">
              <a:buNone/>
            </a:pPr>
            <a:r>
              <a:rPr lang="en-US" sz="1600" b="1" dirty="0">
                <a:solidFill>
                  <a:srgbClr val="C8433A"/>
                </a:solidFill>
                <a:latin typeface="Arial" pitchFamily="34" charset="0"/>
                <a:ea typeface="Arial" pitchFamily="34" charset="-122"/>
                <a:cs typeface="Arial" pitchFamily="34" charset="-120"/>
              </a:rPr>
              <a:t>Weaknesses</a:t>
            </a:r>
            <a:endParaRPr lang="en-US" sz="1600" dirty="0"/>
          </a:p>
        </p:txBody>
      </p:sp>
      <p:sp>
        <p:nvSpPr>
          <p:cNvPr id="12" name="Text 10"/>
          <p:cNvSpPr txBox="1"/>
          <p:nvPr/>
        </p:nvSpPr>
        <p:spPr>
          <a:xfrm>
            <a:off x="4937760" y="1618488"/>
            <a:ext cx="3566160" cy="1051560"/>
          </a:xfrm>
          <a:prstGeom prst="rect">
            <a:avLst/>
          </a:prstGeom>
          <a:noFill/>
          <a:ln/>
        </p:spPr>
        <p:txBody>
          <a:bodyPr wrap="square" lIns="0" tIns="0" rIns="0" bIns="0" rtlCol="0" anchor="t"/>
          <a:lstStyle/>
          <a:p>
            <a:pPr marL="342900" indent="-342900">
              <a:spcAft>
                <a:spcPts val="300"/>
              </a:spcAft>
              <a:buSzPct val="100000"/>
              <a:buChar char="•"/>
            </a:pPr>
            <a:r>
              <a:rPr lang="en-US" sz="1200" dirty="0">
                <a:solidFill>
                  <a:srgbClr val="2B3139"/>
                </a:solidFill>
                <a:latin typeface="Calibri" pitchFamily="34" charset="0"/>
                <a:ea typeface="Calibri" pitchFamily="34" charset="-122"/>
                <a:cs typeface="Calibri" pitchFamily="34" charset="-120"/>
              </a:rPr>
              <a:t>Cumulative net income of -$640K</a:t>
            </a:r>
            <a:endParaRPr lang="en-US" sz="1200" dirty="0"/>
          </a:p>
          <a:p>
            <a:pPr marL="342900" indent="-342900">
              <a:spcAft>
                <a:spcPts val="300"/>
              </a:spcAft>
              <a:buSzPct val="100000"/>
              <a:buChar char="•"/>
            </a:pPr>
            <a:r>
              <a:rPr lang="en-US" sz="1200" dirty="0">
                <a:solidFill>
                  <a:srgbClr val="2B3139"/>
                </a:solidFill>
                <a:latin typeface="Calibri" pitchFamily="34" charset="0"/>
                <a:ea typeface="Calibri" pitchFamily="34" charset="-122"/>
                <a:cs typeface="Calibri" pitchFamily="34" charset="-120"/>
              </a:rPr>
              <a:t>Office costs outpacing revenue</a:t>
            </a:r>
            <a:endParaRPr lang="en-US" sz="1200" dirty="0"/>
          </a:p>
          <a:p>
            <a:pPr marL="342900" indent="-342900">
              <a:spcAft>
                <a:spcPts val="300"/>
              </a:spcAft>
              <a:buSzPct val="100000"/>
              <a:buChar char="•"/>
            </a:pPr>
            <a:r>
              <a:rPr lang="en-US" sz="1200" dirty="0">
                <a:solidFill>
                  <a:srgbClr val="2B3139"/>
                </a:solidFill>
                <a:latin typeface="Calibri" pitchFamily="34" charset="0"/>
                <a:ea typeface="Calibri" pitchFamily="34" charset="-122"/>
                <a:cs typeface="Calibri" pitchFamily="34" charset="-120"/>
              </a:rPr>
              <a:t>Q2 forecasting gap</a:t>
            </a:r>
            <a:endParaRPr lang="en-US" sz="1200" dirty="0"/>
          </a:p>
        </p:txBody>
      </p:sp>
      <p:sp>
        <p:nvSpPr>
          <p:cNvPr id="13" name="Shape 11"/>
          <p:cNvSpPr/>
          <p:nvPr/>
        </p:nvSpPr>
        <p:spPr>
          <a:xfrm>
            <a:off x="457200" y="2880360"/>
            <a:ext cx="4023360" cy="1691640"/>
          </a:xfrm>
          <a:prstGeom prst="roundRect">
            <a:avLst>
              <a:gd name="adj" fmla="val 4324"/>
            </a:avLst>
          </a:prstGeom>
          <a:solidFill>
            <a:srgbClr val="EEF1F4"/>
          </a:solidFill>
          <a:ln w="12700">
            <a:solidFill>
              <a:srgbClr val="EEF1F4"/>
            </a:solidFill>
            <a:prstDash val="solid"/>
          </a:ln>
        </p:spPr>
      </p:sp>
      <p:sp>
        <p:nvSpPr>
          <p:cNvPr id="14" name="Shape 12"/>
          <p:cNvSpPr/>
          <p:nvPr/>
        </p:nvSpPr>
        <p:spPr>
          <a:xfrm>
            <a:off x="685800" y="3108960"/>
            <a:ext cx="201168" cy="201168"/>
          </a:xfrm>
          <a:prstGeom prst="ellipse">
            <a:avLst/>
          </a:prstGeom>
          <a:solidFill>
            <a:srgbClr val="2D7FB0"/>
          </a:solidFill>
          <a:ln w="12700">
            <a:solidFill>
              <a:srgbClr val="2D7FB0"/>
            </a:solidFill>
            <a:prstDash val="solid"/>
          </a:ln>
        </p:spPr>
      </p:sp>
      <p:sp>
        <p:nvSpPr>
          <p:cNvPr id="15" name="Text 13"/>
          <p:cNvSpPr txBox="1"/>
          <p:nvPr/>
        </p:nvSpPr>
        <p:spPr>
          <a:xfrm>
            <a:off x="1005840" y="3035808"/>
            <a:ext cx="3200400" cy="347472"/>
          </a:xfrm>
          <a:prstGeom prst="rect">
            <a:avLst/>
          </a:prstGeom>
          <a:noFill/>
          <a:ln/>
        </p:spPr>
        <p:txBody>
          <a:bodyPr wrap="square" lIns="0" tIns="0" rIns="0" bIns="0" rtlCol="0" anchor="t"/>
          <a:lstStyle/>
          <a:p>
            <a:pPr marL="0" indent="0">
              <a:buNone/>
            </a:pPr>
            <a:r>
              <a:rPr lang="en-US" sz="1600" b="1" dirty="0">
                <a:solidFill>
                  <a:srgbClr val="2D7FB0"/>
                </a:solidFill>
                <a:latin typeface="Arial" pitchFamily="34" charset="0"/>
                <a:ea typeface="Arial" pitchFamily="34" charset="-122"/>
                <a:cs typeface="Arial" pitchFamily="34" charset="-120"/>
              </a:rPr>
              <a:t>Opportunities</a:t>
            </a:r>
            <a:endParaRPr lang="en-US" sz="1600" dirty="0"/>
          </a:p>
        </p:txBody>
      </p:sp>
      <p:sp>
        <p:nvSpPr>
          <p:cNvPr id="16" name="Text 14"/>
          <p:cNvSpPr txBox="1"/>
          <p:nvPr/>
        </p:nvSpPr>
        <p:spPr>
          <a:xfrm>
            <a:off x="731520" y="3447288"/>
            <a:ext cx="3566160" cy="1051560"/>
          </a:xfrm>
          <a:prstGeom prst="rect">
            <a:avLst/>
          </a:prstGeom>
          <a:noFill/>
          <a:ln/>
        </p:spPr>
        <p:txBody>
          <a:bodyPr wrap="square" lIns="0" tIns="0" rIns="0" bIns="0" rtlCol="0" anchor="t"/>
          <a:lstStyle/>
          <a:p>
            <a:pPr marL="342900" indent="-342900">
              <a:spcAft>
                <a:spcPts val="300"/>
              </a:spcAft>
              <a:buSzPct val="100000"/>
              <a:buChar char="•"/>
            </a:pPr>
            <a:r>
              <a:rPr lang="en-US" sz="1200" dirty="0">
                <a:solidFill>
                  <a:srgbClr val="2B3139"/>
                </a:solidFill>
                <a:latin typeface="Calibri" pitchFamily="34" charset="0"/>
                <a:ea typeface="Calibri" pitchFamily="34" charset="-122"/>
                <a:cs typeface="Calibri" pitchFamily="34" charset="-120"/>
              </a:rPr>
              <a:t>Performance Rider demand +11% per quarter</a:t>
            </a:r>
            <a:endParaRPr lang="en-US" sz="1200" dirty="0"/>
          </a:p>
          <a:p>
            <a:pPr marL="342900" indent="-342900">
              <a:spcAft>
                <a:spcPts val="300"/>
              </a:spcAft>
              <a:buSzPct val="100000"/>
              <a:buChar char="•"/>
            </a:pPr>
            <a:r>
              <a:rPr lang="en-US" sz="1200" dirty="0">
                <a:solidFill>
                  <a:srgbClr val="2B3139"/>
                </a:solidFill>
                <a:latin typeface="Calibri" pitchFamily="34" charset="0"/>
                <a:ea typeface="Calibri" pitchFamily="34" charset="-122"/>
                <a:cs typeface="Calibri" pitchFamily="34" charset="-120"/>
              </a:rPr>
              <a:t>Web buyers in regions without offices</a:t>
            </a:r>
            <a:endParaRPr lang="en-US" sz="1200" dirty="0"/>
          </a:p>
          <a:p>
            <a:pPr marL="342900" indent="-342900">
              <a:spcAft>
                <a:spcPts val="300"/>
              </a:spcAft>
              <a:buSzPct val="100000"/>
              <a:buChar char="•"/>
            </a:pPr>
            <a:r>
              <a:rPr lang="en-US" sz="1200" dirty="0">
                <a:solidFill>
                  <a:srgbClr val="2B3139"/>
                </a:solidFill>
                <a:latin typeface="Calibri" pitchFamily="34" charset="0"/>
                <a:ea typeface="Calibri" pitchFamily="34" charset="-122"/>
                <a:cs typeface="Calibri" pitchFamily="34" charset="-120"/>
              </a:rPr>
              <a:t>Premium buyers value customization</a:t>
            </a:r>
            <a:endParaRPr lang="en-US" sz="1200" dirty="0"/>
          </a:p>
        </p:txBody>
      </p:sp>
      <p:sp>
        <p:nvSpPr>
          <p:cNvPr id="17" name="Shape 15"/>
          <p:cNvSpPr/>
          <p:nvPr/>
        </p:nvSpPr>
        <p:spPr>
          <a:xfrm>
            <a:off x="4663440" y="2880360"/>
            <a:ext cx="4023360" cy="1691640"/>
          </a:xfrm>
          <a:prstGeom prst="roundRect">
            <a:avLst>
              <a:gd name="adj" fmla="val 4324"/>
            </a:avLst>
          </a:prstGeom>
          <a:solidFill>
            <a:srgbClr val="EEF1F4"/>
          </a:solidFill>
          <a:ln w="12700">
            <a:solidFill>
              <a:srgbClr val="EEF1F4"/>
            </a:solidFill>
            <a:prstDash val="solid"/>
          </a:ln>
        </p:spPr>
      </p:sp>
      <p:sp>
        <p:nvSpPr>
          <p:cNvPr id="18" name="Shape 16"/>
          <p:cNvSpPr/>
          <p:nvPr/>
        </p:nvSpPr>
        <p:spPr>
          <a:xfrm>
            <a:off x="4892040" y="3108960"/>
            <a:ext cx="201168" cy="201168"/>
          </a:xfrm>
          <a:prstGeom prst="ellipse">
            <a:avLst/>
          </a:prstGeom>
          <a:solidFill>
            <a:srgbClr val="C98A0B"/>
          </a:solidFill>
          <a:ln w="12700">
            <a:solidFill>
              <a:srgbClr val="C98A0B"/>
            </a:solidFill>
            <a:prstDash val="solid"/>
          </a:ln>
        </p:spPr>
      </p:sp>
      <p:sp>
        <p:nvSpPr>
          <p:cNvPr id="19" name="Text 17"/>
          <p:cNvSpPr txBox="1"/>
          <p:nvPr/>
        </p:nvSpPr>
        <p:spPr>
          <a:xfrm>
            <a:off x="5212080" y="3035808"/>
            <a:ext cx="3200400" cy="347472"/>
          </a:xfrm>
          <a:prstGeom prst="rect">
            <a:avLst/>
          </a:prstGeom>
          <a:noFill/>
          <a:ln/>
        </p:spPr>
        <p:txBody>
          <a:bodyPr wrap="square" lIns="0" tIns="0" rIns="0" bIns="0" rtlCol="0" anchor="t"/>
          <a:lstStyle/>
          <a:p>
            <a:pPr marL="0" indent="0">
              <a:buNone/>
            </a:pPr>
            <a:r>
              <a:rPr lang="en-US" sz="1600" b="1" dirty="0">
                <a:solidFill>
                  <a:srgbClr val="C98A0B"/>
                </a:solidFill>
                <a:latin typeface="Arial" pitchFamily="34" charset="0"/>
                <a:ea typeface="Arial" pitchFamily="34" charset="-122"/>
                <a:cs typeface="Arial" pitchFamily="34" charset="-120"/>
              </a:rPr>
              <a:t>Threats</a:t>
            </a:r>
            <a:endParaRPr lang="en-US" sz="1600" dirty="0"/>
          </a:p>
        </p:txBody>
      </p:sp>
      <p:sp>
        <p:nvSpPr>
          <p:cNvPr id="20" name="Text 18"/>
          <p:cNvSpPr txBox="1"/>
          <p:nvPr/>
        </p:nvSpPr>
        <p:spPr>
          <a:xfrm>
            <a:off x="4937760" y="3447288"/>
            <a:ext cx="3566160" cy="1051560"/>
          </a:xfrm>
          <a:prstGeom prst="rect">
            <a:avLst/>
          </a:prstGeom>
          <a:noFill/>
          <a:ln/>
        </p:spPr>
        <p:txBody>
          <a:bodyPr wrap="square" lIns="0" tIns="0" rIns="0" bIns="0" rtlCol="0" anchor="t"/>
          <a:lstStyle/>
          <a:p>
            <a:pPr marL="342900" indent="-342900">
              <a:spcAft>
                <a:spcPts val="300"/>
              </a:spcAft>
              <a:buSzPct val="100000"/>
              <a:buChar char="•"/>
            </a:pPr>
            <a:r>
              <a:rPr lang="en-US" sz="1200" dirty="0">
                <a:solidFill>
                  <a:srgbClr val="2B3139"/>
                </a:solidFill>
                <a:latin typeface="Calibri" pitchFamily="34" charset="0"/>
                <a:ea typeface="Calibri" pitchFamily="34" charset="-122"/>
                <a:cs typeface="Calibri" pitchFamily="34" charset="-120"/>
              </a:rPr>
              <a:t>Rival cut Commuter Value prices 12%</a:t>
            </a:r>
            <a:endParaRPr lang="en-US" sz="1200" dirty="0"/>
          </a:p>
          <a:p>
            <a:pPr marL="342900" indent="-342900">
              <a:spcAft>
                <a:spcPts val="300"/>
              </a:spcAft>
              <a:buSzPct val="100000"/>
              <a:buChar char="•"/>
            </a:pPr>
            <a:r>
              <a:rPr lang="en-US" sz="1200" dirty="0">
                <a:solidFill>
                  <a:srgbClr val="2B3139"/>
                </a:solidFill>
                <a:latin typeface="Calibri" pitchFamily="34" charset="0"/>
                <a:ea typeface="Calibri" pitchFamily="34" charset="-122"/>
                <a:cs typeface="Calibri" pitchFamily="34" charset="-120"/>
              </a:rPr>
              <a:t>Rival may enter performance segment</a:t>
            </a:r>
            <a:endParaRPr lang="en-US" sz="1200" dirty="0"/>
          </a:p>
          <a:p>
            <a:pPr marL="342900" indent="-342900">
              <a:spcAft>
                <a:spcPts val="300"/>
              </a:spcAft>
              <a:buSzPct val="100000"/>
              <a:buChar char="•"/>
            </a:pPr>
            <a:r>
              <a:rPr lang="en-US" sz="1200" dirty="0">
                <a:solidFill>
                  <a:srgbClr val="2B3139"/>
                </a:solidFill>
                <a:latin typeface="Calibri" pitchFamily="34" charset="0"/>
                <a:ea typeface="Calibri" pitchFamily="34" charset="-122"/>
                <a:cs typeface="Calibri" pitchFamily="34" charset="-120"/>
              </a:rPr>
              <a:t>Rising carbon fiber costs</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marL="0" indent="0">
              <a:buNone/>
            </a:pPr>
            <a:r>
              <a:rPr lang="en-US" sz="2800" b="1" dirty="0">
                <a:solidFill>
                  <a:srgbClr val="2B3139"/>
                </a:solidFill>
                <a:latin typeface="Arial" pitchFamily="34" charset="0"/>
                <a:ea typeface="Arial" pitchFamily="34" charset="-122"/>
                <a:cs typeface="Arial" pitchFamily="34" charset="-120"/>
              </a:rPr>
              <a:t>What Matters Most</a:t>
            </a:r>
            <a:endParaRPr lang="en-US" sz="2800" dirty="0"/>
          </a:p>
        </p:txBody>
      </p:sp>
      <p:sp>
        <p:nvSpPr>
          <p:cNvPr id="3" name="Text 1"/>
          <p:cNvSpPr txBox="1"/>
          <p:nvPr/>
        </p:nvSpPr>
        <p:spPr>
          <a:xfrm>
            <a:off x="457200" y="4754880"/>
            <a:ext cx="6858000" cy="274320"/>
          </a:xfrm>
          <a:prstGeom prst="rect">
            <a:avLst/>
          </a:prstGeom>
          <a:noFill/>
          <a:ln/>
        </p:spPr>
        <p:txBody>
          <a:bodyPr wrap="square" lIns="0" tIns="0" rIns="0" bIns="0" rtlCol="0" anchor="ctr"/>
          <a:lstStyle/>
          <a:p>
            <a:pPr marL="0" indent="0">
              <a:buNone/>
            </a:pPr>
            <a:r>
              <a:rPr lang="en-US" sz="900" dirty="0">
                <a:solidFill>
                  <a:srgbClr val="5B6770"/>
                </a:solidFill>
                <a:latin typeface="Calibri" pitchFamily="34" charset="0"/>
                <a:ea typeface="Calibri" pitchFamily="34" charset="-122"/>
                <a:cs typeface="Calibri" pitchFamily="34" charset="-120"/>
              </a:rPr>
              <a:t>VeloForge Cycles  |  Illustrative sample with fictitious data  |  gradevia.com</a:t>
            </a:r>
            <a:endParaRPr lang="en-US" sz="900" dirty="0"/>
          </a:p>
        </p:txBody>
      </p:sp>
      <p:sp>
        <p:nvSpPr>
          <p:cNvPr id="4" name="Text 2"/>
          <p:cNvSpPr txBox="1"/>
          <p:nvPr/>
        </p:nvSpPr>
        <p:spPr>
          <a:xfrm>
            <a:off x="8229600" y="4754880"/>
            <a:ext cx="457200" cy="274320"/>
          </a:xfrm>
          <a:prstGeom prst="rect">
            <a:avLst/>
          </a:prstGeom>
          <a:noFill/>
          <a:ln/>
        </p:spPr>
        <p:txBody>
          <a:bodyPr wrap="square" lIns="0" tIns="0" rIns="0" bIns="0"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8</a:t>
            </a:r>
            <a:endParaRPr lang="en-US" sz="900" dirty="0"/>
          </a:p>
        </p:txBody>
      </p:sp>
      <p:sp>
        <p:nvSpPr>
          <p:cNvPr id="5" name="Shape 3"/>
          <p:cNvSpPr/>
          <p:nvPr/>
        </p:nvSpPr>
        <p:spPr>
          <a:xfrm>
            <a:off x="457200" y="1097280"/>
            <a:ext cx="4023360" cy="1554480"/>
          </a:xfrm>
          <a:prstGeom prst="roundRect">
            <a:avLst>
              <a:gd name="adj" fmla="val 4706"/>
            </a:avLst>
          </a:prstGeom>
          <a:solidFill>
            <a:srgbClr val="FFFFFF"/>
          </a:solidFill>
          <a:ln w="25400">
            <a:solidFill>
              <a:srgbClr val="2E9E6B"/>
            </a:solidFill>
            <a:prstDash val="solid"/>
          </a:ln>
        </p:spPr>
      </p:sp>
      <p:sp>
        <p:nvSpPr>
          <p:cNvPr id="6" name="Text 4"/>
          <p:cNvSpPr txBox="1"/>
          <p:nvPr/>
        </p:nvSpPr>
        <p:spPr>
          <a:xfrm>
            <a:off x="731520" y="1371600"/>
            <a:ext cx="3474720" cy="320040"/>
          </a:xfrm>
          <a:prstGeom prst="rect">
            <a:avLst/>
          </a:prstGeom>
          <a:noFill/>
          <a:ln/>
        </p:spPr>
        <p:txBody>
          <a:bodyPr wrap="square" lIns="0" tIns="0" rIns="0" bIns="0" rtlCol="0" anchor="t"/>
          <a:lstStyle/>
          <a:p>
            <a:pPr marL="0" indent="0">
              <a:buNone/>
            </a:pPr>
            <a:r>
              <a:rPr lang="en-US" sz="1200" b="1" kern="0" spc="200" dirty="0">
                <a:solidFill>
                  <a:srgbClr val="2E9E6B"/>
                </a:solidFill>
                <a:latin typeface="Calibri" pitchFamily="34" charset="0"/>
                <a:ea typeface="Calibri" pitchFamily="34" charset="-122"/>
                <a:cs typeface="Calibri" pitchFamily="34" charset="-120"/>
              </a:rPr>
              <a:t>GREATEST STRENGTH</a:t>
            </a:r>
            <a:endParaRPr lang="en-US" sz="1200" dirty="0"/>
          </a:p>
        </p:txBody>
      </p:sp>
      <p:sp>
        <p:nvSpPr>
          <p:cNvPr id="7" name="Text 5"/>
          <p:cNvSpPr txBox="1"/>
          <p:nvPr/>
        </p:nvSpPr>
        <p:spPr>
          <a:xfrm>
            <a:off x="731520" y="1737360"/>
            <a:ext cx="3474720" cy="731520"/>
          </a:xfrm>
          <a:prstGeom prst="rect">
            <a:avLst/>
          </a:prstGeom>
          <a:noFill/>
          <a:ln/>
        </p:spPr>
        <p:txBody>
          <a:bodyPr wrap="square" lIns="0" tIns="0" rIns="0" bIns="0" rtlCol="0" anchor="t"/>
          <a:lstStyle/>
          <a:p>
            <a:pPr marL="0" indent="0">
              <a:buNone/>
            </a:pPr>
            <a:r>
              <a:rPr lang="en-US" sz="2000" b="1" dirty="0">
                <a:solidFill>
                  <a:srgbClr val="2B3139"/>
                </a:solidFill>
                <a:latin typeface="Arial" pitchFamily="34" charset="0"/>
                <a:ea typeface="Arial" pitchFamily="34" charset="-122"/>
                <a:cs typeface="Arial" pitchFamily="34" charset="-120"/>
              </a:rPr>
              <a:t>Brand position with Performance Riders</a:t>
            </a:r>
            <a:endParaRPr lang="en-US" sz="2000" dirty="0"/>
          </a:p>
        </p:txBody>
      </p:sp>
      <p:sp>
        <p:nvSpPr>
          <p:cNvPr id="8" name="Shape 6"/>
          <p:cNvSpPr/>
          <p:nvPr/>
        </p:nvSpPr>
        <p:spPr>
          <a:xfrm>
            <a:off x="4663440" y="1097280"/>
            <a:ext cx="4023360" cy="1554480"/>
          </a:xfrm>
          <a:prstGeom prst="roundRect">
            <a:avLst>
              <a:gd name="adj" fmla="val 4706"/>
            </a:avLst>
          </a:prstGeom>
          <a:solidFill>
            <a:srgbClr val="FFFFFF"/>
          </a:solidFill>
          <a:ln w="25400">
            <a:solidFill>
              <a:srgbClr val="C8433A"/>
            </a:solidFill>
            <a:prstDash val="solid"/>
          </a:ln>
        </p:spPr>
      </p:sp>
      <p:sp>
        <p:nvSpPr>
          <p:cNvPr id="9" name="Text 7"/>
          <p:cNvSpPr txBox="1"/>
          <p:nvPr/>
        </p:nvSpPr>
        <p:spPr>
          <a:xfrm>
            <a:off x="4937760" y="1371600"/>
            <a:ext cx="3474720" cy="320040"/>
          </a:xfrm>
          <a:prstGeom prst="rect">
            <a:avLst/>
          </a:prstGeom>
          <a:noFill/>
          <a:ln/>
        </p:spPr>
        <p:txBody>
          <a:bodyPr wrap="square" lIns="0" tIns="0" rIns="0" bIns="0" rtlCol="0" anchor="t"/>
          <a:lstStyle/>
          <a:p>
            <a:pPr marL="0" indent="0">
              <a:buNone/>
            </a:pPr>
            <a:r>
              <a:rPr lang="en-US" sz="1200" b="1" kern="0" spc="200" dirty="0">
                <a:solidFill>
                  <a:srgbClr val="C8433A"/>
                </a:solidFill>
                <a:latin typeface="Calibri" pitchFamily="34" charset="0"/>
                <a:ea typeface="Calibri" pitchFamily="34" charset="-122"/>
                <a:cs typeface="Calibri" pitchFamily="34" charset="-120"/>
              </a:rPr>
              <a:t>BIGGEST WEAKNESS</a:t>
            </a:r>
            <a:endParaRPr lang="en-US" sz="1200" dirty="0"/>
          </a:p>
        </p:txBody>
      </p:sp>
      <p:sp>
        <p:nvSpPr>
          <p:cNvPr id="10" name="Text 8"/>
          <p:cNvSpPr txBox="1"/>
          <p:nvPr/>
        </p:nvSpPr>
        <p:spPr>
          <a:xfrm>
            <a:off x="4937760" y="1737360"/>
            <a:ext cx="3474720" cy="731520"/>
          </a:xfrm>
          <a:prstGeom prst="rect">
            <a:avLst/>
          </a:prstGeom>
          <a:noFill/>
          <a:ln/>
        </p:spPr>
        <p:txBody>
          <a:bodyPr wrap="square" lIns="0" tIns="0" rIns="0" bIns="0" rtlCol="0" anchor="t"/>
          <a:lstStyle/>
          <a:p>
            <a:pPr marL="0" indent="0">
              <a:buNone/>
            </a:pPr>
            <a:r>
              <a:rPr lang="en-US" sz="2000" b="1" dirty="0">
                <a:solidFill>
                  <a:srgbClr val="2B3139"/>
                </a:solidFill>
                <a:latin typeface="Arial" pitchFamily="34" charset="0"/>
                <a:ea typeface="Arial" pitchFamily="34" charset="-122"/>
                <a:cs typeface="Arial" pitchFamily="34" charset="-120"/>
              </a:rPr>
              <a:t>Cost structure and cash burn</a:t>
            </a:r>
            <a:endParaRPr lang="en-US" sz="2000" dirty="0"/>
          </a:p>
        </p:txBody>
      </p:sp>
      <p:sp>
        <p:nvSpPr>
          <p:cNvPr id="11" name="Shape 9"/>
          <p:cNvSpPr/>
          <p:nvPr/>
        </p:nvSpPr>
        <p:spPr>
          <a:xfrm>
            <a:off x="457200" y="2834640"/>
            <a:ext cx="4023360" cy="1554480"/>
          </a:xfrm>
          <a:prstGeom prst="roundRect">
            <a:avLst>
              <a:gd name="adj" fmla="val 4706"/>
            </a:avLst>
          </a:prstGeom>
          <a:solidFill>
            <a:srgbClr val="FFFFFF"/>
          </a:solidFill>
          <a:ln w="25400">
            <a:solidFill>
              <a:srgbClr val="2D7FB0"/>
            </a:solidFill>
            <a:prstDash val="solid"/>
          </a:ln>
        </p:spPr>
      </p:sp>
      <p:sp>
        <p:nvSpPr>
          <p:cNvPr id="12" name="Text 10"/>
          <p:cNvSpPr txBox="1"/>
          <p:nvPr/>
        </p:nvSpPr>
        <p:spPr>
          <a:xfrm>
            <a:off x="731520" y="3108960"/>
            <a:ext cx="3474720" cy="320040"/>
          </a:xfrm>
          <a:prstGeom prst="rect">
            <a:avLst/>
          </a:prstGeom>
          <a:noFill/>
          <a:ln/>
        </p:spPr>
        <p:txBody>
          <a:bodyPr wrap="square" lIns="0" tIns="0" rIns="0" bIns="0" rtlCol="0" anchor="t"/>
          <a:lstStyle/>
          <a:p>
            <a:pPr marL="0" indent="0">
              <a:buNone/>
            </a:pPr>
            <a:r>
              <a:rPr lang="en-US" sz="1200" b="1" kern="0" spc="200" dirty="0">
                <a:solidFill>
                  <a:srgbClr val="2D7FB0"/>
                </a:solidFill>
                <a:latin typeface="Calibri" pitchFamily="34" charset="0"/>
                <a:ea typeface="Calibri" pitchFamily="34" charset="-122"/>
                <a:cs typeface="Calibri" pitchFamily="34" charset="-120"/>
              </a:rPr>
              <a:t>BEST OPPORTUNITY</a:t>
            </a:r>
            <a:endParaRPr lang="en-US" sz="1200" dirty="0"/>
          </a:p>
        </p:txBody>
      </p:sp>
      <p:sp>
        <p:nvSpPr>
          <p:cNvPr id="13" name="Text 11"/>
          <p:cNvSpPr txBox="1"/>
          <p:nvPr/>
        </p:nvSpPr>
        <p:spPr>
          <a:xfrm>
            <a:off x="731520" y="3474720"/>
            <a:ext cx="3474720" cy="731520"/>
          </a:xfrm>
          <a:prstGeom prst="rect">
            <a:avLst/>
          </a:prstGeom>
          <a:noFill/>
          <a:ln/>
        </p:spPr>
        <p:txBody>
          <a:bodyPr wrap="square" lIns="0" tIns="0" rIns="0" bIns="0" rtlCol="0" anchor="t"/>
          <a:lstStyle/>
          <a:p>
            <a:pPr marL="0" indent="0">
              <a:buNone/>
            </a:pPr>
            <a:r>
              <a:rPr lang="en-US" sz="2000" b="1" dirty="0">
                <a:solidFill>
                  <a:srgbClr val="2B3139"/>
                </a:solidFill>
                <a:latin typeface="Arial" pitchFamily="34" charset="0"/>
                <a:ea typeface="Arial" pitchFamily="34" charset="-122"/>
                <a:cs typeface="Arial" pitchFamily="34" charset="-120"/>
              </a:rPr>
              <a:t>Fast-growing Performance Rider demand</a:t>
            </a:r>
            <a:endParaRPr lang="en-US" sz="2000" dirty="0"/>
          </a:p>
        </p:txBody>
      </p:sp>
      <p:sp>
        <p:nvSpPr>
          <p:cNvPr id="14" name="Shape 12"/>
          <p:cNvSpPr/>
          <p:nvPr/>
        </p:nvSpPr>
        <p:spPr>
          <a:xfrm>
            <a:off x="4663440" y="2834640"/>
            <a:ext cx="4023360" cy="1554480"/>
          </a:xfrm>
          <a:prstGeom prst="roundRect">
            <a:avLst>
              <a:gd name="adj" fmla="val 4706"/>
            </a:avLst>
          </a:prstGeom>
          <a:solidFill>
            <a:srgbClr val="FFFFFF"/>
          </a:solidFill>
          <a:ln w="25400">
            <a:solidFill>
              <a:srgbClr val="C98A0B"/>
            </a:solidFill>
            <a:prstDash val="solid"/>
          </a:ln>
        </p:spPr>
      </p:sp>
      <p:sp>
        <p:nvSpPr>
          <p:cNvPr id="15" name="Text 13"/>
          <p:cNvSpPr txBox="1"/>
          <p:nvPr/>
        </p:nvSpPr>
        <p:spPr>
          <a:xfrm>
            <a:off x="4937760" y="3108960"/>
            <a:ext cx="3474720" cy="320040"/>
          </a:xfrm>
          <a:prstGeom prst="rect">
            <a:avLst/>
          </a:prstGeom>
          <a:noFill/>
          <a:ln/>
        </p:spPr>
        <p:txBody>
          <a:bodyPr wrap="square" lIns="0" tIns="0" rIns="0" bIns="0" rtlCol="0" anchor="t"/>
          <a:lstStyle/>
          <a:p>
            <a:pPr marL="0" indent="0">
              <a:buNone/>
            </a:pPr>
            <a:r>
              <a:rPr lang="en-US" sz="1200" b="1" kern="0" spc="200" dirty="0">
                <a:solidFill>
                  <a:srgbClr val="C98A0B"/>
                </a:solidFill>
                <a:latin typeface="Calibri" pitchFamily="34" charset="0"/>
                <a:ea typeface="Calibri" pitchFamily="34" charset="-122"/>
                <a:cs typeface="Calibri" pitchFamily="34" charset="-120"/>
              </a:rPr>
              <a:t>GREATEST THREAT</a:t>
            </a:r>
            <a:endParaRPr lang="en-US" sz="1200" dirty="0"/>
          </a:p>
        </p:txBody>
      </p:sp>
      <p:sp>
        <p:nvSpPr>
          <p:cNvPr id="16" name="Text 14"/>
          <p:cNvSpPr txBox="1"/>
          <p:nvPr/>
        </p:nvSpPr>
        <p:spPr>
          <a:xfrm>
            <a:off x="4937760" y="3474720"/>
            <a:ext cx="3474720" cy="731520"/>
          </a:xfrm>
          <a:prstGeom prst="rect">
            <a:avLst/>
          </a:prstGeom>
          <a:noFill/>
          <a:ln/>
        </p:spPr>
        <p:txBody>
          <a:bodyPr wrap="square" lIns="0" tIns="0" rIns="0" bIns="0" rtlCol="0" anchor="t"/>
          <a:lstStyle/>
          <a:p>
            <a:pPr marL="0" indent="0">
              <a:buNone/>
            </a:pPr>
            <a:r>
              <a:rPr lang="en-US" sz="2000" b="1" dirty="0">
                <a:solidFill>
                  <a:srgbClr val="2B3139"/>
                </a:solidFill>
                <a:latin typeface="Arial" pitchFamily="34" charset="0"/>
                <a:ea typeface="Arial" pitchFamily="34" charset="-122"/>
                <a:cs typeface="Arial" pitchFamily="34" charset="-120"/>
              </a:rPr>
              <a:t>Rival entry into performance bikes</a:t>
            </a:r>
            <a:endParaRPr lang="en-US"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marL="0" indent="0">
              <a:buNone/>
            </a:pPr>
            <a:r>
              <a:rPr lang="en-US" sz="2800" b="1" dirty="0">
                <a:solidFill>
                  <a:srgbClr val="2B3139"/>
                </a:solidFill>
                <a:latin typeface="Arial" pitchFamily="34" charset="0"/>
                <a:ea typeface="Arial" pitchFamily="34" charset="-122"/>
                <a:cs typeface="Arial" pitchFamily="34" charset="-120"/>
              </a:rPr>
              <a:t>Marketing Strategy, Q4 to Q6</a:t>
            </a:r>
            <a:endParaRPr lang="en-US" sz="2800" dirty="0"/>
          </a:p>
        </p:txBody>
      </p:sp>
      <p:sp>
        <p:nvSpPr>
          <p:cNvPr id="3" name="Text 1"/>
          <p:cNvSpPr txBox="1"/>
          <p:nvPr/>
        </p:nvSpPr>
        <p:spPr>
          <a:xfrm>
            <a:off x="457200" y="4754880"/>
            <a:ext cx="6858000" cy="274320"/>
          </a:xfrm>
          <a:prstGeom prst="rect">
            <a:avLst/>
          </a:prstGeom>
          <a:noFill/>
          <a:ln/>
        </p:spPr>
        <p:txBody>
          <a:bodyPr wrap="square" lIns="0" tIns="0" rIns="0" bIns="0" rtlCol="0" anchor="ctr"/>
          <a:lstStyle/>
          <a:p>
            <a:pPr marL="0" indent="0">
              <a:buNone/>
            </a:pPr>
            <a:r>
              <a:rPr lang="en-US" sz="900" dirty="0">
                <a:solidFill>
                  <a:srgbClr val="5B6770"/>
                </a:solidFill>
                <a:latin typeface="Calibri" pitchFamily="34" charset="0"/>
                <a:ea typeface="Calibri" pitchFamily="34" charset="-122"/>
                <a:cs typeface="Calibri" pitchFamily="34" charset="-120"/>
              </a:rPr>
              <a:t>VeloForge Cycles  |  Illustrative sample with fictitious data  |  gradevia.com</a:t>
            </a:r>
            <a:endParaRPr lang="en-US" sz="900" dirty="0"/>
          </a:p>
        </p:txBody>
      </p:sp>
      <p:sp>
        <p:nvSpPr>
          <p:cNvPr id="4" name="Text 2"/>
          <p:cNvSpPr txBox="1"/>
          <p:nvPr/>
        </p:nvSpPr>
        <p:spPr>
          <a:xfrm>
            <a:off x="8229600" y="4754880"/>
            <a:ext cx="457200" cy="274320"/>
          </a:xfrm>
          <a:prstGeom prst="rect">
            <a:avLst/>
          </a:prstGeom>
          <a:noFill/>
          <a:ln/>
        </p:spPr>
        <p:txBody>
          <a:bodyPr wrap="square" lIns="0" tIns="0" rIns="0" bIns="0"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9</a:t>
            </a:r>
            <a:endParaRPr lang="en-US" sz="900" dirty="0"/>
          </a:p>
        </p:txBody>
      </p:sp>
      <p:sp>
        <p:nvSpPr>
          <p:cNvPr id="5" name="Shape 3"/>
          <p:cNvSpPr/>
          <p:nvPr/>
        </p:nvSpPr>
        <p:spPr>
          <a:xfrm>
            <a:off x="457200" y="1188720"/>
            <a:ext cx="1920240" cy="2194560"/>
          </a:xfrm>
          <a:prstGeom prst="roundRect">
            <a:avLst>
              <a:gd name="adj" fmla="val 3810"/>
            </a:avLst>
          </a:prstGeom>
          <a:solidFill>
            <a:srgbClr val="EEF1F4"/>
          </a:solidFill>
          <a:ln w="12700">
            <a:solidFill>
              <a:srgbClr val="EEF1F4"/>
            </a:solidFill>
            <a:prstDash val="solid"/>
          </a:ln>
        </p:spPr>
      </p:sp>
      <p:sp>
        <p:nvSpPr>
          <p:cNvPr id="6" name="Text 4"/>
          <p:cNvSpPr txBox="1"/>
          <p:nvPr/>
        </p:nvSpPr>
        <p:spPr>
          <a:xfrm>
            <a:off x="640080" y="1371600"/>
            <a:ext cx="1554480" cy="274320"/>
          </a:xfrm>
          <a:prstGeom prst="rect">
            <a:avLst/>
          </a:prstGeom>
          <a:noFill/>
          <a:ln/>
        </p:spPr>
        <p:txBody>
          <a:bodyPr wrap="square" lIns="0" tIns="0" rIns="0" bIns="0" rtlCol="0" anchor="t"/>
          <a:lstStyle/>
          <a:p>
            <a:pPr marL="0" indent="0">
              <a:buNone/>
            </a:pPr>
            <a:r>
              <a:rPr lang="en-US" sz="1100" b="1" kern="0" spc="200" dirty="0">
                <a:solidFill>
                  <a:srgbClr val="F26B21"/>
                </a:solidFill>
                <a:latin typeface="Calibri" pitchFamily="34" charset="0"/>
                <a:ea typeface="Calibri" pitchFamily="34" charset="-122"/>
                <a:cs typeface="Calibri" pitchFamily="34" charset="-120"/>
              </a:rPr>
              <a:t>SEGMENT</a:t>
            </a:r>
            <a:endParaRPr lang="en-US" sz="1100" dirty="0"/>
          </a:p>
        </p:txBody>
      </p:sp>
      <p:sp>
        <p:nvSpPr>
          <p:cNvPr id="7" name="Text 5"/>
          <p:cNvSpPr txBox="1"/>
          <p:nvPr/>
        </p:nvSpPr>
        <p:spPr>
          <a:xfrm>
            <a:off x="640080" y="1737360"/>
            <a:ext cx="1554480" cy="1463040"/>
          </a:xfrm>
          <a:prstGeom prst="rect">
            <a:avLst/>
          </a:prstGeom>
          <a:noFill/>
          <a:ln/>
        </p:spPr>
        <p:txBody>
          <a:bodyPr wrap="square" lIns="0" tIns="0" rIns="0" bIns="0" rtlCol="0" anchor="t"/>
          <a:lstStyle/>
          <a:p>
            <a:pPr marL="0" indent="0">
              <a:buNone/>
            </a:pPr>
            <a:r>
              <a:rPr lang="en-US" sz="1700" b="1" dirty="0">
                <a:solidFill>
                  <a:srgbClr val="2B3139"/>
                </a:solidFill>
                <a:latin typeface="Arial" pitchFamily="34" charset="0"/>
                <a:ea typeface="Arial" pitchFamily="34" charset="-122"/>
                <a:cs typeface="Arial" pitchFamily="34" charset="-120"/>
              </a:rPr>
              <a:t>Concentrate on Performance Riders</a:t>
            </a:r>
            <a:endParaRPr lang="en-US" sz="1700" dirty="0"/>
          </a:p>
        </p:txBody>
      </p:sp>
      <p:sp>
        <p:nvSpPr>
          <p:cNvPr id="8" name="Shape 6"/>
          <p:cNvSpPr/>
          <p:nvPr/>
        </p:nvSpPr>
        <p:spPr>
          <a:xfrm>
            <a:off x="2560320" y="1188720"/>
            <a:ext cx="1920240" cy="2194560"/>
          </a:xfrm>
          <a:prstGeom prst="roundRect">
            <a:avLst>
              <a:gd name="adj" fmla="val 3810"/>
            </a:avLst>
          </a:prstGeom>
          <a:solidFill>
            <a:srgbClr val="EEF1F4"/>
          </a:solidFill>
          <a:ln w="12700">
            <a:solidFill>
              <a:srgbClr val="EEF1F4"/>
            </a:solidFill>
            <a:prstDash val="solid"/>
          </a:ln>
        </p:spPr>
      </p:sp>
      <p:sp>
        <p:nvSpPr>
          <p:cNvPr id="9" name="Text 7"/>
          <p:cNvSpPr txBox="1"/>
          <p:nvPr/>
        </p:nvSpPr>
        <p:spPr>
          <a:xfrm>
            <a:off x="2743200" y="1371600"/>
            <a:ext cx="1554480" cy="274320"/>
          </a:xfrm>
          <a:prstGeom prst="rect">
            <a:avLst/>
          </a:prstGeom>
          <a:noFill/>
          <a:ln/>
        </p:spPr>
        <p:txBody>
          <a:bodyPr wrap="square" lIns="0" tIns="0" rIns="0" bIns="0" rtlCol="0" anchor="t"/>
          <a:lstStyle/>
          <a:p>
            <a:pPr marL="0" indent="0">
              <a:buNone/>
            </a:pPr>
            <a:r>
              <a:rPr lang="en-US" sz="1100" b="1" kern="0" spc="200" dirty="0">
                <a:solidFill>
                  <a:srgbClr val="F26B21"/>
                </a:solidFill>
                <a:latin typeface="Calibri" pitchFamily="34" charset="0"/>
                <a:ea typeface="Calibri" pitchFamily="34" charset="-122"/>
                <a:cs typeface="Calibri" pitchFamily="34" charset="-120"/>
              </a:rPr>
              <a:t>MESSAGE</a:t>
            </a:r>
            <a:endParaRPr lang="en-US" sz="1100" dirty="0"/>
          </a:p>
        </p:txBody>
      </p:sp>
      <p:sp>
        <p:nvSpPr>
          <p:cNvPr id="10" name="Text 8"/>
          <p:cNvSpPr txBox="1"/>
          <p:nvPr/>
        </p:nvSpPr>
        <p:spPr>
          <a:xfrm>
            <a:off x="2743200" y="1737360"/>
            <a:ext cx="1554480" cy="1463040"/>
          </a:xfrm>
          <a:prstGeom prst="rect">
            <a:avLst/>
          </a:prstGeom>
          <a:noFill/>
          <a:ln/>
        </p:spPr>
        <p:txBody>
          <a:bodyPr wrap="square" lIns="0" tIns="0" rIns="0" bIns="0" rtlCol="0" anchor="t"/>
          <a:lstStyle/>
          <a:p>
            <a:pPr marL="0" indent="0">
              <a:buNone/>
            </a:pPr>
            <a:r>
              <a:rPr lang="en-US" sz="1700" b="1" dirty="0">
                <a:solidFill>
                  <a:srgbClr val="2B3139"/>
                </a:solidFill>
                <a:latin typeface="Arial" pitchFamily="34" charset="0"/>
                <a:ea typeface="Arial" pitchFamily="34" charset="-122"/>
                <a:cs typeface="Arial" pitchFamily="34" charset="-120"/>
              </a:rPr>
              <a:t>Keep light weight and ride quality</a:t>
            </a:r>
            <a:endParaRPr lang="en-US" sz="1700" dirty="0"/>
          </a:p>
        </p:txBody>
      </p:sp>
      <p:sp>
        <p:nvSpPr>
          <p:cNvPr id="11" name="Shape 9"/>
          <p:cNvSpPr/>
          <p:nvPr/>
        </p:nvSpPr>
        <p:spPr>
          <a:xfrm>
            <a:off x="4663440" y="1188720"/>
            <a:ext cx="1920240" cy="2194560"/>
          </a:xfrm>
          <a:prstGeom prst="roundRect">
            <a:avLst>
              <a:gd name="adj" fmla="val 3810"/>
            </a:avLst>
          </a:prstGeom>
          <a:solidFill>
            <a:srgbClr val="EEF1F4"/>
          </a:solidFill>
          <a:ln w="12700">
            <a:solidFill>
              <a:srgbClr val="EEF1F4"/>
            </a:solidFill>
            <a:prstDash val="solid"/>
          </a:ln>
        </p:spPr>
      </p:sp>
      <p:sp>
        <p:nvSpPr>
          <p:cNvPr id="12" name="Text 10"/>
          <p:cNvSpPr txBox="1"/>
          <p:nvPr/>
        </p:nvSpPr>
        <p:spPr>
          <a:xfrm>
            <a:off x="4846320" y="1371600"/>
            <a:ext cx="1554480" cy="274320"/>
          </a:xfrm>
          <a:prstGeom prst="rect">
            <a:avLst/>
          </a:prstGeom>
          <a:noFill/>
          <a:ln/>
        </p:spPr>
        <p:txBody>
          <a:bodyPr wrap="square" lIns="0" tIns="0" rIns="0" bIns="0" rtlCol="0" anchor="t"/>
          <a:lstStyle/>
          <a:p>
            <a:pPr marL="0" indent="0">
              <a:buNone/>
            </a:pPr>
            <a:r>
              <a:rPr lang="en-US" sz="1100" b="1" kern="0" spc="200" dirty="0">
                <a:solidFill>
                  <a:srgbClr val="F26B21"/>
                </a:solidFill>
                <a:latin typeface="Calibri" pitchFamily="34" charset="0"/>
                <a:ea typeface="Calibri" pitchFamily="34" charset="-122"/>
                <a:cs typeface="Calibri" pitchFamily="34" charset="-120"/>
              </a:rPr>
              <a:t>PRICE</a:t>
            </a:r>
            <a:endParaRPr lang="en-US" sz="1100" dirty="0"/>
          </a:p>
        </p:txBody>
      </p:sp>
      <p:sp>
        <p:nvSpPr>
          <p:cNvPr id="13" name="Text 11"/>
          <p:cNvSpPr txBox="1"/>
          <p:nvPr/>
        </p:nvSpPr>
        <p:spPr>
          <a:xfrm>
            <a:off x="4846320" y="1737360"/>
            <a:ext cx="1554480" cy="1463040"/>
          </a:xfrm>
          <a:prstGeom prst="rect">
            <a:avLst/>
          </a:prstGeom>
          <a:noFill/>
          <a:ln/>
        </p:spPr>
        <p:txBody>
          <a:bodyPr wrap="square" lIns="0" tIns="0" rIns="0" bIns="0" rtlCol="0" anchor="t"/>
          <a:lstStyle/>
          <a:p>
            <a:pPr marL="0" indent="0">
              <a:buNone/>
            </a:pPr>
            <a:r>
              <a:rPr lang="en-US" sz="1700" b="1" dirty="0">
                <a:solidFill>
                  <a:srgbClr val="2B3139"/>
                </a:solidFill>
                <a:latin typeface="Arial" pitchFamily="34" charset="0"/>
                <a:ea typeface="Arial" pitchFamily="34" charset="-122"/>
                <a:cs typeface="Arial" pitchFamily="34" charset="-120"/>
              </a:rPr>
              <a:t>Hold the $2,450 premium</a:t>
            </a:r>
            <a:endParaRPr lang="en-US" sz="1700" dirty="0"/>
          </a:p>
        </p:txBody>
      </p:sp>
      <p:sp>
        <p:nvSpPr>
          <p:cNvPr id="14" name="Shape 12"/>
          <p:cNvSpPr/>
          <p:nvPr/>
        </p:nvSpPr>
        <p:spPr>
          <a:xfrm>
            <a:off x="6766560" y="1188720"/>
            <a:ext cx="1920240" cy="2194560"/>
          </a:xfrm>
          <a:prstGeom prst="roundRect">
            <a:avLst>
              <a:gd name="adj" fmla="val 3810"/>
            </a:avLst>
          </a:prstGeom>
          <a:solidFill>
            <a:srgbClr val="EEF1F4"/>
          </a:solidFill>
          <a:ln w="12700">
            <a:solidFill>
              <a:srgbClr val="EEF1F4"/>
            </a:solidFill>
            <a:prstDash val="solid"/>
          </a:ln>
        </p:spPr>
      </p:sp>
      <p:sp>
        <p:nvSpPr>
          <p:cNvPr id="15" name="Text 13"/>
          <p:cNvSpPr txBox="1"/>
          <p:nvPr/>
        </p:nvSpPr>
        <p:spPr>
          <a:xfrm>
            <a:off x="6949440" y="1371600"/>
            <a:ext cx="1554480" cy="274320"/>
          </a:xfrm>
          <a:prstGeom prst="rect">
            <a:avLst/>
          </a:prstGeom>
          <a:noFill/>
          <a:ln/>
        </p:spPr>
        <p:txBody>
          <a:bodyPr wrap="square" lIns="0" tIns="0" rIns="0" bIns="0" rtlCol="0" anchor="t"/>
          <a:lstStyle/>
          <a:p>
            <a:pPr marL="0" indent="0">
              <a:buNone/>
            </a:pPr>
            <a:r>
              <a:rPr lang="en-US" sz="1100" b="1" kern="0" spc="200" dirty="0">
                <a:solidFill>
                  <a:srgbClr val="F26B21"/>
                </a:solidFill>
                <a:latin typeface="Calibri" pitchFamily="34" charset="0"/>
                <a:ea typeface="Calibri" pitchFamily="34" charset="-122"/>
                <a:cs typeface="Calibri" pitchFamily="34" charset="-120"/>
              </a:rPr>
              <a:t>PRODUCT</a:t>
            </a:r>
            <a:endParaRPr lang="en-US" sz="1100" dirty="0"/>
          </a:p>
        </p:txBody>
      </p:sp>
      <p:sp>
        <p:nvSpPr>
          <p:cNvPr id="16" name="Text 14"/>
          <p:cNvSpPr txBox="1"/>
          <p:nvPr/>
        </p:nvSpPr>
        <p:spPr>
          <a:xfrm>
            <a:off x="6949440" y="1737360"/>
            <a:ext cx="1554480" cy="1463040"/>
          </a:xfrm>
          <a:prstGeom prst="rect">
            <a:avLst/>
          </a:prstGeom>
          <a:noFill/>
          <a:ln/>
        </p:spPr>
        <p:txBody>
          <a:bodyPr wrap="square" lIns="0" tIns="0" rIns="0" bIns="0" rtlCol="0" anchor="t"/>
          <a:lstStyle/>
          <a:p>
            <a:pPr marL="0" indent="0">
              <a:buNone/>
            </a:pPr>
            <a:r>
              <a:rPr lang="en-US" sz="1700" b="1" dirty="0">
                <a:solidFill>
                  <a:srgbClr val="2B3139"/>
                </a:solidFill>
                <a:latin typeface="Arial" pitchFamily="34" charset="0"/>
                <a:ea typeface="Arial" pitchFamily="34" charset="-122"/>
                <a:cs typeface="Arial" pitchFamily="34" charset="-120"/>
              </a:rPr>
              <a:t>Add one performance feature in Q5</a:t>
            </a:r>
            <a:endParaRPr lang="en-US" sz="1700" dirty="0"/>
          </a:p>
        </p:txBody>
      </p:sp>
      <p:sp>
        <p:nvSpPr>
          <p:cNvPr id="17" name="Text 15"/>
          <p:cNvSpPr txBox="1"/>
          <p:nvPr/>
        </p:nvSpPr>
        <p:spPr>
          <a:xfrm>
            <a:off x="457200" y="3703320"/>
            <a:ext cx="8229600" cy="457200"/>
          </a:xfrm>
          <a:prstGeom prst="rect">
            <a:avLst/>
          </a:prstGeom>
          <a:noFill/>
          <a:ln/>
        </p:spPr>
        <p:txBody>
          <a:bodyPr wrap="square" lIns="0" tIns="0" rIns="0" bIns="0" rtlCol="0" anchor="t"/>
          <a:lstStyle/>
          <a:p>
            <a:pPr marL="0" indent="0">
              <a:buNone/>
            </a:pPr>
            <a:r>
              <a:rPr lang="en-US" sz="1300" i="1" dirty="0">
                <a:solidFill>
                  <a:srgbClr val="5B6770"/>
                </a:solidFill>
                <a:latin typeface="Calibri" pitchFamily="34" charset="0"/>
                <a:ea typeface="Calibri" pitchFamily="34" charset="-122"/>
                <a:cs typeface="Calibri" pitchFamily="34" charset="-120"/>
              </a:rPr>
              <a:t>Builds on: the Q2 message shift (B1) and the growing Performance Rider segment (SWOT opportunity).</a:t>
            </a:r>
            <a:endParaRPr lang="en-US" sz="13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marL="0" indent="0">
              <a:buNone/>
            </a:pPr>
            <a:r>
              <a:rPr lang="en-US" sz="2800" b="1" dirty="0">
                <a:solidFill>
                  <a:srgbClr val="2B3139"/>
                </a:solidFill>
                <a:latin typeface="Arial" pitchFamily="34" charset="0"/>
                <a:ea typeface="Arial" pitchFamily="34" charset="-122"/>
                <a:cs typeface="Arial" pitchFamily="34" charset="-120"/>
              </a:rPr>
              <a:t>Sales Channel Strategy, Q4 to Q6</a:t>
            </a:r>
            <a:endParaRPr lang="en-US" sz="2800" dirty="0"/>
          </a:p>
        </p:txBody>
      </p:sp>
      <p:sp>
        <p:nvSpPr>
          <p:cNvPr id="3" name="Text 1"/>
          <p:cNvSpPr txBox="1"/>
          <p:nvPr/>
        </p:nvSpPr>
        <p:spPr>
          <a:xfrm>
            <a:off x="457200" y="4754880"/>
            <a:ext cx="6858000" cy="274320"/>
          </a:xfrm>
          <a:prstGeom prst="rect">
            <a:avLst/>
          </a:prstGeom>
          <a:noFill/>
          <a:ln/>
        </p:spPr>
        <p:txBody>
          <a:bodyPr wrap="square" lIns="0" tIns="0" rIns="0" bIns="0" rtlCol="0" anchor="ctr"/>
          <a:lstStyle/>
          <a:p>
            <a:pPr marL="0" indent="0">
              <a:buNone/>
            </a:pPr>
            <a:r>
              <a:rPr lang="en-US" sz="900" dirty="0">
                <a:solidFill>
                  <a:srgbClr val="5B6770"/>
                </a:solidFill>
                <a:latin typeface="Calibri" pitchFamily="34" charset="0"/>
                <a:ea typeface="Calibri" pitchFamily="34" charset="-122"/>
                <a:cs typeface="Calibri" pitchFamily="34" charset="-120"/>
              </a:rPr>
              <a:t>VeloForge Cycles  |  Illustrative sample with fictitious data  |  gradevia.com</a:t>
            </a:r>
            <a:endParaRPr lang="en-US" sz="900" dirty="0"/>
          </a:p>
        </p:txBody>
      </p:sp>
      <p:sp>
        <p:nvSpPr>
          <p:cNvPr id="4" name="Text 2"/>
          <p:cNvSpPr txBox="1"/>
          <p:nvPr/>
        </p:nvSpPr>
        <p:spPr>
          <a:xfrm>
            <a:off x="8229600" y="4754880"/>
            <a:ext cx="457200" cy="274320"/>
          </a:xfrm>
          <a:prstGeom prst="rect">
            <a:avLst/>
          </a:prstGeom>
          <a:noFill/>
          <a:ln/>
        </p:spPr>
        <p:txBody>
          <a:bodyPr wrap="square" lIns="0" tIns="0" rIns="0" bIns="0"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10</a:t>
            </a:r>
            <a:endParaRPr lang="en-US" sz="900" dirty="0"/>
          </a:p>
        </p:txBody>
      </p:sp>
      <p:sp>
        <p:nvSpPr>
          <p:cNvPr id="5" name="Shape 3"/>
          <p:cNvSpPr/>
          <p:nvPr/>
        </p:nvSpPr>
        <p:spPr>
          <a:xfrm>
            <a:off x="457200" y="1280160"/>
            <a:ext cx="457200" cy="457200"/>
          </a:xfrm>
          <a:prstGeom prst="ellipse">
            <a:avLst/>
          </a:prstGeom>
          <a:solidFill>
            <a:srgbClr val="F26B21"/>
          </a:solidFill>
          <a:ln w="12700">
            <a:solidFill>
              <a:srgbClr val="F26B21"/>
            </a:solidFill>
            <a:prstDash val="solid"/>
          </a:ln>
        </p:spPr>
      </p:sp>
      <p:sp>
        <p:nvSpPr>
          <p:cNvPr id="6" name="Text 4"/>
          <p:cNvSpPr txBox="1"/>
          <p:nvPr/>
        </p:nvSpPr>
        <p:spPr>
          <a:xfrm>
            <a:off x="457200" y="128016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1</a:t>
            </a:r>
            <a:endParaRPr lang="en-US" sz="1400" dirty="0"/>
          </a:p>
        </p:txBody>
      </p:sp>
      <p:sp>
        <p:nvSpPr>
          <p:cNvPr id="7" name="Shape 5"/>
          <p:cNvSpPr/>
          <p:nvPr/>
        </p:nvSpPr>
        <p:spPr>
          <a:xfrm>
            <a:off x="1005840" y="1508760"/>
            <a:ext cx="2194560" cy="0"/>
          </a:xfrm>
          <a:prstGeom prst="line">
            <a:avLst/>
          </a:prstGeom>
          <a:noFill/>
          <a:ln w="25400">
            <a:solidFill>
              <a:srgbClr val="D5DBE1"/>
            </a:solidFill>
            <a:prstDash val="solid"/>
          </a:ln>
        </p:spPr>
      </p:sp>
      <p:sp>
        <p:nvSpPr>
          <p:cNvPr id="8" name="Text 6"/>
          <p:cNvSpPr txBox="1"/>
          <p:nvPr/>
        </p:nvSpPr>
        <p:spPr>
          <a:xfrm>
            <a:off x="457200" y="1920240"/>
            <a:ext cx="2560320" cy="411480"/>
          </a:xfrm>
          <a:prstGeom prst="rect">
            <a:avLst/>
          </a:prstGeom>
          <a:noFill/>
          <a:ln/>
        </p:spPr>
        <p:txBody>
          <a:bodyPr wrap="square" lIns="0" tIns="0" rIns="0" bIns="0" rtlCol="0" anchor="t"/>
          <a:lstStyle/>
          <a:p>
            <a:pPr marL="0" indent="0">
              <a:buNone/>
            </a:pPr>
            <a:r>
              <a:rPr lang="en-US" sz="1800" b="1" dirty="0">
                <a:solidFill>
                  <a:srgbClr val="2B3139"/>
                </a:solidFill>
                <a:latin typeface="Arial" pitchFamily="34" charset="0"/>
                <a:ea typeface="Arial" pitchFamily="34" charset="-122"/>
                <a:cs typeface="Arial" pitchFamily="34" charset="-120"/>
              </a:rPr>
              <a:t>Grow web first</a:t>
            </a:r>
            <a:endParaRPr lang="en-US" sz="1800" dirty="0"/>
          </a:p>
        </p:txBody>
      </p:sp>
      <p:sp>
        <p:nvSpPr>
          <p:cNvPr id="9" name="Text 7"/>
          <p:cNvSpPr txBox="1"/>
          <p:nvPr/>
        </p:nvSpPr>
        <p:spPr>
          <a:xfrm>
            <a:off x="457200" y="2377440"/>
            <a:ext cx="2468880" cy="914400"/>
          </a:xfrm>
          <a:prstGeom prst="rect">
            <a:avLst/>
          </a:prstGeom>
          <a:noFill/>
          <a:ln/>
        </p:spPr>
        <p:txBody>
          <a:bodyPr wrap="square" lIns="0" tIns="0" rIns="0" bIns="0" rtlCol="0" anchor="t"/>
          <a:lstStyle/>
          <a:p>
            <a:pPr marL="0" indent="0">
              <a:buNone/>
            </a:pPr>
            <a:r>
              <a:rPr lang="en-US" sz="1400" dirty="0">
                <a:solidFill>
                  <a:srgbClr val="5B6770"/>
                </a:solidFill>
                <a:latin typeface="Calibri" pitchFamily="34" charset="0"/>
                <a:ea typeface="Calibri" pitchFamily="34" charset="-122"/>
                <a:cs typeface="Calibri" pitchFamily="34" charset="-120"/>
              </a:rPr>
              <a:t>Primary expansion channel; already 22% of units</a:t>
            </a:r>
            <a:endParaRPr lang="en-US" sz="1400" dirty="0"/>
          </a:p>
        </p:txBody>
      </p:sp>
      <p:sp>
        <p:nvSpPr>
          <p:cNvPr id="10" name="Shape 8"/>
          <p:cNvSpPr/>
          <p:nvPr/>
        </p:nvSpPr>
        <p:spPr>
          <a:xfrm>
            <a:off x="3291840" y="1280160"/>
            <a:ext cx="457200" cy="457200"/>
          </a:xfrm>
          <a:prstGeom prst="ellipse">
            <a:avLst/>
          </a:prstGeom>
          <a:solidFill>
            <a:srgbClr val="F26B21"/>
          </a:solidFill>
          <a:ln w="12700">
            <a:solidFill>
              <a:srgbClr val="F26B21"/>
            </a:solidFill>
            <a:prstDash val="solid"/>
          </a:ln>
        </p:spPr>
      </p:sp>
      <p:sp>
        <p:nvSpPr>
          <p:cNvPr id="11" name="Text 9"/>
          <p:cNvSpPr txBox="1"/>
          <p:nvPr/>
        </p:nvSpPr>
        <p:spPr>
          <a:xfrm>
            <a:off x="3291840" y="128016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2</a:t>
            </a:r>
            <a:endParaRPr lang="en-US" sz="1400" dirty="0"/>
          </a:p>
        </p:txBody>
      </p:sp>
      <p:sp>
        <p:nvSpPr>
          <p:cNvPr id="12" name="Shape 10"/>
          <p:cNvSpPr/>
          <p:nvPr/>
        </p:nvSpPr>
        <p:spPr>
          <a:xfrm>
            <a:off x="3840480" y="1508760"/>
            <a:ext cx="2194560" cy="0"/>
          </a:xfrm>
          <a:prstGeom prst="line">
            <a:avLst/>
          </a:prstGeom>
          <a:noFill/>
          <a:ln w="25400">
            <a:solidFill>
              <a:srgbClr val="D5DBE1"/>
            </a:solidFill>
            <a:prstDash val="solid"/>
          </a:ln>
        </p:spPr>
      </p:sp>
      <p:sp>
        <p:nvSpPr>
          <p:cNvPr id="13" name="Text 11"/>
          <p:cNvSpPr txBox="1"/>
          <p:nvPr/>
        </p:nvSpPr>
        <p:spPr>
          <a:xfrm>
            <a:off x="3291840" y="1920240"/>
            <a:ext cx="2560320" cy="411480"/>
          </a:xfrm>
          <a:prstGeom prst="rect">
            <a:avLst/>
          </a:prstGeom>
          <a:noFill/>
          <a:ln/>
        </p:spPr>
        <p:txBody>
          <a:bodyPr wrap="square" lIns="0" tIns="0" rIns="0" bIns="0" rtlCol="0" anchor="t"/>
          <a:lstStyle/>
          <a:p>
            <a:pPr marL="0" indent="0">
              <a:buNone/>
            </a:pPr>
            <a:r>
              <a:rPr lang="en-US" sz="1800" b="1" dirty="0">
                <a:solidFill>
                  <a:srgbClr val="2B3139"/>
                </a:solidFill>
                <a:latin typeface="Arial" pitchFamily="34" charset="0"/>
                <a:ea typeface="Arial" pitchFamily="34" charset="-122"/>
                <a:cs typeface="Arial" pitchFamily="34" charset="-120"/>
              </a:rPr>
              <a:t>Gate new offices</a:t>
            </a:r>
            <a:endParaRPr lang="en-US" sz="1800" dirty="0"/>
          </a:p>
        </p:txBody>
      </p:sp>
      <p:sp>
        <p:nvSpPr>
          <p:cNvPr id="14" name="Text 12"/>
          <p:cNvSpPr txBox="1"/>
          <p:nvPr/>
        </p:nvSpPr>
        <p:spPr>
          <a:xfrm>
            <a:off x="3291840" y="2377440"/>
            <a:ext cx="2468880" cy="914400"/>
          </a:xfrm>
          <a:prstGeom prst="rect">
            <a:avLst/>
          </a:prstGeom>
          <a:noFill/>
          <a:ln/>
        </p:spPr>
        <p:txBody>
          <a:bodyPr wrap="square" lIns="0" tIns="0" rIns="0" bIns="0" rtlCol="0" anchor="t"/>
          <a:lstStyle/>
          <a:p>
            <a:pPr marL="0" indent="0">
              <a:buNone/>
            </a:pPr>
            <a:r>
              <a:rPr lang="en-US" sz="1400" dirty="0">
                <a:solidFill>
                  <a:srgbClr val="5B6770"/>
                </a:solidFill>
                <a:latin typeface="Calibri" pitchFamily="34" charset="0"/>
                <a:ea typeface="Calibri" pitchFamily="34" charset="-122"/>
                <a:cs typeface="Calibri" pitchFamily="34" charset="-120"/>
              </a:rPr>
              <a:t>No new office until West reaches $300K per quarter</a:t>
            </a:r>
            <a:endParaRPr lang="en-US" sz="1400" dirty="0"/>
          </a:p>
        </p:txBody>
      </p:sp>
      <p:sp>
        <p:nvSpPr>
          <p:cNvPr id="15" name="Shape 13"/>
          <p:cNvSpPr/>
          <p:nvPr/>
        </p:nvSpPr>
        <p:spPr>
          <a:xfrm>
            <a:off x="6126480" y="1280160"/>
            <a:ext cx="457200" cy="457200"/>
          </a:xfrm>
          <a:prstGeom prst="ellipse">
            <a:avLst/>
          </a:prstGeom>
          <a:solidFill>
            <a:srgbClr val="F26B21"/>
          </a:solidFill>
          <a:ln w="12700">
            <a:solidFill>
              <a:srgbClr val="F26B21"/>
            </a:solidFill>
            <a:prstDash val="solid"/>
          </a:ln>
        </p:spPr>
      </p:sp>
      <p:sp>
        <p:nvSpPr>
          <p:cNvPr id="16" name="Text 14"/>
          <p:cNvSpPr txBox="1"/>
          <p:nvPr/>
        </p:nvSpPr>
        <p:spPr>
          <a:xfrm>
            <a:off x="6126480" y="128016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3</a:t>
            </a:r>
            <a:endParaRPr lang="en-US" sz="1400" dirty="0"/>
          </a:p>
        </p:txBody>
      </p:sp>
      <p:sp>
        <p:nvSpPr>
          <p:cNvPr id="17" name="Text 15"/>
          <p:cNvSpPr txBox="1"/>
          <p:nvPr/>
        </p:nvSpPr>
        <p:spPr>
          <a:xfrm>
            <a:off x="6126480" y="1920240"/>
            <a:ext cx="2560320" cy="411480"/>
          </a:xfrm>
          <a:prstGeom prst="rect">
            <a:avLst/>
          </a:prstGeom>
          <a:noFill/>
          <a:ln/>
        </p:spPr>
        <p:txBody>
          <a:bodyPr wrap="square" lIns="0" tIns="0" rIns="0" bIns="0" rtlCol="0" anchor="t"/>
          <a:lstStyle/>
          <a:p>
            <a:pPr marL="0" indent="0">
              <a:buNone/>
            </a:pPr>
            <a:r>
              <a:rPr lang="en-US" sz="1800" b="1" dirty="0">
                <a:solidFill>
                  <a:srgbClr val="2B3139"/>
                </a:solidFill>
                <a:latin typeface="Arial" pitchFamily="34" charset="0"/>
                <a:ea typeface="Arial" pitchFamily="34" charset="-122"/>
                <a:cs typeface="Arial" pitchFamily="34" charset="-120"/>
              </a:rPr>
              <a:t>Let data decide</a:t>
            </a:r>
            <a:endParaRPr lang="en-US" sz="1800" dirty="0"/>
          </a:p>
        </p:txBody>
      </p:sp>
      <p:sp>
        <p:nvSpPr>
          <p:cNvPr id="18" name="Text 16"/>
          <p:cNvSpPr txBox="1"/>
          <p:nvPr/>
        </p:nvSpPr>
        <p:spPr>
          <a:xfrm>
            <a:off x="6126480" y="2377440"/>
            <a:ext cx="2468880" cy="914400"/>
          </a:xfrm>
          <a:prstGeom prst="rect">
            <a:avLst/>
          </a:prstGeom>
          <a:noFill/>
          <a:ln/>
        </p:spPr>
        <p:txBody>
          <a:bodyPr wrap="square" lIns="0" tIns="0" rIns="0" bIns="0" rtlCol="0" anchor="t"/>
          <a:lstStyle/>
          <a:p>
            <a:pPr marL="0" indent="0">
              <a:buNone/>
            </a:pPr>
            <a:r>
              <a:rPr lang="en-US" sz="1400" dirty="0">
                <a:solidFill>
                  <a:srgbClr val="5B6770"/>
                </a:solidFill>
                <a:latin typeface="Calibri" pitchFamily="34" charset="0"/>
                <a:ea typeface="Calibri" pitchFamily="34" charset="-122"/>
                <a:cs typeface="Calibri" pitchFamily="34" charset="-120"/>
              </a:rPr>
              <a:t>Web order data guides where the next office opens</a:t>
            </a:r>
            <a:endParaRPr lang="en-US" sz="1400" dirty="0"/>
          </a:p>
        </p:txBody>
      </p:sp>
      <p:sp>
        <p:nvSpPr>
          <p:cNvPr id="19" name="Text 17"/>
          <p:cNvSpPr txBox="1"/>
          <p:nvPr/>
        </p:nvSpPr>
        <p:spPr>
          <a:xfrm>
            <a:off x="457200" y="3703320"/>
            <a:ext cx="8229600" cy="457200"/>
          </a:xfrm>
          <a:prstGeom prst="rect">
            <a:avLst/>
          </a:prstGeom>
          <a:noFill/>
          <a:ln/>
        </p:spPr>
        <p:txBody>
          <a:bodyPr wrap="square" lIns="0" tIns="0" rIns="0" bIns="0" rtlCol="0" anchor="t"/>
          <a:lstStyle/>
          <a:p>
            <a:pPr marL="0" indent="0">
              <a:buNone/>
            </a:pPr>
            <a:r>
              <a:rPr lang="en-US" sz="1300" i="1" dirty="0">
                <a:solidFill>
                  <a:srgbClr val="5B6770"/>
                </a:solidFill>
                <a:latin typeface="Calibri" pitchFamily="34" charset="0"/>
                <a:ea typeface="Calibri" pitchFamily="34" charset="-122"/>
                <a:cs typeface="Calibri" pitchFamily="34" charset="-120"/>
              </a:rPr>
              <a:t>Builds on: the web launch (B1) and the early second office (B1, SWOT weakness).</a:t>
            </a:r>
            <a:endParaRPr lang="en-US" sz="13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marL="0" indent="0">
              <a:buNone/>
            </a:pPr>
            <a:r>
              <a:rPr lang="en-US" sz="2800" b="1" dirty="0">
                <a:solidFill>
                  <a:srgbClr val="2B3139"/>
                </a:solidFill>
                <a:latin typeface="Arial" pitchFamily="34" charset="0"/>
                <a:ea typeface="Arial" pitchFamily="34" charset="-122"/>
                <a:cs typeface="Arial" pitchFamily="34" charset="-120"/>
              </a:rPr>
              <a:t>Human Resource Strategy, Q4 to Q6</a:t>
            </a:r>
            <a:endParaRPr lang="en-US" sz="2800" dirty="0"/>
          </a:p>
        </p:txBody>
      </p:sp>
      <p:sp>
        <p:nvSpPr>
          <p:cNvPr id="3" name="Text 1"/>
          <p:cNvSpPr txBox="1"/>
          <p:nvPr/>
        </p:nvSpPr>
        <p:spPr>
          <a:xfrm>
            <a:off x="457200" y="4754880"/>
            <a:ext cx="6858000" cy="274320"/>
          </a:xfrm>
          <a:prstGeom prst="rect">
            <a:avLst/>
          </a:prstGeom>
          <a:noFill/>
          <a:ln/>
        </p:spPr>
        <p:txBody>
          <a:bodyPr wrap="square" lIns="0" tIns="0" rIns="0" bIns="0" rtlCol="0" anchor="ctr"/>
          <a:lstStyle/>
          <a:p>
            <a:pPr marL="0" indent="0">
              <a:buNone/>
            </a:pPr>
            <a:r>
              <a:rPr lang="en-US" sz="900" dirty="0">
                <a:solidFill>
                  <a:srgbClr val="5B6770"/>
                </a:solidFill>
                <a:latin typeface="Calibri" pitchFamily="34" charset="0"/>
                <a:ea typeface="Calibri" pitchFamily="34" charset="-122"/>
                <a:cs typeface="Calibri" pitchFamily="34" charset="-120"/>
              </a:rPr>
              <a:t>VeloForge Cycles  |  Illustrative sample with fictitious data  |  gradevia.com</a:t>
            </a:r>
            <a:endParaRPr lang="en-US" sz="900" dirty="0"/>
          </a:p>
        </p:txBody>
      </p:sp>
      <p:sp>
        <p:nvSpPr>
          <p:cNvPr id="4" name="Text 2"/>
          <p:cNvSpPr txBox="1"/>
          <p:nvPr/>
        </p:nvSpPr>
        <p:spPr>
          <a:xfrm>
            <a:off x="8229600" y="4754880"/>
            <a:ext cx="457200" cy="274320"/>
          </a:xfrm>
          <a:prstGeom prst="rect">
            <a:avLst/>
          </a:prstGeom>
          <a:noFill/>
          <a:ln/>
        </p:spPr>
        <p:txBody>
          <a:bodyPr wrap="square" lIns="0" tIns="0" rIns="0" bIns="0"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11</a:t>
            </a:r>
            <a:endParaRPr lang="en-US" sz="900" dirty="0"/>
          </a:p>
        </p:txBody>
      </p:sp>
      <p:sp>
        <p:nvSpPr>
          <p:cNvPr id="5" name="Shape 3"/>
          <p:cNvSpPr/>
          <p:nvPr/>
        </p:nvSpPr>
        <p:spPr>
          <a:xfrm>
            <a:off x="457200" y="1097280"/>
            <a:ext cx="8229600" cy="914400"/>
          </a:xfrm>
          <a:prstGeom prst="roundRect">
            <a:avLst>
              <a:gd name="adj" fmla="val 8000"/>
            </a:avLst>
          </a:prstGeom>
          <a:solidFill>
            <a:srgbClr val="EEF1F4"/>
          </a:solidFill>
          <a:ln w="12700">
            <a:solidFill>
              <a:srgbClr val="EEF1F4"/>
            </a:solidFill>
            <a:prstDash val="solid"/>
          </a:ln>
        </p:spPr>
      </p:sp>
      <p:sp>
        <p:nvSpPr>
          <p:cNvPr id="6" name="Text 4"/>
          <p:cNvSpPr txBox="1"/>
          <p:nvPr/>
        </p:nvSpPr>
        <p:spPr>
          <a:xfrm>
            <a:off x="731520" y="1097280"/>
            <a:ext cx="1737360" cy="914400"/>
          </a:xfrm>
          <a:prstGeom prst="rect">
            <a:avLst/>
          </a:prstGeom>
          <a:noFill/>
          <a:ln/>
        </p:spPr>
        <p:txBody>
          <a:bodyPr wrap="square" lIns="0" tIns="0" rIns="0" bIns="0" rtlCol="0" anchor="ctr"/>
          <a:lstStyle/>
          <a:p>
            <a:pPr marL="0" indent="0">
              <a:buNone/>
            </a:pPr>
            <a:r>
              <a:rPr lang="en-US" sz="2400" b="1" dirty="0">
                <a:solidFill>
                  <a:srgbClr val="F26B21"/>
                </a:solidFill>
                <a:latin typeface="Arial" pitchFamily="34" charset="0"/>
                <a:ea typeface="Arial" pitchFamily="34" charset="-122"/>
                <a:cs typeface="Arial" pitchFamily="34" charset="-120"/>
              </a:rPr>
              <a:t>+2</a:t>
            </a:r>
            <a:endParaRPr lang="en-US" sz="2400" dirty="0"/>
          </a:p>
        </p:txBody>
      </p:sp>
      <p:sp>
        <p:nvSpPr>
          <p:cNvPr id="7" name="Text 5"/>
          <p:cNvSpPr txBox="1"/>
          <p:nvPr/>
        </p:nvSpPr>
        <p:spPr>
          <a:xfrm>
            <a:off x="2560320" y="1097280"/>
            <a:ext cx="5852160" cy="914400"/>
          </a:xfrm>
          <a:prstGeom prst="rect">
            <a:avLst/>
          </a:prstGeom>
          <a:noFill/>
          <a:ln/>
        </p:spPr>
        <p:txBody>
          <a:bodyPr wrap="square" lIns="0" tIns="0" rIns="0" bIns="0" rtlCol="0" anchor="ctr"/>
          <a:lstStyle/>
          <a:p>
            <a:pPr marL="0" indent="0">
              <a:buNone/>
            </a:pPr>
            <a:r>
              <a:rPr lang="en-US" sz="1600" dirty="0">
                <a:solidFill>
                  <a:srgbClr val="2B3139"/>
                </a:solidFill>
                <a:latin typeface="Calibri" pitchFamily="34" charset="0"/>
                <a:ea typeface="Calibri" pitchFamily="34" charset="-122"/>
                <a:cs typeface="Calibri" pitchFamily="34" charset="-120"/>
              </a:rPr>
              <a:t>Sales representatives added to existing offices</a:t>
            </a:r>
            <a:endParaRPr lang="en-US" sz="1600" dirty="0"/>
          </a:p>
        </p:txBody>
      </p:sp>
      <p:sp>
        <p:nvSpPr>
          <p:cNvPr id="8" name="Shape 6"/>
          <p:cNvSpPr/>
          <p:nvPr/>
        </p:nvSpPr>
        <p:spPr>
          <a:xfrm>
            <a:off x="457200" y="2194560"/>
            <a:ext cx="8229600" cy="914400"/>
          </a:xfrm>
          <a:prstGeom prst="roundRect">
            <a:avLst>
              <a:gd name="adj" fmla="val 8000"/>
            </a:avLst>
          </a:prstGeom>
          <a:solidFill>
            <a:srgbClr val="EEF1F4"/>
          </a:solidFill>
          <a:ln w="12700">
            <a:solidFill>
              <a:srgbClr val="EEF1F4"/>
            </a:solidFill>
            <a:prstDash val="solid"/>
          </a:ln>
        </p:spPr>
      </p:sp>
      <p:sp>
        <p:nvSpPr>
          <p:cNvPr id="9" name="Text 7"/>
          <p:cNvSpPr txBox="1"/>
          <p:nvPr/>
        </p:nvSpPr>
        <p:spPr>
          <a:xfrm>
            <a:off x="731520" y="2194560"/>
            <a:ext cx="1737360" cy="914400"/>
          </a:xfrm>
          <a:prstGeom prst="rect">
            <a:avLst/>
          </a:prstGeom>
          <a:noFill/>
          <a:ln/>
        </p:spPr>
        <p:txBody>
          <a:bodyPr wrap="square" lIns="0" tIns="0" rIns="0" bIns="0" rtlCol="0" anchor="ctr"/>
          <a:lstStyle/>
          <a:p>
            <a:pPr marL="0" indent="0">
              <a:buNone/>
            </a:pPr>
            <a:r>
              <a:rPr lang="en-US" sz="2400" b="1" dirty="0">
                <a:solidFill>
                  <a:srgbClr val="F26B21"/>
                </a:solidFill>
                <a:latin typeface="Arial" pitchFamily="34" charset="0"/>
                <a:ea typeface="Arial" pitchFamily="34" charset="-122"/>
                <a:cs typeface="Arial" pitchFamily="34" charset="-120"/>
              </a:rPr>
              <a:t>Training</a:t>
            </a:r>
            <a:endParaRPr lang="en-US" sz="2400" dirty="0"/>
          </a:p>
        </p:txBody>
      </p:sp>
      <p:sp>
        <p:nvSpPr>
          <p:cNvPr id="10" name="Text 8"/>
          <p:cNvSpPr txBox="1"/>
          <p:nvPr/>
        </p:nvSpPr>
        <p:spPr>
          <a:xfrm>
            <a:off x="2560320" y="2194560"/>
            <a:ext cx="5852160" cy="914400"/>
          </a:xfrm>
          <a:prstGeom prst="rect">
            <a:avLst/>
          </a:prstGeom>
          <a:noFill/>
          <a:ln/>
        </p:spPr>
        <p:txBody>
          <a:bodyPr wrap="square" lIns="0" tIns="0" rIns="0" bIns="0" rtlCol="0" anchor="ctr"/>
          <a:lstStyle/>
          <a:p>
            <a:pPr marL="0" indent="0">
              <a:buNone/>
            </a:pPr>
            <a:r>
              <a:rPr lang="en-US" sz="1600" dirty="0">
                <a:solidFill>
                  <a:srgbClr val="2B3139"/>
                </a:solidFill>
                <a:latin typeface="Calibri" pitchFamily="34" charset="0"/>
                <a:ea typeface="Calibri" pitchFamily="34" charset="-122"/>
                <a:cs typeface="Calibri" pitchFamily="34" charset="-120"/>
              </a:rPr>
              <a:t>Product training so staff can explain the carbon fiber advantage</a:t>
            </a:r>
            <a:endParaRPr lang="en-US" sz="1600" dirty="0"/>
          </a:p>
        </p:txBody>
      </p:sp>
      <p:sp>
        <p:nvSpPr>
          <p:cNvPr id="11" name="Shape 9"/>
          <p:cNvSpPr/>
          <p:nvPr/>
        </p:nvSpPr>
        <p:spPr>
          <a:xfrm>
            <a:off x="457200" y="3291840"/>
            <a:ext cx="8229600" cy="914400"/>
          </a:xfrm>
          <a:prstGeom prst="roundRect">
            <a:avLst>
              <a:gd name="adj" fmla="val 8000"/>
            </a:avLst>
          </a:prstGeom>
          <a:solidFill>
            <a:srgbClr val="EEF1F4"/>
          </a:solidFill>
          <a:ln w="12700">
            <a:solidFill>
              <a:srgbClr val="EEF1F4"/>
            </a:solidFill>
            <a:prstDash val="solid"/>
          </a:ln>
        </p:spPr>
      </p:sp>
      <p:sp>
        <p:nvSpPr>
          <p:cNvPr id="12" name="Text 10"/>
          <p:cNvSpPr txBox="1"/>
          <p:nvPr/>
        </p:nvSpPr>
        <p:spPr>
          <a:xfrm>
            <a:off x="731520" y="3291840"/>
            <a:ext cx="1737360" cy="914400"/>
          </a:xfrm>
          <a:prstGeom prst="rect">
            <a:avLst/>
          </a:prstGeom>
          <a:noFill/>
          <a:ln/>
        </p:spPr>
        <p:txBody>
          <a:bodyPr wrap="square" lIns="0" tIns="0" rIns="0" bIns="0" rtlCol="0" anchor="ctr"/>
          <a:lstStyle/>
          <a:p>
            <a:pPr marL="0" indent="0">
              <a:buNone/>
            </a:pPr>
            <a:r>
              <a:rPr lang="en-US" sz="2400" b="1" dirty="0">
                <a:solidFill>
                  <a:srgbClr val="F26B21"/>
                </a:solidFill>
                <a:latin typeface="Arial" pitchFamily="34" charset="0"/>
                <a:ea typeface="Arial" pitchFamily="34" charset="-122"/>
                <a:cs typeface="Arial" pitchFamily="34" charset="-120"/>
              </a:rPr>
              <a:t>Incentives</a:t>
            </a:r>
            <a:endParaRPr lang="en-US" sz="2400" dirty="0"/>
          </a:p>
        </p:txBody>
      </p:sp>
      <p:sp>
        <p:nvSpPr>
          <p:cNvPr id="13" name="Text 11"/>
          <p:cNvSpPr txBox="1"/>
          <p:nvPr/>
        </p:nvSpPr>
        <p:spPr>
          <a:xfrm>
            <a:off x="2560320" y="3291840"/>
            <a:ext cx="5852160" cy="914400"/>
          </a:xfrm>
          <a:prstGeom prst="rect">
            <a:avLst/>
          </a:prstGeom>
          <a:noFill/>
          <a:ln/>
        </p:spPr>
        <p:txBody>
          <a:bodyPr wrap="square" lIns="0" tIns="0" rIns="0" bIns="0" rtlCol="0" anchor="ctr"/>
          <a:lstStyle/>
          <a:p>
            <a:pPr marL="0" indent="0">
              <a:buNone/>
            </a:pPr>
            <a:r>
              <a:rPr lang="en-US" sz="1600" dirty="0">
                <a:solidFill>
                  <a:srgbClr val="2B3139"/>
                </a:solidFill>
                <a:latin typeface="Calibri" pitchFamily="34" charset="0"/>
                <a:ea typeface="Calibri" pitchFamily="34" charset="-122"/>
                <a:cs typeface="Calibri" pitchFamily="34" charset="-120"/>
              </a:rPr>
              <a:t>Commission tied to Performance Rider sales</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marL="0" indent="0">
              <a:buNone/>
            </a:pPr>
            <a:r>
              <a:rPr lang="en-US" sz="2800" b="1" dirty="0">
                <a:solidFill>
                  <a:srgbClr val="2B3139"/>
                </a:solidFill>
                <a:latin typeface="Arial" pitchFamily="34" charset="0"/>
                <a:ea typeface="Arial" pitchFamily="34" charset="-122"/>
                <a:cs typeface="Arial" pitchFamily="34" charset="-120"/>
              </a:rPr>
              <a:t>Manufacturing Strategy, Q4 to Q6</a:t>
            </a:r>
            <a:endParaRPr lang="en-US" sz="2800" dirty="0"/>
          </a:p>
        </p:txBody>
      </p:sp>
      <p:sp>
        <p:nvSpPr>
          <p:cNvPr id="3" name="Text 1"/>
          <p:cNvSpPr txBox="1"/>
          <p:nvPr/>
        </p:nvSpPr>
        <p:spPr>
          <a:xfrm>
            <a:off x="457200" y="4754880"/>
            <a:ext cx="6858000" cy="274320"/>
          </a:xfrm>
          <a:prstGeom prst="rect">
            <a:avLst/>
          </a:prstGeom>
          <a:noFill/>
          <a:ln/>
        </p:spPr>
        <p:txBody>
          <a:bodyPr wrap="square" lIns="0" tIns="0" rIns="0" bIns="0" rtlCol="0" anchor="ctr"/>
          <a:lstStyle/>
          <a:p>
            <a:pPr marL="0" indent="0">
              <a:buNone/>
            </a:pPr>
            <a:r>
              <a:rPr lang="en-US" sz="900" dirty="0">
                <a:solidFill>
                  <a:srgbClr val="5B6770"/>
                </a:solidFill>
                <a:latin typeface="Calibri" pitchFamily="34" charset="0"/>
                <a:ea typeface="Calibri" pitchFamily="34" charset="-122"/>
                <a:cs typeface="Calibri" pitchFamily="34" charset="-120"/>
              </a:rPr>
              <a:t>VeloForge Cycles  |  Illustrative sample with fictitious data  |  gradevia.com</a:t>
            </a:r>
            <a:endParaRPr lang="en-US" sz="900" dirty="0"/>
          </a:p>
        </p:txBody>
      </p:sp>
      <p:sp>
        <p:nvSpPr>
          <p:cNvPr id="4" name="Text 2"/>
          <p:cNvSpPr txBox="1"/>
          <p:nvPr/>
        </p:nvSpPr>
        <p:spPr>
          <a:xfrm>
            <a:off x="8229600" y="4754880"/>
            <a:ext cx="457200" cy="274320"/>
          </a:xfrm>
          <a:prstGeom prst="rect">
            <a:avLst/>
          </a:prstGeom>
          <a:noFill/>
          <a:ln/>
        </p:spPr>
        <p:txBody>
          <a:bodyPr wrap="square" lIns="0" tIns="0" rIns="0" bIns="0"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12</a:t>
            </a:r>
            <a:endParaRPr lang="en-US" sz="900" dirty="0"/>
          </a:p>
        </p:txBody>
      </p:sp>
      <p:sp>
        <p:nvSpPr>
          <p:cNvPr id="5" name="Text 3"/>
          <p:cNvSpPr txBox="1"/>
          <p:nvPr/>
        </p:nvSpPr>
        <p:spPr>
          <a:xfrm>
            <a:off x="457200" y="1188720"/>
            <a:ext cx="3108960" cy="1188720"/>
          </a:xfrm>
          <a:prstGeom prst="rect">
            <a:avLst/>
          </a:prstGeom>
          <a:noFill/>
          <a:ln/>
        </p:spPr>
        <p:txBody>
          <a:bodyPr wrap="square" lIns="0" tIns="0" rIns="0" bIns="0" rtlCol="0" anchor="t"/>
          <a:lstStyle/>
          <a:p>
            <a:pPr marL="0" indent="0">
              <a:buNone/>
            </a:pPr>
            <a:r>
              <a:rPr lang="en-US" sz="6600" b="1" dirty="0">
                <a:solidFill>
                  <a:srgbClr val="F26B21"/>
                </a:solidFill>
                <a:latin typeface="Arial" pitchFamily="34" charset="0"/>
                <a:ea typeface="Arial" pitchFamily="34" charset="-122"/>
                <a:cs typeface="Arial" pitchFamily="34" charset="-120"/>
              </a:rPr>
              <a:t>≤5%</a:t>
            </a:r>
            <a:endParaRPr lang="en-US" sz="6600" dirty="0"/>
          </a:p>
        </p:txBody>
      </p:sp>
      <p:sp>
        <p:nvSpPr>
          <p:cNvPr id="6" name="Text 4"/>
          <p:cNvSpPr txBox="1"/>
          <p:nvPr/>
        </p:nvSpPr>
        <p:spPr>
          <a:xfrm>
            <a:off x="457200" y="2423160"/>
            <a:ext cx="2926080" cy="548640"/>
          </a:xfrm>
          <a:prstGeom prst="rect">
            <a:avLst/>
          </a:prstGeom>
          <a:noFill/>
          <a:ln/>
        </p:spPr>
        <p:txBody>
          <a:bodyPr wrap="square" lIns="0" tIns="0" rIns="0" bIns="0" rtlCol="0" anchor="t"/>
          <a:lstStyle/>
          <a:p>
            <a:pPr marL="0" indent="0">
              <a:buNone/>
            </a:pPr>
            <a:r>
              <a:rPr lang="en-US" sz="1400" dirty="0">
                <a:solidFill>
                  <a:srgbClr val="5B6770"/>
                </a:solidFill>
                <a:latin typeface="Calibri" pitchFamily="34" charset="0"/>
                <a:ea typeface="Calibri" pitchFamily="34" charset="-122"/>
                <a:cs typeface="Calibri" pitchFamily="34" charset="-120"/>
              </a:rPr>
              <a:t>excess inventory target each quarter</a:t>
            </a:r>
            <a:endParaRPr lang="en-US" sz="1400" dirty="0"/>
          </a:p>
        </p:txBody>
      </p:sp>
      <p:sp>
        <p:nvSpPr>
          <p:cNvPr id="7" name="Shape 5"/>
          <p:cNvSpPr/>
          <p:nvPr/>
        </p:nvSpPr>
        <p:spPr>
          <a:xfrm>
            <a:off x="3840480" y="1097280"/>
            <a:ext cx="4846320" cy="2286000"/>
          </a:xfrm>
          <a:prstGeom prst="roundRect">
            <a:avLst>
              <a:gd name="adj" fmla="val 3200"/>
            </a:avLst>
          </a:prstGeom>
          <a:solidFill>
            <a:srgbClr val="EEF1F4"/>
          </a:solidFill>
          <a:ln w="12700">
            <a:solidFill>
              <a:srgbClr val="EEF1F4"/>
            </a:solidFill>
            <a:prstDash val="solid"/>
          </a:ln>
        </p:spPr>
      </p:sp>
      <p:sp>
        <p:nvSpPr>
          <p:cNvPr id="8" name="Text 6"/>
          <p:cNvSpPr txBox="1"/>
          <p:nvPr/>
        </p:nvSpPr>
        <p:spPr>
          <a:xfrm>
            <a:off x="4114800" y="1371600"/>
            <a:ext cx="4389120" cy="2560320"/>
          </a:xfrm>
          <a:prstGeom prst="rect">
            <a:avLst/>
          </a:prstGeom>
          <a:noFill/>
          <a:ln/>
        </p:spPr>
        <p:txBody>
          <a:bodyPr wrap="square" lIns="0" tIns="0" rIns="0" bIns="0" rtlCol="0" anchor="t"/>
          <a:lstStyle/>
          <a:p>
            <a:pPr marL="342900" indent="-342900">
              <a:spcAft>
                <a:spcPts val="1000"/>
              </a:spcAft>
              <a:buSzPct val="100000"/>
              <a:buChar char="•"/>
            </a:pPr>
            <a:r>
              <a:rPr lang="en-US" sz="1500" dirty="0">
                <a:solidFill>
                  <a:srgbClr val="2B3139"/>
                </a:solidFill>
                <a:latin typeface="Calibri" pitchFamily="34" charset="0"/>
                <a:ea typeface="Calibri" pitchFamily="34" charset="-122"/>
                <a:cs typeface="Calibri" pitchFamily="34" charset="-120"/>
              </a:rPr>
              <a:t>Rolling demand forecast based on prior-quarter sales and current orders</a:t>
            </a:r>
            <a:endParaRPr lang="en-US" sz="1500" dirty="0"/>
          </a:p>
          <a:p>
            <a:pPr marL="342900" indent="-342900">
              <a:spcAft>
                <a:spcPts val="1000"/>
              </a:spcAft>
              <a:buSzPct val="100000"/>
              <a:buChar char="•"/>
            </a:pPr>
            <a:r>
              <a:rPr lang="en-US" sz="1500" dirty="0">
                <a:solidFill>
                  <a:srgbClr val="2B3139"/>
                </a:solidFill>
                <a:latin typeface="Calibri" pitchFamily="34" charset="0"/>
                <a:ea typeface="Calibri" pitchFamily="34" charset="-122"/>
                <a:cs typeface="Calibri" pitchFamily="34" charset="-120"/>
              </a:rPr>
              <a:t>Production volume set from the forecast, not from capacity</a:t>
            </a:r>
            <a:endParaRPr lang="en-US" sz="1500" dirty="0"/>
          </a:p>
          <a:p>
            <a:pPr marL="342900" indent="-342900">
              <a:spcAft>
                <a:spcPts val="1000"/>
              </a:spcAft>
              <a:buSzPct val="100000"/>
              <a:buChar char="•"/>
            </a:pPr>
            <a:r>
              <a:rPr lang="en-US" sz="1500" dirty="0">
                <a:solidFill>
                  <a:srgbClr val="2B3139"/>
                </a:solidFill>
                <a:latin typeface="Calibri" pitchFamily="34" charset="0"/>
                <a:ea typeface="Calibri" pitchFamily="34" charset="-122"/>
                <a:cs typeface="Calibri" pitchFamily="34" charset="-120"/>
              </a:rPr>
              <a:t>Print-quality controls to support the premium position</a:t>
            </a:r>
            <a:endParaRPr lang="en-US" sz="1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marL="0" indent="0">
              <a:buNone/>
            </a:pPr>
            <a:r>
              <a:rPr lang="en-US" sz="2800" b="1" dirty="0">
                <a:solidFill>
                  <a:srgbClr val="2B3139"/>
                </a:solidFill>
                <a:latin typeface="Arial" pitchFamily="34" charset="0"/>
                <a:ea typeface="Arial" pitchFamily="34" charset="-122"/>
                <a:cs typeface="Arial" pitchFamily="34" charset="-120"/>
              </a:rPr>
              <a:t>Financial Strategy, Q4 to Q6</a:t>
            </a:r>
            <a:endParaRPr lang="en-US" sz="2800" dirty="0"/>
          </a:p>
        </p:txBody>
      </p:sp>
      <p:sp>
        <p:nvSpPr>
          <p:cNvPr id="3" name="Text 1"/>
          <p:cNvSpPr txBox="1"/>
          <p:nvPr/>
        </p:nvSpPr>
        <p:spPr>
          <a:xfrm>
            <a:off x="457200" y="4754880"/>
            <a:ext cx="6858000" cy="274320"/>
          </a:xfrm>
          <a:prstGeom prst="rect">
            <a:avLst/>
          </a:prstGeom>
          <a:noFill/>
          <a:ln/>
        </p:spPr>
        <p:txBody>
          <a:bodyPr wrap="square" lIns="0" tIns="0" rIns="0" bIns="0" rtlCol="0" anchor="ctr"/>
          <a:lstStyle/>
          <a:p>
            <a:pPr marL="0" indent="0">
              <a:buNone/>
            </a:pPr>
            <a:r>
              <a:rPr lang="en-US" sz="900" dirty="0">
                <a:solidFill>
                  <a:srgbClr val="5B6770"/>
                </a:solidFill>
                <a:latin typeface="Calibri" pitchFamily="34" charset="0"/>
                <a:ea typeface="Calibri" pitchFamily="34" charset="-122"/>
                <a:cs typeface="Calibri" pitchFamily="34" charset="-120"/>
              </a:rPr>
              <a:t>VeloForge Cycles  |  Illustrative sample with fictitious data  |  gradevia.com</a:t>
            </a:r>
            <a:endParaRPr lang="en-US" sz="900" dirty="0"/>
          </a:p>
        </p:txBody>
      </p:sp>
      <p:sp>
        <p:nvSpPr>
          <p:cNvPr id="4" name="Text 2"/>
          <p:cNvSpPr txBox="1"/>
          <p:nvPr/>
        </p:nvSpPr>
        <p:spPr>
          <a:xfrm>
            <a:off x="8229600" y="4754880"/>
            <a:ext cx="457200" cy="274320"/>
          </a:xfrm>
          <a:prstGeom prst="rect">
            <a:avLst/>
          </a:prstGeom>
          <a:noFill/>
          <a:ln/>
        </p:spPr>
        <p:txBody>
          <a:bodyPr wrap="square" lIns="0" tIns="0" rIns="0" bIns="0"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13</a:t>
            </a:r>
            <a:endParaRPr lang="en-US" sz="900" dirty="0"/>
          </a:p>
        </p:txBody>
      </p:sp>
      <p:sp>
        <p:nvSpPr>
          <p:cNvPr id="5" name="Shape 3"/>
          <p:cNvSpPr/>
          <p:nvPr/>
        </p:nvSpPr>
        <p:spPr>
          <a:xfrm>
            <a:off x="457200" y="1188720"/>
            <a:ext cx="2560320" cy="548640"/>
          </a:xfrm>
          <a:prstGeom prst="roundRect">
            <a:avLst>
              <a:gd name="adj" fmla="val 13333"/>
            </a:avLst>
          </a:prstGeom>
          <a:solidFill>
            <a:srgbClr val="2B3139"/>
          </a:solidFill>
          <a:ln w="12700">
            <a:solidFill>
              <a:srgbClr val="2B3139"/>
            </a:solidFill>
            <a:prstDash val="solid"/>
          </a:ln>
        </p:spPr>
      </p:sp>
      <p:sp>
        <p:nvSpPr>
          <p:cNvPr id="6" name="Text 4"/>
          <p:cNvSpPr txBox="1"/>
          <p:nvPr/>
        </p:nvSpPr>
        <p:spPr>
          <a:xfrm>
            <a:off x="457200" y="1188720"/>
            <a:ext cx="2560320" cy="54864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Q4</a:t>
            </a:r>
            <a:endParaRPr lang="en-US" sz="2000" dirty="0"/>
          </a:p>
        </p:txBody>
      </p:sp>
      <p:sp>
        <p:nvSpPr>
          <p:cNvPr id="7" name="Shape 5"/>
          <p:cNvSpPr/>
          <p:nvPr/>
        </p:nvSpPr>
        <p:spPr>
          <a:xfrm>
            <a:off x="457200" y="1874520"/>
            <a:ext cx="2560320" cy="1280160"/>
          </a:xfrm>
          <a:prstGeom prst="roundRect">
            <a:avLst>
              <a:gd name="adj" fmla="val 5714"/>
            </a:avLst>
          </a:prstGeom>
          <a:solidFill>
            <a:srgbClr val="EEF1F4"/>
          </a:solidFill>
          <a:ln w="12700">
            <a:solidFill>
              <a:srgbClr val="EEF1F4"/>
            </a:solidFill>
            <a:prstDash val="solid"/>
          </a:ln>
        </p:spPr>
      </p:sp>
      <p:sp>
        <p:nvSpPr>
          <p:cNvPr id="8" name="Text 6"/>
          <p:cNvSpPr txBox="1"/>
          <p:nvPr/>
        </p:nvSpPr>
        <p:spPr>
          <a:xfrm>
            <a:off x="640080" y="2057400"/>
            <a:ext cx="2194560" cy="1005840"/>
          </a:xfrm>
          <a:prstGeom prst="rect">
            <a:avLst/>
          </a:prstGeom>
          <a:noFill/>
          <a:ln/>
        </p:spPr>
        <p:txBody>
          <a:bodyPr wrap="square" lIns="0" tIns="0" rIns="0" bIns="0" rtlCol="0" anchor="t"/>
          <a:lstStyle/>
          <a:p>
            <a:pPr marL="0" indent="0">
              <a:buNone/>
            </a:pPr>
            <a:r>
              <a:rPr lang="en-US" sz="1500" dirty="0">
                <a:solidFill>
                  <a:srgbClr val="2B3139"/>
                </a:solidFill>
                <a:latin typeface="Calibri" pitchFamily="34" charset="0"/>
                <a:ea typeface="Calibri" pitchFamily="34" charset="-122"/>
                <a:cs typeface="Calibri" pitchFamily="34" charset="-120"/>
              </a:rPr>
              <a:t>Release first tranche; hold $250K reserve</a:t>
            </a:r>
            <a:endParaRPr lang="en-US" sz="1500" dirty="0"/>
          </a:p>
        </p:txBody>
      </p:sp>
      <p:sp>
        <p:nvSpPr>
          <p:cNvPr id="9" name="Shape 7"/>
          <p:cNvSpPr/>
          <p:nvPr/>
        </p:nvSpPr>
        <p:spPr>
          <a:xfrm>
            <a:off x="3291840" y="1188720"/>
            <a:ext cx="2560320" cy="548640"/>
          </a:xfrm>
          <a:prstGeom prst="roundRect">
            <a:avLst>
              <a:gd name="adj" fmla="val 13333"/>
            </a:avLst>
          </a:prstGeom>
          <a:solidFill>
            <a:srgbClr val="2B3139"/>
          </a:solidFill>
          <a:ln w="12700">
            <a:solidFill>
              <a:srgbClr val="2B3139"/>
            </a:solidFill>
            <a:prstDash val="solid"/>
          </a:ln>
        </p:spPr>
      </p:sp>
      <p:sp>
        <p:nvSpPr>
          <p:cNvPr id="10" name="Text 8"/>
          <p:cNvSpPr txBox="1"/>
          <p:nvPr/>
        </p:nvSpPr>
        <p:spPr>
          <a:xfrm>
            <a:off x="3291840" y="1188720"/>
            <a:ext cx="2560320" cy="54864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Q5</a:t>
            </a:r>
            <a:endParaRPr lang="en-US" sz="2000" dirty="0"/>
          </a:p>
        </p:txBody>
      </p:sp>
      <p:sp>
        <p:nvSpPr>
          <p:cNvPr id="11" name="Shape 9"/>
          <p:cNvSpPr/>
          <p:nvPr/>
        </p:nvSpPr>
        <p:spPr>
          <a:xfrm>
            <a:off x="3291840" y="1874520"/>
            <a:ext cx="2560320" cy="1280160"/>
          </a:xfrm>
          <a:prstGeom prst="roundRect">
            <a:avLst>
              <a:gd name="adj" fmla="val 5714"/>
            </a:avLst>
          </a:prstGeom>
          <a:solidFill>
            <a:srgbClr val="EEF1F4"/>
          </a:solidFill>
          <a:ln w="12700">
            <a:solidFill>
              <a:srgbClr val="EEF1F4"/>
            </a:solidFill>
            <a:prstDash val="solid"/>
          </a:ln>
        </p:spPr>
      </p:sp>
      <p:sp>
        <p:nvSpPr>
          <p:cNvPr id="12" name="Text 10"/>
          <p:cNvSpPr txBox="1"/>
          <p:nvPr/>
        </p:nvSpPr>
        <p:spPr>
          <a:xfrm>
            <a:off x="3474720" y="2057400"/>
            <a:ext cx="2194560" cy="1005840"/>
          </a:xfrm>
          <a:prstGeom prst="rect">
            <a:avLst/>
          </a:prstGeom>
          <a:noFill/>
          <a:ln/>
        </p:spPr>
        <p:txBody>
          <a:bodyPr wrap="square" lIns="0" tIns="0" rIns="0" bIns="0" rtlCol="0" anchor="t"/>
          <a:lstStyle/>
          <a:p>
            <a:pPr marL="0" indent="0">
              <a:buNone/>
            </a:pPr>
            <a:r>
              <a:rPr lang="en-US" sz="1500" dirty="0">
                <a:solidFill>
                  <a:srgbClr val="2B3139"/>
                </a:solidFill>
                <a:latin typeface="Calibri" pitchFamily="34" charset="0"/>
                <a:ea typeface="Calibri" pitchFamily="34" charset="-122"/>
                <a:cs typeface="Calibri" pitchFamily="34" charset="-120"/>
              </a:rPr>
              <a:t>Release second tranche once share and cost milestones are met</a:t>
            </a:r>
            <a:endParaRPr lang="en-US" sz="1500" dirty="0"/>
          </a:p>
        </p:txBody>
      </p:sp>
      <p:sp>
        <p:nvSpPr>
          <p:cNvPr id="13" name="Shape 11"/>
          <p:cNvSpPr/>
          <p:nvPr/>
        </p:nvSpPr>
        <p:spPr>
          <a:xfrm>
            <a:off x="6126480" y="1188720"/>
            <a:ext cx="2560320" cy="548640"/>
          </a:xfrm>
          <a:prstGeom prst="roundRect">
            <a:avLst>
              <a:gd name="adj" fmla="val 13333"/>
            </a:avLst>
          </a:prstGeom>
          <a:solidFill>
            <a:srgbClr val="2B3139"/>
          </a:solidFill>
          <a:ln w="12700">
            <a:solidFill>
              <a:srgbClr val="2B3139"/>
            </a:solidFill>
            <a:prstDash val="solid"/>
          </a:ln>
        </p:spPr>
      </p:sp>
      <p:sp>
        <p:nvSpPr>
          <p:cNvPr id="14" name="Text 12"/>
          <p:cNvSpPr txBox="1"/>
          <p:nvPr/>
        </p:nvSpPr>
        <p:spPr>
          <a:xfrm>
            <a:off x="6126480" y="1188720"/>
            <a:ext cx="2560320" cy="54864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Q6</a:t>
            </a:r>
            <a:endParaRPr lang="en-US" sz="2000" dirty="0"/>
          </a:p>
        </p:txBody>
      </p:sp>
      <p:sp>
        <p:nvSpPr>
          <p:cNvPr id="15" name="Shape 13"/>
          <p:cNvSpPr/>
          <p:nvPr/>
        </p:nvSpPr>
        <p:spPr>
          <a:xfrm>
            <a:off x="6126480" y="1874520"/>
            <a:ext cx="2560320" cy="1280160"/>
          </a:xfrm>
          <a:prstGeom prst="roundRect">
            <a:avLst>
              <a:gd name="adj" fmla="val 5714"/>
            </a:avLst>
          </a:prstGeom>
          <a:solidFill>
            <a:srgbClr val="EEF1F4"/>
          </a:solidFill>
          <a:ln w="12700">
            <a:solidFill>
              <a:srgbClr val="EEF1F4"/>
            </a:solidFill>
            <a:prstDash val="solid"/>
          </a:ln>
        </p:spPr>
      </p:sp>
      <p:sp>
        <p:nvSpPr>
          <p:cNvPr id="16" name="Text 14"/>
          <p:cNvSpPr txBox="1"/>
          <p:nvPr/>
        </p:nvSpPr>
        <p:spPr>
          <a:xfrm>
            <a:off x="6309360" y="2057400"/>
            <a:ext cx="2194560" cy="1005840"/>
          </a:xfrm>
          <a:prstGeom prst="rect">
            <a:avLst/>
          </a:prstGeom>
          <a:noFill/>
          <a:ln/>
        </p:spPr>
        <p:txBody>
          <a:bodyPr wrap="square" lIns="0" tIns="0" rIns="0" bIns="0" rtlCol="0" anchor="t"/>
          <a:lstStyle/>
          <a:p>
            <a:pPr marL="0" indent="0">
              <a:buNone/>
            </a:pPr>
            <a:r>
              <a:rPr lang="en-US" sz="1500" dirty="0">
                <a:solidFill>
                  <a:srgbClr val="2B3139"/>
                </a:solidFill>
                <a:latin typeface="Calibri" pitchFamily="34" charset="0"/>
                <a:ea typeface="Calibri" pitchFamily="34" charset="-122"/>
                <a:cs typeface="Calibri" pitchFamily="34" charset="-120"/>
              </a:rPr>
              <a:t>Target positive quarterly net income</a:t>
            </a:r>
            <a:endParaRPr lang="en-US" sz="1500" dirty="0"/>
          </a:p>
        </p:txBody>
      </p:sp>
      <p:sp>
        <p:nvSpPr>
          <p:cNvPr id="17" name="Text 15"/>
          <p:cNvSpPr txBox="1"/>
          <p:nvPr/>
        </p:nvSpPr>
        <p:spPr>
          <a:xfrm>
            <a:off x="457200" y="3429000"/>
            <a:ext cx="8229600" cy="457200"/>
          </a:xfrm>
          <a:prstGeom prst="rect">
            <a:avLst/>
          </a:prstGeom>
          <a:noFill/>
          <a:ln/>
        </p:spPr>
        <p:txBody>
          <a:bodyPr wrap="square" lIns="0" tIns="0" rIns="0" bIns="0" rtlCol="0" anchor="t"/>
          <a:lstStyle/>
          <a:p>
            <a:pPr marL="0" indent="0">
              <a:buNone/>
            </a:pPr>
            <a:r>
              <a:rPr lang="en-US" sz="1300" i="1" dirty="0">
                <a:solidFill>
                  <a:srgbClr val="5B6770"/>
                </a:solidFill>
                <a:latin typeface="Calibri" pitchFamily="34" charset="0"/>
                <a:ea typeface="Calibri" pitchFamily="34" charset="-122"/>
                <a:cs typeface="Calibri" pitchFamily="34" charset="-120"/>
              </a:rPr>
              <a:t>Builds on: the Q3 office decision (B1) and our biggest weakness, cost structure (SWOT).</a:t>
            </a:r>
            <a:endParaRPr lang="en-US" sz="13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marL="0" indent="0">
              <a:buNone/>
            </a:pPr>
            <a:r>
              <a:rPr lang="en-US" sz="2800" b="1" dirty="0">
                <a:solidFill>
                  <a:srgbClr val="2B3139"/>
                </a:solidFill>
                <a:latin typeface="Arial" pitchFamily="34" charset="0"/>
                <a:ea typeface="Arial" pitchFamily="34" charset="-122"/>
                <a:cs typeface="Arial" pitchFamily="34" charset="-120"/>
              </a:rPr>
              <a:t>Two Benefits for Investors by Q6</a:t>
            </a:r>
            <a:endParaRPr lang="en-US" sz="2800" dirty="0"/>
          </a:p>
        </p:txBody>
      </p:sp>
      <p:sp>
        <p:nvSpPr>
          <p:cNvPr id="3" name="Text 1"/>
          <p:cNvSpPr txBox="1"/>
          <p:nvPr/>
        </p:nvSpPr>
        <p:spPr>
          <a:xfrm>
            <a:off x="457200" y="4754880"/>
            <a:ext cx="6858000" cy="274320"/>
          </a:xfrm>
          <a:prstGeom prst="rect">
            <a:avLst/>
          </a:prstGeom>
          <a:noFill/>
          <a:ln/>
        </p:spPr>
        <p:txBody>
          <a:bodyPr wrap="square" lIns="0" tIns="0" rIns="0" bIns="0" rtlCol="0" anchor="ctr"/>
          <a:lstStyle/>
          <a:p>
            <a:pPr marL="0" indent="0">
              <a:buNone/>
            </a:pPr>
            <a:r>
              <a:rPr lang="en-US" sz="900" dirty="0">
                <a:solidFill>
                  <a:srgbClr val="5B6770"/>
                </a:solidFill>
                <a:latin typeface="Calibri" pitchFamily="34" charset="0"/>
                <a:ea typeface="Calibri" pitchFamily="34" charset="-122"/>
                <a:cs typeface="Calibri" pitchFamily="34" charset="-120"/>
              </a:rPr>
              <a:t>VeloForge Cycles  |  Illustrative sample with fictitious data  |  gradevia.com</a:t>
            </a:r>
            <a:endParaRPr lang="en-US" sz="900" dirty="0"/>
          </a:p>
        </p:txBody>
      </p:sp>
      <p:sp>
        <p:nvSpPr>
          <p:cNvPr id="4" name="Text 2"/>
          <p:cNvSpPr txBox="1"/>
          <p:nvPr/>
        </p:nvSpPr>
        <p:spPr>
          <a:xfrm>
            <a:off x="8229600" y="4754880"/>
            <a:ext cx="457200" cy="274320"/>
          </a:xfrm>
          <a:prstGeom prst="rect">
            <a:avLst/>
          </a:prstGeom>
          <a:noFill/>
          <a:ln/>
        </p:spPr>
        <p:txBody>
          <a:bodyPr wrap="square" lIns="0" tIns="0" rIns="0" bIns="0"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14</a:t>
            </a:r>
            <a:endParaRPr lang="en-US" sz="900" dirty="0"/>
          </a:p>
        </p:txBody>
      </p:sp>
      <p:sp>
        <p:nvSpPr>
          <p:cNvPr id="5" name="Shape 3"/>
          <p:cNvSpPr/>
          <p:nvPr/>
        </p:nvSpPr>
        <p:spPr>
          <a:xfrm>
            <a:off x="457200" y="1188720"/>
            <a:ext cx="3931920" cy="2651760"/>
          </a:xfrm>
          <a:prstGeom prst="roundRect">
            <a:avLst>
              <a:gd name="adj" fmla="val 2759"/>
            </a:avLst>
          </a:prstGeom>
          <a:solidFill>
            <a:srgbClr val="1C2127"/>
          </a:solidFill>
          <a:ln w="12700">
            <a:solidFill>
              <a:srgbClr val="1C2127"/>
            </a:solidFill>
            <a:prstDash val="solid"/>
          </a:ln>
        </p:spPr>
      </p:sp>
      <p:sp>
        <p:nvSpPr>
          <p:cNvPr id="6" name="Text 4"/>
          <p:cNvSpPr txBox="1"/>
          <p:nvPr/>
        </p:nvSpPr>
        <p:spPr>
          <a:xfrm>
            <a:off x="777240" y="1463040"/>
            <a:ext cx="3383280" cy="1097280"/>
          </a:xfrm>
          <a:prstGeom prst="rect">
            <a:avLst/>
          </a:prstGeom>
          <a:noFill/>
          <a:ln/>
        </p:spPr>
        <p:txBody>
          <a:bodyPr wrap="square" lIns="0" tIns="0" rIns="0" bIns="0" rtlCol="0" anchor="t"/>
          <a:lstStyle/>
          <a:p>
            <a:pPr marL="0" indent="0">
              <a:buNone/>
            </a:pPr>
            <a:r>
              <a:rPr lang="en-US" sz="4800" b="1" dirty="0">
                <a:solidFill>
                  <a:srgbClr val="F26B21"/>
                </a:solidFill>
                <a:latin typeface="Arial" pitchFamily="34" charset="0"/>
                <a:ea typeface="Arial" pitchFamily="34" charset="-122"/>
                <a:cs typeface="Arial" pitchFamily="34" charset="-120"/>
              </a:rPr>
              <a:t>20%+</a:t>
            </a:r>
            <a:endParaRPr lang="en-US" sz="4800" dirty="0"/>
          </a:p>
        </p:txBody>
      </p:sp>
      <p:sp>
        <p:nvSpPr>
          <p:cNvPr id="7" name="Text 5"/>
          <p:cNvSpPr txBox="1"/>
          <p:nvPr/>
        </p:nvSpPr>
        <p:spPr>
          <a:xfrm>
            <a:off x="777240" y="2651760"/>
            <a:ext cx="3291840" cy="1097280"/>
          </a:xfrm>
          <a:prstGeom prst="rect">
            <a:avLst/>
          </a:prstGeom>
          <a:noFill/>
          <a:ln/>
        </p:spPr>
        <p:txBody>
          <a:bodyPr wrap="square" lIns="0" tIns="0" rIns="0" bIns="0" rtlCol="0" anchor="t"/>
          <a:lstStyle/>
          <a:p>
            <a:pPr marL="0" indent="0">
              <a:buNone/>
            </a:pPr>
            <a:r>
              <a:rPr lang="en-US" sz="1600" dirty="0">
                <a:solidFill>
                  <a:srgbClr val="FFFFFF"/>
                </a:solidFill>
                <a:latin typeface="Calibri" pitchFamily="34" charset="0"/>
                <a:ea typeface="Calibri" pitchFamily="34" charset="-122"/>
                <a:cs typeface="Calibri" pitchFamily="34" charset="-120"/>
              </a:rPr>
              <a:t>share of the Performance Rider segment, up from 14% in Q3</a:t>
            </a:r>
            <a:endParaRPr lang="en-US" sz="1600" dirty="0"/>
          </a:p>
        </p:txBody>
      </p:sp>
      <p:sp>
        <p:nvSpPr>
          <p:cNvPr id="8" name="Shape 6"/>
          <p:cNvSpPr/>
          <p:nvPr/>
        </p:nvSpPr>
        <p:spPr>
          <a:xfrm>
            <a:off x="4663440" y="1188720"/>
            <a:ext cx="3931920" cy="2651760"/>
          </a:xfrm>
          <a:prstGeom prst="roundRect">
            <a:avLst>
              <a:gd name="adj" fmla="val 2759"/>
            </a:avLst>
          </a:prstGeom>
          <a:solidFill>
            <a:srgbClr val="EEF1F4"/>
          </a:solidFill>
          <a:ln w="12700">
            <a:solidFill>
              <a:srgbClr val="EEF1F4"/>
            </a:solidFill>
            <a:prstDash val="solid"/>
          </a:ln>
        </p:spPr>
      </p:sp>
      <p:sp>
        <p:nvSpPr>
          <p:cNvPr id="9" name="Text 7"/>
          <p:cNvSpPr txBox="1"/>
          <p:nvPr/>
        </p:nvSpPr>
        <p:spPr>
          <a:xfrm>
            <a:off x="4983480" y="1463040"/>
            <a:ext cx="3383280" cy="1097280"/>
          </a:xfrm>
          <a:prstGeom prst="rect">
            <a:avLst/>
          </a:prstGeom>
          <a:noFill/>
          <a:ln/>
        </p:spPr>
        <p:txBody>
          <a:bodyPr wrap="square" lIns="0" tIns="0" rIns="0" bIns="0" rtlCol="0" anchor="t"/>
          <a:lstStyle/>
          <a:p>
            <a:pPr marL="0" indent="0">
              <a:buNone/>
            </a:pPr>
            <a:r>
              <a:rPr lang="en-US" sz="4800" b="1" dirty="0">
                <a:solidFill>
                  <a:srgbClr val="F26B21"/>
                </a:solidFill>
                <a:latin typeface="Arial" pitchFamily="34" charset="0"/>
                <a:ea typeface="Arial" pitchFamily="34" charset="-122"/>
                <a:cs typeface="Arial" pitchFamily="34" charset="-120"/>
              </a:rPr>
              <a:t>Profitable</a:t>
            </a:r>
            <a:endParaRPr lang="en-US" sz="4800" dirty="0"/>
          </a:p>
        </p:txBody>
      </p:sp>
      <p:sp>
        <p:nvSpPr>
          <p:cNvPr id="10" name="Text 8"/>
          <p:cNvSpPr txBox="1"/>
          <p:nvPr/>
        </p:nvSpPr>
        <p:spPr>
          <a:xfrm>
            <a:off x="4983480" y="2651760"/>
            <a:ext cx="3291840" cy="1097280"/>
          </a:xfrm>
          <a:prstGeom prst="rect">
            <a:avLst/>
          </a:prstGeom>
          <a:noFill/>
          <a:ln/>
        </p:spPr>
        <p:txBody>
          <a:bodyPr wrap="square" lIns="0" tIns="0" rIns="0" bIns="0" rtlCol="0" anchor="t"/>
          <a:lstStyle/>
          <a:p>
            <a:pPr marL="0" indent="0">
              <a:buNone/>
            </a:pPr>
            <a:r>
              <a:rPr lang="en-US" sz="1600" dirty="0">
                <a:solidFill>
                  <a:srgbClr val="2B3139"/>
                </a:solidFill>
                <a:latin typeface="Calibri" pitchFamily="34" charset="0"/>
                <a:ea typeface="Calibri" pitchFamily="34" charset="-122"/>
                <a:cs typeface="Calibri" pitchFamily="34" charset="-120"/>
              </a:rPr>
              <a:t>positive quarterly net income, reversing the Q3 loss</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marL="0" indent="0">
              <a:buNone/>
            </a:pPr>
            <a:r>
              <a:rPr lang="en-US" sz="2800" b="1" dirty="0">
                <a:solidFill>
                  <a:srgbClr val="2B3139"/>
                </a:solidFill>
                <a:latin typeface="Arial" pitchFamily="34" charset="0"/>
                <a:ea typeface="Arial" pitchFamily="34" charset="-122"/>
                <a:cs typeface="Arial" pitchFamily="34" charset="-120"/>
              </a:rPr>
              <a:t>Action Plan From Our Tactical Plan</a:t>
            </a:r>
            <a:endParaRPr lang="en-US" sz="2800" dirty="0"/>
          </a:p>
        </p:txBody>
      </p:sp>
      <p:sp>
        <p:nvSpPr>
          <p:cNvPr id="3" name="Text 1"/>
          <p:cNvSpPr txBox="1"/>
          <p:nvPr/>
        </p:nvSpPr>
        <p:spPr>
          <a:xfrm>
            <a:off x="457200" y="4754880"/>
            <a:ext cx="6858000" cy="274320"/>
          </a:xfrm>
          <a:prstGeom prst="rect">
            <a:avLst/>
          </a:prstGeom>
          <a:noFill/>
          <a:ln/>
        </p:spPr>
        <p:txBody>
          <a:bodyPr wrap="square" lIns="0" tIns="0" rIns="0" bIns="0" rtlCol="0" anchor="ctr"/>
          <a:lstStyle/>
          <a:p>
            <a:pPr marL="0" indent="0">
              <a:buNone/>
            </a:pPr>
            <a:r>
              <a:rPr lang="en-US" sz="900" dirty="0">
                <a:solidFill>
                  <a:srgbClr val="5B6770"/>
                </a:solidFill>
                <a:latin typeface="Calibri" pitchFamily="34" charset="0"/>
                <a:ea typeface="Calibri" pitchFamily="34" charset="-122"/>
                <a:cs typeface="Calibri" pitchFamily="34" charset="-120"/>
              </a:rPr>
              <a:t>VeloForge Cycles  |  Illustrative sample with fictitious data  |  gradevia.com</a:t>
            </a:r>
            <a:endParaRPr lang="en-US" sz="900" dirty="0"/>
          </a:p>
        </p:txBody>
      </p:sp>
      <p:sp>
        <p:nvSpPr>
          <p:cNvPr id="4" name="Text 2"/>
          <p:cNvSpPr txBox="1"/>
          <p:nvPr/>
        </p:nvSpPr>
        <p:spPr>
          <a:xfrm>
            <a:off x="8229600" y="4754880"/>
            <a:ext cx="457200" cy="274320"/>
          </a:xfrm>
          <a:prstGeom prst="rect">
            <a:avLst/>
          </a:prstGeom>
          <a:noFill/>
          <a:ln/>
        </p:spPr>
        <p:txBody>
          <a:bodyPr wrap="square" lIns="0" tIns="0" rIns="0" bIns="0"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15</a:t>
            </a:r>
            <a:endParaRPr lang="en-US" sz="900" dirty="0"/>
          </a:p>
        </p:txBody>
      </p:sp>
      <p:sp>
        <p:nvSpPr>
          <p:cNvPr id="5" name="Text 3"/>
          <p:cNvSpPr txBox="1"/>
          <p:nvPr/>
        </p:nvSpPr>
        <p:spPr>
          <a:xfrm>
            <a:off x="457200" y="1051560"/>
            <a:ext cx="3931920" cy="411480"/>
          </a:xfrm>
          <a:prstGeom prst="rect">
            <a:avLst/>
          </a:prstGeom>
          <a:noFill/>
          <a:ln/>
        </p:spPr>
        <p:txBody>
          <a:bodyPr wrap="square" lIns="0" tIns="0" rIns="0" bIns="0" rtlCol="0" anchor="t"/>
          <a:lstStyle/>
          <a:p>
            <a:pPr marL="0" indent="0">
              <a:buNone/>
            </a:pPr>
            <a:r>
              <a:rPr lang="en-US" sz="1800" b="1" dirty="0">
                <a:solidFill>
                  <a:srgbClr val="F26B21"/>
                </a:solidFill>
                <a:latin typeface="Arial" pitchFamily="34" charset="0"/>
                <a:ea typeface="Arial" pitchFamily="34" charset="-122"/>
                <a:cs typeface="Arial" pitchFamily="34" charset="-120"/>
              </a:rPr>
              <a:t>Marketing strategy</a:t>
            </a:r>
            <a:endParaRPr lang="en-US" sz="1800" dirty="0"/>
          </a:p>
        </p:txBody>
      </p:sp>
      <p:sp>
        <p:nvSpPr>
          <p:cNvPr id="6" name="Shape 4"/>
          <p:cNvSpPr/>
          <p:nvPr/>
        </p:nvSpPr>
        <p:spPr>
          <a:xfrm>
            <a:off x="457200" y="1554480"/>
            <a:ext cx="3931920" cy="1188720"/>
          </a:xfrm>
          <a:prstGeom prst="roundRect">
            <a:avLst>
              <a:gd name="adj" fmla="val 6154"/>
            </a:avLst>
          </a:prstGeom>
          <a:solidFill>
            <a:srgbClr val="EEF1F4"/>
          </a:solidFill>
          <a:ln w="12700">
            <a:solidFill>
              <a:srgbClr val="EEF1F4"/>
            </a:solidFill>
            <a:prstDash val="solid"/>
          </a:ln>
        </p:spPr>
      </p:sp>
      <p:sp>
        <p:nvSpPr>
          <p:cNvPr id="7" name="Shape 5"/>
          <p:cNvSpPr/>
          <p:nvPr/>
        </p:nvSpPr>
        <p:spPr>
          <a:xfrm>
            <a:off x="640080" y="1737360"/>
            <a:ext cx="1005840" cy="320040"/>
          </a:xfrm>
          <a:prstGeom prst="roundRect">
            <a:avLst>
              <a:gd name="adj" fmla="val 17143"/>
            </a:avLst>
          </a:prstGeom>
          <a:solidFill>
            <a:srgbClr val="2B3139"/>
          </a:solidFill>
          <a:ln w="12700">
            <a:solidFill>
              <a:srgbClr val="2B3139"/>
            </a:solidFill>
            <a:prstDash val="solid"/>
          </a:ln>
        </p:spPr>
      </p:sp>
      <p:sp>
        <p:nvSpPr>
          <p:cNvPr id="8" name="Text 6"/>
          <p:cNvSpPr txBox="1"/>
          <p:nvPr/>
        </p:nvSpPr>
        <p:spPr>
          <a:xfrm>
            <a:off x="640080" y="1737360"/>
            <a:ext cx="1005840" cy="32004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Q4</a:t>
            </a:r>
            <a:endParaRPr lang="en-US" sz="1100" dirty="0"/>
          </a:p>
        </p:txBody>
      </p:sp>
      <p:sp>
        <p:nvSpPr>
          <p:cNvPr id="9" name="Text 7"/>
          <p:cNvSpPr txBox="1"/>
          <p:nvPr/>
        </p:nvSpPr>
        <p:spPr>
          <a:xfrm>
            <a:off x="640080" y="2121408"/>
            <a:ext cx="3566160" cy="548640"/>
          </a:xfrm>
          <a:prstGeom prst="rect">
            <a:avLst/>
          </a:prstGeom>
          <a:noFill/>
          <a:ln/>
        </p:spPr>
        <p:txBody>
          <a:bodyPr wrap="square" lIns="0" tIns="0" rIns="0" bIns="0" rtlCol="0" anchor="t"/>
          <a:lstStyle/>
          <a:p>
            <a:pPr marL="0" indent="0">
              <a:buNone/>
            </a:pPr>
            <a:r>
              <a:rPr lang="en-US" sz="1300" dirty="0">
                <a:solidFill>
                  <a:srgbClr val="2B3139"/>
                </a:solidFill>
                <a:latin typeface="Calibri" pitchFamily="34" charset="0"/>
                <a:ea typeface="Calibri" pitchFamily="34" charset="-122"/>
                <a:cs typeface="Calibri" pitchFamily="34" charset="-120"/>
              </a:rPr>
              <a:t>Increase advertising in Performance Rider media, as budgeted; track segment share quarterly</a:t>
            </a:r>
            <a:endParaRPr lang="en-US" sz="1300" dirty="0"/>
          </a:p>
        </p:txBody>
      </p:sp>
      <p:sp>
        <p:nvSpPr>
          <p:cNvPr id="10" name="Shape 8"/>
          <p:cNvSpPr/>
          <p:nvPr/>
        </p:nvSpPr>
        <p:spPr>
          <a:xfrm>
            <a:off x="457200" y="2926080"/>
            <a:ext cx="3931920" cy="1188720"/>
          </a:xfrm>
          <a:prstGeom prst="roundRect">
            <a:avLst>
              <a:gd name="adj" fmla="val 6154"/>
            </a:avLst>
          </a:prstGeom>
          <a:solidFill>
            <a:srgbClr val="EEF1F4"/>
          </a:solidFill>
          <a:ln w="12700">
            <a:solidFill>
              <a:srgbClr val="EEF1F4"/>
            </a:solidFill>
            <a:prstDash val="solid"/>
          </a:ln>
        </p:spPr>
      </p:sp>
      <p:sp>
        <p:nvSpPr>
          <p:cNvPr id="11" name="Shape 9"/>
          <p:cNvSpPr/>
          <p:nvPr/>
        </p:nvSpPr>
        <p:spPr>
          <a:xfrm>
            <a:off x="640080" y="3108960"/>
            <a:ext cx="1005840" cy="320040"/>
          </a:xfrm>
          <a:prstGeom prst="roundRect">
            <a:avLst>
              <a:gd name="adj" fmla="val 17143"/>
            </a:avLst>
          </a:prstGeom>
          <a:solidFill>
            <a:srgbClr val="2B3139"/>
          </a:solidFill>
          <a:ln w="12700">
            <a:solidFill>
              <a:srgbClr val="2B3139"/>
            </a:solidFill>
            <a:prstDash val="solid"/>
          </a:ln>
        </p:spPr>
      </p:sp>
      <p:sp>
        <p:nvSpPr>
          <p:cNvPr id="12" name="Text 10"/>
          <p:cNvSpPr txBox="1"/>
          <p:nvPr/>
        </p:nvSpPr>
        <p:spPr>
          <a:xfrm>
            <a:off x="640080" y="3108960"/>
            <a:ext cx="1005840" cy="32004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Q5</a:t>
            </a:r>
            <a:endParaRPr lang="en-US" sz="1100" dirty="0"/>
          </a:p>
        </p:txBody>
      </p:sp>
      <p:sp>
        <p:nvSpPr>
          <p:cNvPr id="13" name="Text 11"/>
          <p:cNvSpPr txBox="1"/>
          <p:nvPr/>
        </p:nvSpPr>
        <p:spPr>
          <a:xfrm>
            <a:off x="640080" y="3493008"/>
            <a:ext cx="3566160" cy="548640"/>
          </a:xfrm>
          <a:prstGeom prst="rect">
            <a:avLst/>
          </a:prstGeom>
          <a:noFill/>
          <a:ln/>
        </p:spPr>
        <p:txBody>
          <a:bodyPr wrap="square" lIns="0" tIns="0" rIns="0" bIns="0" rtlCol="0" anchor="t"/>
          <a:lstStyle/>
          <a:p>
            <a:pPr marL="0" indent="0">
              <a:buNone/>
            </a:pPr>
            <a:r>
              <a:rPr lang="en-US" sz="1300" dirty="0">
                <a:solidFill>
                  <a:srgbClr val="2B3139"/>
                </a:solidFill>
                <a:latin typeface="Calibri" pitchFamily="34" charset="0"/>
                <a:ea typeface="Calibri" pitchFamily="34" charset="-122"/>
                <a:cs typeface="Calibri" pitchFamily="34" charset="-120"/>
              </a:rPr>
              <a:t>Add a performance feature to the flagship; hold price at $2,450; track brand judgment</a:t>
            </a:r>
            <a:endParaRPr lang="en-US" sz="1300" dirty="0"/>
          </a:p>
        </p:txBody>
      </p:sp>
      <p:sp>
        <p:nvSpPr>
          <p:cNvPr id="14" name="Text 12"/>
          <p:cNvSpPr txBox="1"/>
          <p:nvPr/>
        </p:nvSpPr>
        <p:spPr>
          <a:xfrm>
            <a:off x="4663440" y="1051560"/>
            <a:ext cx="3931920" cy="411480"/>
          </a:xfrm>
          <a:prstGeom prst="rect">
            <a:avLst/>
          </a:prstGeom>
          <a:noFill/>
          <a:ln/>
        </p:spPr>
        <p:txBody>
          <a:bodyPr wrap="square" lIns="0" tIns="0" rIns="0" bIns="0" rtlCol="0" anchor="t"/>
          <a:lstStyle/>
          <a:p>
            <a:pPr marL="0" indent="0">
              <a:buNone/>
            </a:pPr>
            <a:r>
              <a:rPr lang="en-US" sz="1800" b="1" dirty="0">
                <a:solidFill>
                  <a:srgbClr val="F26B21"/>
                </a:solidFill>
                <a:latin typeface="Arial" pitchFamily="34" charset="0"/>
                <a:ea typeface="Arial" pitchFamily="34" charset="-122"/>
                <a:cs typeface="Arial" pitchFamily="34" charset="-120"/>
              </a:rPr>
              <a:t>Financial strategy</a:t>
            </a:r>
            <a:endParaRPr lang="en-US" sz="1800" dirty="0"/>
          </a:p>
        </p:txBody>
      </p:sp>
      <p:sp>
        <p:nvSpPr>
          <p:cNvPr id="15" name="Shape 13"/>
          <p:cNvSpPr/>
          <p:nvPr/>
        </p:nvSpPr>
        <p:spPr>
          <a:xfrm>
            <a:off x="4663440" y="1554480"/>
            <a:ext cx="3931920" cy="1188720"/>
          </a:xfrm>
          <a:prstGeom prst="roundRect">
            <a:avLst>
              <a:gd name="adj" fmla="val 6154"/>
            </a:avLst>
          </a:prstGeom>
          <a:solidFill>
            <a:srgbClr val="EEF1F4"/>
          </a:solidFill>
          <a:ln w="12700">
            <a:solidFill>
              <a:srgbClr val="EEF1F4"/>
            </a:solidFill>
            <a:prstDash val="solid"/>
          </a:ln>
        </p:spPr>
      </p:sp>
      <p:sp>
        <p:nvSpPr>
          <p:cNvPr id="16" name="Shape 14"/>
          <p:cNvSpPr/>
          <p:nvPr/>
        </p:nvSpPr>
        <p:spPr>
          <a:xfrm>
            <a:off x="4846320" y="1737360"/>
            <a:ext cx="1005840" cy="320040"/>
          </a:xfrm>
          <a:prstGeom prst="roundRect">
            <a:avLst>
              <a:gd name="adj" fmla="val 17143"/>
            </a:avLst>
          </a:prstGeom>
          <a:solidFill>
            <a:srgbClr val="2B3139"/>
          </a:solidFill>
          <a:ln w="12700">
            <a:solidFill>
              <a:srgbClr val="2B3139"/>
            </a:solidFill>
            <a:prstDash val="solid"/>
          </a:ln>
        </p:spPr>
      </p:sp>
      <p:sp>
        <p:nvSpPr>
          <p:cNvPr id="17" name="Text 15"/>
          <p:cNvSpPr txBox="1"/>
          <p:nvPr/>
        </p:nvSpPr>
        <p:spPr>
          <a:xfrm>
            <a:off x="4846320" y="1737360"/>
            <a:ext cx="1005840" cy="32004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Q4 to Q6</a:t>
            </a:r>
            <a:endParaRPr lang="en-US" sz="1100" dirty="0"/>
          </a:p>
        </p:txBody>
      </p:sp>
      <p:sp>
        <p:nvSpPr>
          <p:cNvPr id="18" name="Text 16"/>
          <p:cNvSpPr txBox="1"/>
          <p:nvPr/>
        </p:nvSpPr>
        <p:spPr>
          <a:xfrm>
            <a:off x="4846320" y="2121408"/>
            <a:ext cx="3566160" cy="548640"/>
          </a:xfrm>
          <a:prstGeom prst="rect">
            <a:avLst/>
          </a:prstGeom>
          <a:noFill/>
          <a:ln/>
        </p:spPr>
        <p:txBody>
          <a:bodyPr wrap="square" lIns="0" tIns="0" rIns="0" bIns="0" rtlCol="0" anchor="t"/>
          <a:lstStyle/>
          <a:p>
            <a:pPr marL="0" indent="0">
              <a:buNone/>
            </a:pPr>
            <a:r>
              <a:rPr lang="en-US" sz="1300" dirty="0">
                <a:solidFill>
                  <a:srgbClr val="2B3139"/>
                </a:solidFill>
                <a:latin typeface="Calibri" pitchFamily="34" charset="0"/>
                <a:ea typeface="Calibri" pitchFamily="34" charset="-122"/>
                <a:cs typeface="Calibri" pitchFamily="34" charset="-120"/>
              </a:rPr>
              <a:t>Release funds in milestone tranches; keep the $250K reserve untouched</a:t>
            </a:r>
            <a:endParaRPr lang="en-US" sz="1300" dirty="0"/>
          </a:p>
        </p:txBody>
      </p:sp>
      <p:sp>
        <p:nvSpPr>
          <p:cNvPr id="19" name="Shape 17"/>
          <p:cNvSpPr/>
          <p:nvPr/>
        </p:nvSpPr>
        <p:spPr>
          <a:xfrm>
            <a:off x="4663440" y="2926080"/>
            <a:ext cx="3931920" cy="1188720"/>
          </a:xfrm>
          <a:prstGeom prst="roundRect">
            <a:avLst>
              <a:gd name="adj" fmla="val 6154"/>
            </a:avLst>
          </a:prstGeom>
          <a:solidFill>
            <a:srgbClr val="EEF1F4"/>
          </a:solidFill>
          <a:ln w="12700">
            <a:solidFill>
              <a:srgbClr val="EEF1F4"/>
            </a:solidFill>
            <a:prstDash val="solid"/>
          </a:ln>
        </p:spPr>
      </p:sp>
      <p:sp>
        <p:nvSpPr>
          <p:cNvPr id="20" name="Shape 18"/>
          <p:cNvSpPr/>
          <p:nvPr/>
        </p:nvSpPr>
        <p:spPr>
          <a:xfrm>
            <a:off x="4846320" y="3108960"/>
            <a:ext cx="1005840" cy="320040"/>
          </a:xfrm>
          <a:prstGeom prst="roundRect">
            <a:avLst>
              <a:gd name="adj" fmla="val 17143"/>
            </a:avLst>
          </a:prstGeom>
          <a:solidFill>
            <a:srgbClr val="2B3139"/>
          </a:solidFill>
          <a:ln w="12700">
            <a:solidFill>
              <a:srgbClr val="2B3139"/>
            </a:solidFill>
            <a:prstDash val="solid"/>
          </a:ln>
        </p:spPr>
      </p:sp>
      <p:sp>
        <p:nvSpPr>
          <p:cNvPr id="21" name="Text 19"/>
          <p:cNvSpPr txBox="1"/>
          <p:nvPr/>
        </p:nvSpPr>
        <p:spPr>
          <a:xfrm>
            <a:off x="4846320" y="3108960"/>
            <a:ext cx="1005840" cy="32004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Q4 to Q6</a:t>
            </a:r>
            <a:endParaRPr lang="en-US" sz="1100" dirty="0"/>
          </a:p>
        </p:txBody>
      </p:sp>
      <p:sp>
        <p:nvSpPr>
          <p:cNvPr id="22" name="Text 20"/>
          <p:cNvSpPr txBox="1"/>
          <p:nvPr/>
        </p:nvSpPr>
        <p:spPr>
          <a:xfrm>
            <a:off x="4846320" y="3493008"/>
            <a:ext cx="3566160" cy="548640"/>
          </a:xfrm>
          <a:prstGeom prst="rect">
            <a:avLst/>
          </a:prstGeom>
          <a:noFill/>
          <a:ln/>
        </p:spPr>
        <p:txBody>
          <a:bodyPr wrap="square" lIns="0" tIns="0" rIns="0" bIns="0" rtlCol="0" anchor="t"/>
          <a:lstStyle/>
          <a:p>
            <a:pPr marL="0" indent="0">
              <a:buNone/>
            </a:pPr>
            <a:r>
              <a:rPr lang="en-US" sz="1300" dirty="0">
                <a:solidFill>
                  <a:srgbClr val="2B3139"/>
                </a:solidFill>
                <a:latin typeface="Calibri" pitchFamily="34" charset="0"/>
                <a:ea typeface="Calibri" pitchFamily="34" charset="-122"/>
                <a:cs typeface="Calibri" pitchFamily="34" charset="-120"/>
              </a:rPr>
              <a:t>Open no new office until existing offices meet revenue targets</a:t>
            </a:r>
            <a:endParaRPr lang="en-US" sz="13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marL="0" indent="0">
              <a:buNone/>
            </a:pPr>
            <a:r>
              <a:rPr lang="en-US" sz="2800" b="1" dirty="0">
                <a:solidFill>
                  <a:srgbClr val="2B3139"/>
                </a:solidFill>
                <a:latin typeface="Arial" pitchFamily="34" charset="0"/>
                <a:ea typeface="Arial" pitchFamily="34" charset="-122"/>
                <a:cs typeface="Arial" pitchFamily="34" charset="-120"/>
              </a:rPr>
              <a:t>Use of Funds and Investor Return</a:t>
            </a:r>
            <a:endParaRPr lang="en-US" sz="2800" dirty="0"/>
          </a:p>
        </p:txBody>
      </p:sp>
      <p:sp>
        <p:nvSpPr>
          <p:cNvPr id="3" name="Text 1"/>
          <p:cNvSpPr txBox="1"/>
          <p:nvPr/>
        </p:nvSpPr>
        <p:spPr>
          <a:xfrm>
            <a:off x="457200" y="4754880"/>
            <a:ext cx="6858000" cy="274320"/>
          </a:xfrm>
          <a:prstGeom prst="rect">
            <a:avLst/>
          </a:prstGeom>
          <a:noFill/>
          <a:ln/>
        </p:spPr>
        <p:txBody>
          <a:bodyPr wrap="square" lIns="0" tIns="0" rIns="0" bIns="0" rtlCol="0" anchor="ctr"/>
          <a:lstStyle/>
          <a:p>
            <a:pPr marL="0" indent="0">
              <a:buNone/>
            </a:pPr>
            <a:r>
              <a:rPr lang="en-US" sz="900" dirty="0">
                <a:solidFill>
                  <a:srgbClr val="5B6770"/>
                </a:solidFill>
                <a:latin typeface="Calibri" pitchFamily="34" charset="0"/>
                <a:ea typeface="Calibri" pitchFamily="34" charset="-122"/>
                <a:cs typeface="Calibri" pitchFamily="34" charset="-120"/>
              </a:rPr>
              <a:t>VeloForge Cycles  |  Illustrative sample with fictitious data  |  gradevia.com</a:t>
            </a:r>
            <a:endParaRPr lang="en-US" sz="900" dirty="0"/>
          </a:p>
        </p:txBody>
      </p:sp>
      <p:sp>
        <p:nvSpPr>
          <p:cNvPr id="4" name="Text 2"/>
          <p:cNvSpPr txBox="1"/>
          <p:nvPr/>
        </p:nvSpPr>
        <p:spPr>
          <a:xfrm>
            <a:off x="8229600" y="4754880"/>
            <a:ext cx="457200" cy="274320"/>
          </a:xfrm>
          <a:prstGeom prst="rect">
            <a:avLst/>
          </a:prstGeom>
          <a:noFill/>
          <a:ln/>
        </p:spPr>
        <p:txBody>
          <a:bodyPr wrap="square" lIns="0" tIns="0" rIns="0" bIns="0"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16</a:t>
            </a:r>
            <a:endParaRPr lang="en-US" sz="900" dirty="0"/>
          </a:p>
        </p:txBody>
      </p:sp>
      <p:graphicFrame>
        <p:nvGraphicFramePr>
          <p:cNvPr id="5" name="Chart 0"/>
          <p:cNvGraphicFramePr/>
          <p:nvPr/>
        </p:nvGraphicFramePr>
        <p:xfrm>
          <a:off x="274320" y="960120"/>
          <a:ext cx="4206240"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6" name="Shape 3"/>
          <p:cNvSpPr/>
          <p:nvPr/>
        </p:nvSpPr>
        <p:spPr>
          <a:xfrm>
            <a:off x="4846320" y="1097280"/>
            <a:ext cx="3840480" cy="3291840"/>
          </a:xfrm>
          <a:prstGeom prst="roundRect">
            <a:avLst>
              <a:gd name="adj" fmla="val 2222"/>
            </a:avLst>
          </a:prstGeom>
          <a:solidFill>
            <a:srgbClr val="1C2127"/>
          </a:solidFill>
          <a:ln w="12700">
            <a:solidFill>
              <a:srgbClr val="1C2127"/>
            </a:solidFill>
            <a:prstDash val="solid"/>
          </a:ln>
        </p:spPr>
      </p:sp>
      <p:sp>
        <p:nvSpPr>
          <p:cNvPr id="7" name="Text 4"/>
          <p:cNvSpPr txBox="1"/>
          <p:nvPr/>
        </p:nvSpPr>
        <p:spPr>
          <a:xfrm>
            <a:off x="5120640" y="1280160"/>
            <a:ext cx="3383280" cy="411480"/>
          </a:xfrm>
          <a:prstGeom prst="rect">
            <a:avLst/>
          </a:prstGeom>
          <a:noFill/>
          <a:ln/>
        </p:spPr>
        <p:txBody>
          <a:bodyPr wrap="square" lIns="0" tIns="0" rIns="0" bIns="0" rtlCol="0" anchor="t"/>
          <a:lstStyle/>
          <a:p>
            <a:pPr marL="0" indent="0">
              <a:buNone/>
            </a:pPr>
            <a:r>
              <a:rPr lang="en-US" sz="1700" b="1" dirty="0">
                <a:solidFill>
                  <a:srgbClr val="F26B21"/>
                </a:solidFill>
                <a:latin typeface="Arial" pitchFamily="34" charset="0"/>
                <a:ea typeface="Arial" pitchFamily="34" charset="-122"/>
                <a:cs typeface="Arial" pitchFamily="34" charset="-120"/>
              </a:rPr>
              <a:t>$2.5M, released in tranches</a:t>
            </a:r>
            <a:endParaRPr lang="en-US" sz="1700" dirty="0"/>
          </a:p>
        </p:txBody>
      </p:sp>
      <p:sp>
        <p:nvSpPr>
          <p:cNvPr id="8" name="Text 5"/>
          <p:cNvSpPr txBox="1"/>
          <p:nvPr/>
        </p:nvSpPr>
        <p:spPr>
          <a:xfrm>
            <a:off x="5120640" y="1783080"/>
            <a:ext cx="3383280" cy="2468880"/>
          </a:xfrm>
          <a:prstGeom prst="rect">
            <a:avLst/>
          </a:prstGeom>
          <a:noFill/>
          <a:ln/>
        </p:spPr>
        <p:txBody>
          <a:bodyPr wrap="square" lIns="0" tIns="0" rIns="0" bIns="0" rtlCol="0" anchor="t"/>
          <a:lstStyle/>
          <a:p>
            <a:pPr marL="342900" indent="-342900">
              <a:spcAft>
                <a:spcPts val="800"/>
              </a:spcAft>
              <a:buSzPct val="100000"/>
              <a:buChar char="•"/>
            </a:pPr>
            <a:r>
              <a:rPr lang="en-US" sz="1400" dirty="0">
                <a:solidFill>
                  <a:srgbClr val="FFFFFF"/>
                </a:solidFill>
                <a:latin typeface="Calibri" pitchFamily="34" charset="0"/>
                <a:ea typeface="Calibri" pitchFamily="34" charset="-122"/>
                <a:cs typeface="Calibri" pitchFamily="34" charset="-120"/>
              </a:rPr>
              <a:t>Funds tied to share and cost milestones</a:t>
            </a:r>
            <a:endParaRPr lang="en-US" sz="1400" dirty="0"/>
          </a:p>
          <a:p>
            <a:pPr marL="342900" indent="-342900">
              <a:spcAft>
                <a:spcPts val="800"/>
              </a:spcAft>
              <a:buSzPct val="100000"/>
              <a:buChar char="•"/>
            </a:pPr>
            <a:r>
              <a:rPr lang="en-US" sz="1400" dirty="0">
                <a:solidFill>
                  <a:srgbClr val="FFFFFF"/>
                </a:solidFill>
                <a:latin typeface="Calibri" pitchFamily="34" charset="0"/>
                <a:ea typeface="Calibri" pitchFamily="34" charset="-122"/>
                <a:cs typeface="Calibri" pitchFamily="34" charset="-120"/>
              </a:rPr>
              <a:t>Target: positive quarterly net income by Q6</a:t>
            </a:r>
            <a:endParaRPr lang="en-US" sz="1400" dirty="0"/>
          </a:p>
          <a:p>
            <a:pPr marL="342900" indent="-342900">
              <a:spcAft>
                <a:spcPts val="800"/>
              </a:spcAft>
              <a:buSzPct val="100000"/>
              <a:buChar char="•"/>
            </a:pPr>
            <a:r>
              <a:rPr lang="en-US" sz="1400" dirty="0">
                <a:solidFill>
                  <a:srgbClr val="FFFFFF"/>
                </a:solidFill>
                <a:latin typeface="Calibri" pitchFamily="34" charset="0"/>
                <a:ea typeface="Calibri" pitchFamily="34" charset="-122"/>
                <a:cs typeface="Calibri" pitchFamily="34" charset="-120"/>
              </a:rPr>
              <a:t>Growth into a segment expanding about 11% per quarter</a:t>
            </a:r>
            <a:endParaRPr lang="en-US" sz="1400" dirty="0"/>
          </a:p>
          <a:p>
            <a:pPr marL="342900" indent="-342900">
              <a:spcAft>
                <a:spcPts val="800"/>
              </a:spcAft>
              <a:buSzPct val="100000"/>
              <a:buChar char="•"/>
            </a:pPr>
            <a:r>
              <a:rPr lang="en-US" sz="1400" dirty="0">
                <a:solidFill>
                  <a:srgbClr val="FFFFFF"/>
                </a:solidFill>
                <a:latin typeface="Calibri" pitchFamily="34" charset="0"/>
                <a:ea typeface="Calibri" pitchFamily="34" charset="-122"/>
                <a:cs typeface="Calibri" pitchFamily="34" charset="-120"/>
              </a:rPr>
              <a:t>$250K reserve protects your capital</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457200" y="274320"/>
            <a:ext cx="8229600" cy="640080"/>
          </a:xfrm>
          <a:prstGeom prst="rect">
            <a:avLst/>
          </a:prstGeom>
          <a:noFill/>
          <a:ln/>
        </p:spPr>
        <p:txBody>
          <a:bodyPr wrap="square" lIns="0" tIns="0" rIns="0" bIns="0" rtlCol="0" anchor="ctr"/>
          <a:lstStyle/>
          <a:p>
            <a:pPr marL="0" indent="0">
              <a:buNone/>
            </a:pPr>
            <a:r>
              <a:rPr lang="en-US" sz="2800" b="1" dirty="0">
                <a:solidFill>
                  <a:srgbClr val="2B3139"/>
                </a:solidFill>
                <a:latin typeface="Arial" pitchFamily="34" charset="0"/>
                <a:ea typeface="Arial" pitchFamily="34" charset="-122"/>
                <a:cs typeface="Arial" pitchFamily="34" charset="-120"/>
              </a:rPr>
              <a:t>References</a:t>
            </a:r>
            <a:endParaRPr lang="en-US" sz="2800" dirty="0"/>
          </a:p>
        </p:txBody>
      </p:sp>
      <p:sp>
        <p:nvSpPr>
          <p:cNvPr id="3" name="Text 1"/>
          <p:cNvSpPr txBox="1"/>
          <p:nvPr/>
        </p:nvSpPr>
        <p:spPr>
          <a:xfrm>
            <a:off x="457200" y="4754880"/>
            <a:ext cx="6858000" cy="274320"/>
          </a:xfrm>
          <a:prstGeom prst="rect">
            <a:avLst/>
          </a:prstGeom>
          <a:noFill/>
          <a:ln/>
        </p:spPr>
        <p:txBody>
          <a:bodyPr wrap="square" lIns="0" tIns="0" rIns="0" bIns="0" rtlCol="0" anchor="ctr"/>
          <a:lstStyle/>
          <a:p>
            <a:pPr marL="0" indent="0">
              <a:buNone/>
            </a:pPr>
            <a:r>
              <a:rPr lang="en-US" sz="900" dirty="0">
                <a:solidFill>
                  <a:srgbClr val="5B6770"/>
                </a:solidFill>
                <a:latin typeface="Calibri" pitchFamily="34" charset="0"/>
                <a:ea typeface="Calibri" pitchFamily="34" charset="-122"/>
                <a:cs typeface="Calibri" pitchFamily="34" charset="-120"/>
              </a:rPr>
              <a:t>VeloForge Cycles  |  Illustrative sample with fictitious data  |  gradevia.com</a:t>
            </a:r>
            <a:endParaRPr lang="en-US" sz="900" dirty="0"/>
          </a:p>
        </p:txBody>
      </p:sp>
      <p:sp>
        <p:nvSpPr>
          <p:cNvPr id="4" name="Text 2"/>
          <p:cNvSpPr txBox="1"/>
          <p:nvPr/>
        </p:nvSpPr>
        <p:spPr>
          <a:xfrm>
            <a:off x="8229600" y="4754880"/>
            <a:ext cx="457200" cy="274320"/>
          </a:xfrm>
          <a:prstGeom prst="rect">
            <a:avLst/>
          </a:prstGeom>
          <a:noFill/>
          <a:ln/>
        </p:spPr>
        <p:txBody>
          <a:bodyPr wrap="square" lIns="0" tIns="0" rIns="0" bIns="0"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17</a:t>
            </a:r>
            <a:endParaRPr lang="en-US" sz="900" dirty="0"/>
          </a:p>
        </p:txBody>
      </p:sp>
      <p:sp>
        <p:nvSpPr>
          <p:cNvPr id="5" name="Text 3"/>
          <p:cNvSpPr txBox="1"/>
          <p:nvPr/>
        </p:nvSpPr>
        <p:spPr>
          <a:xfrm>
            <a:off x="457200" y="1097280"/>
            <a:ext cx="8229600" cy="3200400"/>
          </a:xfrm>
          <a:prstGeom prst="rect">
            <a:avLst/>
          </a:prstGeom>
          <a:noFill/>
          <a:ln/>
        </p:spPr>
        <p:txBody>
          <a:bodyPr wrap="square" lIns="0" tIns="0" rIns="0" bIns="0" rtlCol="0" anchor="t"/>
          <a:lstStyle/>
          <a:p>
            <a:pPr marL="0" indent="0">
              <a:spcAft>
                <a:spcPts val="600"/>
              </a:spcAft>
              <a:buNone/>
            </a:pPr>
            <a:r>
              <a:rPr lang="en-US" sz="1400" dirty="0">
                <a:solidFill>
                  <a:srgbClr val="2B3139"/>
                </a:solidFill>
                <a:latin typeface="Calibri" pitchFamily="34" charset="0"/>
                <a:ea typeface="Calibri" pitchFamily="34" charset="-122"/>
                <a:cs typeface="Calibri" pitchFamily="34" charset="-120"/>
              </a:rPr>
              <a:t>Benzaghta, M. A., Elwalda, A., Mousa, M. M., Erkan, I., &amp; Rahman, M. (2021). SWOT analysis applications: An integrative literature review. </a:t>
            </a:r>
            <a:r>
              <a:rPr lang="en-US" sz="1400" i="1" dirty="0">
                <a:solidFill>
                  <a:srgbClr val="2B3139"/>
                </a:solidFill>
                <a:latin typeface="Calibri" pitchFamily="34" charset="0"/>
                <a:ea typeface="Calibri" pitchFamily="34" charset="-122"/>
                <a:cs typeface="Calibri" pitchFamily="34" charset="-120"/>
              </a:rPr>
              <a:t>Journal of Global Business Insights, 6</a:t>
            </a:r>
            <a:r>
              <a:rPr lang="en-US" sz="1400" dirty="0">
                <a:solidFill>
                  <a:srgbClr val="2B3139"/>
                </a:solidFill>
                <a:latin typeface="Calibri" pitchFamily="34" charset="0"/>
                <a:ea typeface="Calibri" pitchFamily="34" charset="-122"/>
                <a:cs typeface="Calibri" pitchFamily="34" charset="-120"/>
              </a:rPr>
              <a:t>(1), 55–73. https</a:t>
            </a:r>
            <a:r>
              <a:rPr lang="en-US" sz="1400">
                <a:solidFill>
                  <a:srgbClr val="2B3139"/>
                </a:solidFill>
                <a:latin typeface="Calibri" pitchFamily="34" charset="0"/>
                <a:ea typeface="Calibri" pitchFamily="34" charset="-122"/>
                <a:cs typeface="Calibri" pitchFamily="34" charset="-120"/>
              </a:rPr>
              <a:t>://</a:t>
            </a:r>
            <a:r>
              <a:rPr lang="en-US" sz="1400" smtClean="0">
                <a:solidFill>
                  <a:srgbClr val="2B3139"/>
                </a:solidFill>
                <a:latin typeface="Calibri" pitchFamily="34" charset="0"/>
                <a:ea typeface="Calibri" pitchFamily="34" charset="-122"/>
                <a:cs typeface="Calibri" pitchFamily="34" charset="-120"/>
              </a:rPr>
              <a:t>doi.org/10.5038/2640-6489.6.1.1148</a:t>
            </a:r>
            <a:endParaRPr lang="en-US" sz="1400" dirty="0"/>
          </a:p>
          <a:p>
            <a:pPr marL="0" indent="0">
              <a:spcAft>
                <a:spcPts val="600"/>
              </a:spcAft>
              <a:buNone/>
            </a:pPr>
            <a:r>
              <a:rPr lang="en-US" sz="1400" dirty="0">
                <a:solidFill>
                  <a:srgbClr val="2B3139"/>
                </a:solidFill>
                <a:latin typeface="Calibri" pitchFamily="34" charset="0"/>
                <a:ea typeface="Calibri" pitchFamily="34" charset="-122"/>
                <a:cs typeface="Calibri" pitchFamily="34" charset="-120"/>
              </a:rPr>
              <a:t>Pejić Bach, M., Ćurlin, T., Stjepić, A. M., &amp; Meško, M. (2023). Quo vadis business simulation games in the 21st century? </a:t>
            </a:r>
            <a:r>
              <a:rPr lang="en-US" sz="1400" i="1" dirty="0">
                <a:solidFill>
                  <a:srgbClr val="2B3139"/>
                </a:solidFill>
                <a:latin typeface="Calibri" pitchFamily="34" charset="0"/>
                <a:ea typeface="Calibri" pitchFamily="34" charset="-122"/>
                <a:cs typeface="Calibri" pitchFamily="34" charset="-120"/>
              </a:rPr>
              <a:t>Information, 14</a:t>
            </a:r>
            <a:r>
              <a:rPr lang="en-US" sz="1400" dirty="0">
                <a:solidFill>
                  <a:srgbClr val="2B3139"/>
                </a:solidFill>
                <a:latin typeface="Calibri" pitchFamily="34" charset="0"/>
                <a:ea typeface="Calibri" pitchFamily="34" charset="-122"/>
                <a:cs typeface="Calibri" pitchFamily="34" charset="-120"/>
              </a:rPr>
              <a:t>(3), 178. https://doi.org/10.3390/info14030178</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1559</Words>
  <Application>Microsoft Office PowerPoint</Application>
  <PresentationFormat>On-screen Show (16:9)</PresentationFormat>
  <Paragraphs>230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VeloForge Cycles Investor Presentation (Fictitious Sample)</dc:title>
  <dc:subject>PptxGenJS Presentation</dc:subject>
  <dc:creator>user</dc:creator>
  <cp:lastModifiedBy>HP SPECTRE</cp:lastModifiedBy>
  <cp:revision>2</cp:revision>
  <dcterms:created xsi:type="dcterms:W3CDTF">2026-09-25T00:13:59Z</dcterms:created>
  <dcterms:modified xsi:type="dcterms:W3CDTF">2026-09-25T00:29:09Z</dcterms:modified>
</cp:coreProperties>
</file>