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6" d="100"/>
          <a:sy n="96" d="100"/>
        </p:scale>
        <p:origin x="60" y="15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sz="1400"/>
              <a:t>Days on hand by warehouse (network average 21.3)</a:t>
            </a:r>
          </a:p>
        </c:rich>
      </c:tx>
      <c:overlay val="0"/>
    </c:title>
    <c:autoTitleDeleted val="0"/>
    <c:plotArea>
      <c:layout/>
      <c:barChart>
        <c:barDir val="col"/>
        <c:grouping val="clustered"/>
        <c:varyColors val="1"/>
        <c:ser>
          <c:idx val="0"/>
          <c:order val="0"/>
          <c:tx>
            <c:strRef>
              <c:f>Sheet1!$B$1</c:f>
              <c:strCache>
                <c:ptCount val="1"/>
                <c:pt idx="0">
                  <c:v>Days on hand</c:v>
                </c:pt>
              </c:strCache>
            </c:strRef>
          </c:tx>
          <c:spPr>
            <a:solidFill>
              <a:srgbClr val="1F3A5F"/>
            </a:solidFill>
          </c:spPr>
          <c:invertIfNegative val="1"/>
          <c:dPt>
            <c:idx val="0"/>
            <c:invertIfNegative val="1"/>
            <c:bubble3D val="0"/>
            <c:spPr>
              <a:solidFill>
                <a:srgbClr val="F59E0B"/>
              </a:solidFill>
            </c:spPr>
            <c:extLst>
              <c:ext xmlns:c16="http://schemas.microsoft.com/office/drawing/2014/chart" uri="{C3380CC4-5D6E-409C-BE32-E72D297353CC}">
                <c16:uniqueId val="{00000001-20BF-4571-B7A2-AA56F2EA9CE0}"/>
              </c:ext>
            </c:extLst>
          </c:dPt>
          <c:dLbls>
            <c:numFmt formatCode="0" sourceLinked="0"/>
            <c:spPr>
              <a:noFill/>
              <a:ln>
                <a:noFill/>
              </a:ln>
              <a:effectLst/>
            </c:spPr>
            <c:txPr>
              <a:bodyPr/>
              <a:lstStyle/>
              <a:p>
                <a:pPr>
                  <a:defRPr sz="13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Denver</c:v>
                </c:pt>
                <c:pt idx="1">
                  <c:v>Phoenix</c:v>
                </c:pt>
                <c:pt idx="2">
                  <c:v>Portland</c:v>
                </c:pt>
                <c:pt idx="3">
                  <c:v>Salt Lake City</c:v>
                </c:pt>
              </c:strCache>
            </c:strRef>
          </c:cat>
          <c:val>
            <c:numRef>
              <c:f>Sheet1!$B$2:$B$5</c:f>
              <c:numCache>
                <c:formatCode>General</c:formatCode>
                <c:ptCount val="4"/>
                <c:pt idx="0">
                  <c:v>7</c:v>
                </c:pt>
                <c:pt idx="1">
                  <c:v>26</c:v>
                </c:pt>
                <c:pt idx="2">
                  <c:v>25</c:v>
                </c:pt>
                <c:pt idx="3">
                  <c:v>27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20BF-4571-B7A2-AA56F2EA9CE0}"/>
            </c:ext>
          </c:extLst>
        </c:ser>
        <c:dLbls>
          <c:showLegendKey val="0"/>
          <c:showVal val="1"/>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pPr>
            <a:endParaRPr lang="en-US"/>
          </a:p>
        </c:txPr>
        <c:crossAx val="-2113994440"/>
        <c:crosses val="autoZero"/>
        <c:auto val="1"/>
        <c:lblAlgn val="ctr"/>
        <c:lblOffset val="100"/>
        <c:noMultiLvlLbl val="0"/>
      </c:catAx>
      <c:valAx>
        <c:axId val="-2113994440"/>
        <c:scaling>
          <c:orientation val="minMax"/>
        </c:scaling>
        <c:delete val="0"/>
        <c:axPos val="l"/>
        <c:numFmt formatCode="General" sourceLinked="1"/>
        <c:majorTickMark val="out"/>
        <c:minorTickMark val="none"/>
        <c:tickLblPos val="nextTo"/>
        <c:txPr>
          <a:bodyPr/>
          <a:lstStyle/>
          <a:p>
            <a:pPr>
              <a:defRPr sz="1200"/>
            </a:pPr>
            <a:endParaRPr lang="en-US"/>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934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Good morning. Leadership asked me to review a supply chain network that has not changed in 30 years. In the next few minutes I will share one service problem and two cost problems we found in our network data, the root causes behind them, three solutions, and the KPIs we will use to confirm the solutions are working.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the problem in one sentence. Our Denver warehouse, which ships the most cases in the network, holds only 7 days of inventory and fills 88 percent of orders on time, while Phoenix warehousing and Portland freight cost 25 and 41 percent more per case than our network averages. Together these mean we are missing service targets at our busiest site while overspending at two others. This project will correct all three within 12 months.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Starting with service. Denver holds 7 days of inventory against a network average of about 21. It is the only site under 97 percent on-time fill. The root causes from our cause-effect analysis are a fixed monthly replenishment schedule that ignores Denver's higher demand, and no reorder point or safety stock for our two largest customers. On cost, Phoenix spends 1 dollar 36 per case on warehousing against 1 dollar 09, because of a fixed-rate lease in a high-cost market and excess inventory using paid space. Portland spends 1 dollar 39 per case on freight against 98 cents, because it ships less-than-truckload to customers about 640 miles away.</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Solution one addresses the service variable. Denver is restocked monthly like our smaller sites, even though it ships 500 cases a day. Weekly replenishment based on a reorder point means stock arrives as it is used. We expect Denver's days on hand to rise to about 14 and its fill rate to return to at least 97 percent. To execute this, the planning team will first calculate reorder points and safety stock from 12 months of demand history, and then we will switch Denver to weekly orders with a planner reviewing exceptions each week.</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Solution two addresses the first cost variable. Phoenix pays a fixed lease in a high-cost market, so every case it does not ship still carries rent. A per-case contract ties cost to volume. We expect cost per case to move toward the network average of about 1 dollar 09. The two tasks are collecting at least three per-case proposals from logistics providers, and bringing Phoenix inventory down from 26 to 21 days so we are not paying to store excess stock.</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Solution three addresses the second cost variable. Portland ships partial truckloads more than 600 miles, which is the most expensive way to move product. Consolidating into full truckloads to a cross-dock near inland customers spreads the cost over more cases. We expect freight cost per case to fall toward 98 cents. The two tasks are modeling the consolidated lanes with our carrier, and running a 90 day pilot through a leased cross-dock before any long-term commitment.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Finally, how we will know it is working. Each solution has one KPI. Denver days on hand will be tracked weekly by the planning team with a target of 14 days. Phoenix warehouse cost per case will be tracked monthly by finance against 1 dollar 15. Portland freight cost per case will be tracked monthly by logistics against 1 dollar 05. Combining operational and financial measures like this gives a fuller view of supply chain performance, as Israel and colleagues found in their 2023 review. Any KPI outside its threshold for two periods in a row triggers a root cause review.</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 narration is needed for the references slide. In your own presentation, list every source cited on your slides and in your notes, in APA format.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228600" cy="6858000"/>
          </a:xfrm>
          <a:prstGeom prst="rect">
            <a:avLst/>
          </a:prstGeom>
          <a:solidFill>
            <a:srgbClr val="2A9D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463040"/>
            <a:ext cx="10515600" cy="1097280"/>
          </a:xfrm>
          <a:prstGeom prst="rect">
            <a:avLst/>
          </a:prstGeom>
          <a:noFill/>
        </p:spPr>
        <p:txBody>
          <a:bodyPr wrap="square" anchor="t">
            <a:spAutoFit/>
          </a:bodyPr>
          <a:lstStyle/>
          <a:p>
            <a:pPr algn="l">
              <a:spcAft>
                <a:spcPts val="800"/>
              </a:spcAft>
            </a:pPr>
            <a:r>
              <a:rPr sz="4000" b="1">
                <a:solidFill>
                  <a:srgbClr val="FFFFFF"/>
                </a:solidFill>
                <a:latin typeface="Calibri"/>
              </a:rPr>
              <a:t>BondCraft Sealants Supply Chain Network Review</a:t>
            </a:r>
          </a:p>
        </p:txBody>
      </p:sp>
      <p:sp>
        <p:nvSpPr>
          <p:cNvPr id="5" name="TextBox 4"/>
          <p:cNvSpPr txBox="1"/>
          <p:nvPr/>
        </p:nvSpPr>
        <p:spPr>
          <a:xfrm>
            <a:off x="822960" y="2743200"/>
            <a:ext cx="10515600" cy="731520"/>
          </a:xfrm>
          <a:prstGeom prst="rect">
            <a:avLst/>
          </a:prstGeom>
          <a:noFill/>
        </p:spPr>
        <p:txBody>
          <a:bodyPr wrap="square" anchor="t">
            <a:spAutoFit/>
          </a:bodyPr>
          <a:lstStyle/>
          <a:p>
            <a:pPr algn="l">
              <a:spcAft>
                <a:spcPts val="800"/>
              </a:spcAft>
            </a:pPr>
            <a:r>
              <a:rPr sz="2400" b="0">
                <a:solidFill>
                  <a:srgbClr val="D6E2EC"/>
                </a:solidFill>
                <a:latin typeface="Calibri"/>
              </a:rPr>
              <a:t>Data-informed recommendations for senior leadership</a:t>
            </a:r>
          </a:p>
        </p:txBody>
      </p:sp>
      <p:sp>
        <p:nvSpPr>
          <p:cNvPr id="6" name="TextBox 5"/>
          <p:cNvSpPr txBox="1"/>
          <p:nvPr/>
        </p:nvSpPr>
        <p:spPr>
          <a:xfrm>
            <a:off x="822960" y="3657600"/>
            <a:ext cx="10515600" cy="548640"/>
          </a:xfrm>
          <a:prstGeom prst="rect">
            <a:avLst/>
          </a:prstGeom>
          <a:noFill/>
        </p:spPr>
        <p:txBody>
          <a:bodyPr wrap="square" anchor="t">
            <a:spAutoFit/>
          </a:bodyPr>
          <a:lstStyle/>
          <a:p>
            <a:pPr algn="l">
              <a:spcAft>
                <a:spcPts val="800"/>
              </a:spcAft>
            </a:pPr>
            <a:r>
              <a:rPr sz="1800" b="0">
                <a:solidFill>
                  <a:srgbClr val="9FC9C3"/>
                </a:solidFill>
                <a:latin typeface="Calibri"/>
              </a:rPr>
              <a:t>Prepared by the Operations Manager (fictitious)</a:t>
            </a:r>
          </a:p>
        </p:txBody>
      </p:sp>
      <p:sp>
        <p:nvSpPr>
          <p:cNvPr id="7" name="Rectangle 6"/>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Project Charter: Problem Statement</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B1a</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sp>
        <p:nvSpPr>
          <p:cNvPr id="7" name="Rectangle 6"/>
          <p:cNvSpPr/>
          <p:nvPr/>
        </p:nvSpPr>
        <p:spPr>
          <a:xfrm>
            <a:off x="731520" y="1463040"/>
            <a:ext cx="10698480" cy="237744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1645920"/>
            <a:ext cx="10149840" cy="2103120"/>
          </a:xfrm>
          <a:prstGeom prst="rect">
            <a:avLst/>
          </a:prstGeom>
          <a:noFill/>
        </p:spPr>
        <p:txBody>
          <a:bodyPr wrap="square" anchor="t">
            <a:spAutoFit/>
          </a:bodyPr>
          <a:lstStyle/>
          <a:p>
            <a:pPr algn="l">
              <a:spcAft>
                <a:spcPts val="800"/>
              </a:spcAft>
            </a:pPr>
            <a:r>
              <a:rPr sz="2200" b="0">
                <a:solidFill>
                  <a:srgbClr val="1D2733"/>
                </a:solidFill>
                <a:latin typeface="Calibri"/>
              </a:rPr>
              <a:t>BondCraft's busiest warehouse cannot keep product on the shelf, while two other sites spend well above the network average per case. Denver holds 7.0 days of inventory and fills 88% of orders on time; Phoenix warehousing costs 25% above average per case; Portland freight costs 41% above average per case.</a:t>
            </a:r>
          </a:p>
        </p:txBody>
      </p:sp>
      <p:sp>
        <p:nvSpPr>
          <p:cNvPr id="9" name="TextBox 8"/>
          <p:cNvSpPr txBox="1"/>
          <p:nvPr/>
        </p:nvSpPr>
        <p:spPr>
          <a:xfrm>
            <a:off x="731520" y="4206240"/>
            <a:ext cx="3383280" cy="1920240"/>
          </a:xfrm>
          <a:prstGeom prst="rect">
            <a:avLst/>
          </a:prstGeom>
          <a:noFill/>
        </p:spPr>
        <p:txBody>
          <a:bodyPr wrap="square" anchor="t">
            <a:spAutoFit/>
          </a:bodyPr>
          <a:lstStyle/>
          <a:p>
            <a:pPr algn="l">
              <a:spcAft>
                <a:spcPts val="800"/>
              </a:spcAft>
            </a:pPr>
            <a:r>
              <a:rPr sz="1800" b="1">
                <a:solidFill>
                  <a:srgbClr val="2A9D8F"/>
                </a:solidFill>
                <a:latin typeface="Calibri"/>
              </a:rPr>
              <a:t>Scope</a:t>
            </a:r>
          </a:p>
          <a:p>
            <a:pPr algn="l">
              <a:spcAft>
                <a:spcPts val="800"/>
              </a:spcAft>
            </a:pPr>
            <a:r>
              <a:rPr sz="1700" b="0">
                <a:solidFill>
                  <a:srgbClr val="1D2733"/>
                </a:solidFill>
                <a:latin typeface="Calibri"/>
              </a:rPr>
              <a:t>4 warehouses, outbound to big-box customer DCs</a:t>
            </a:r>
          </a:p>
        </p:txBody>
      </p:sp>
      <p:sp>
        <p:nvSpPr>
          <p:cNvPr id="10" name="TextBox 9"/>
          <p:cNvSpPr txBox="1"/>
          <p:nvPr/>
        </p:nvSpPr>
        <p:spPr>
          <a:xfrm>
            <a:off x="4343400" y="4206240"/>
            <a:ext cx="3383280" cy="1920240"/>
          </a:xfrm>
          <a:prstGeom prst="rect">
            <a:avLst/>
          </a:prstGeom>
          <a:noFill/>
        </p:spPr>
        <p:txBody>
          <a:bodyPr wrap="square" anchor="t">
            <a:spAutoFit/>
          </a:bodyPr>
          <a:lstStyle/>
          <a:p>
            <a:pPr algn="l">
              <a:spcAft>
                <a:spcPts val="800"/>
              </a:spcAft>
            </a:pPr>
            <a:r>
              <a:rPr sz="1800" b="1">
                <a:solidFill>
                  <a:srgbClr val="2A9D8F"/>
                </a:solidFill>
                <a:latin typeface="Calibri"/>
              </a:rPr>
              <a:t>Goal</a:t>
            </a:r>
          </a:p>
          <a:p>
            <a:pPr algn="l">
              <a:spcAft>
                <a:spcPts val="800"/>
              </a:spcAft>
            </a:pPr>
            <a:r>
              <a:rPr sz="1700" b="0">
                <a:solidFill>
                  <a:srgbClr val="1D2733"/>
                </a:solidFill>
                <a:latin typeface="Calibri"/>
              </a:rPr>
              <a:t>Fill rate at or above 97% at every site; both cost gaps cut in half</a:t>
            </a:r>
          </a:p>
        </p:txBody>
      </p:sp>
      <p:sp>
        <p:nvSpPr>
          <p:cNvPr id="11" name="TextBox 10"/>
          <p:cNvSpPr txBox="1"/>
          <p:nvPr/>
        </p:nvSpPr>
        <p:spPr>
          <a:xfrm>
            <a:off x="7955280" y="4206240"/>
            <a:ext cx="3383280" cy="1920240"/>
          </a:xfrm>
          <a:prstGeom prst="rect">
            <a:avLst/>
          </a:prstGeom>
          <a:noFill/>
        </p:spPr>
        <p:txBody>
          <a:bodyPr wrap="square" anchor="t">
            <a:spAutoFit/>
          </a:bodyPr>
          <a:lstStyle/>
          <a:p>
            <a:pPr algn="l">
              <a:spcAft>
                <a:spcPts val="800"/>
              </a:spcAft>
            </a:pPr>
            <a:r>
              <a:rPr sz="1800" b="1">
                <a:solidFill>
                  <a:srgbClr val="2A9D8F"/>
                </a:solidFill>
                <a:latin typeface="Calibri"/>
              </a:rPr>
              <a:t>Timeline</a:t>
            </a:r>
          </a:p>
          <a:p>
            <a:pPr algn="l">
              <a:spcAft>
                <a:spcPts val="800"/>
              </a:spcAft>
            </a:pPr>
            <a:r>
              <a:rPr sz="1700" b="0">
                <a:solidFill>
                  <a:srgbClr val="1D2733"/>
                </a:solidFill>
                <a:latin typeface="Calibri"/>
              </a:rPr>
              <a:t>12 months, with a 90 day review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Project Charter: Findings From Part A</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B1b</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graphicFrame>
        <p:nvGraphicFramePr>
          <p:cNvPr id="7" name="Chart 6"/>
          <p:cNvGraphicFramePr>
            <a:graphicFrameLocks noGrp="1"/>
          </p:cNvGraphicFramePr>
          <p:nvPr/>
        </p:nvGraphicFramePr>
        <p:xfrm>
          <a:off x="548640" y="1280160"/>
          <a:ext cx="548640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6309360" y="1325880"/>
            <a:ext cx="539496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92240" y="1371600"/>
            <a:ext cx="5120640" cy="1005840"/>
          </a:xfrm>
          <a:prstGeom prst="rect">
            <a:avLst/>
          </a:prstGeom>
          <a:noFill/>
        </p:spPr>
        <p:txBody>
          <a:bodyPr wrap="square" anchor="t">
            <a:spAutoFit/>
          </a:bodyPr>
          <a:lstStyle/>
          <a:p>
            <a:pPr algn="l">
              <a:spcAft>
                <a:spcPts val="800"/>
              </a:spcAft>
            </a:pPr>
            <a:r>
              <a:rPr sz="1500" b="1">
                <a:solidFill>
                  <a:srgbClr val="2A9D8F"/>
                </a:solidFill>
                <a:latin typeface="Calibri"/>
              </a:rPr>
              <a:t>A1  Service</a:t>
            </a:r>
          </a:p>
          <a:p>
            <a:pPr algn="l">
              <a:spcAft>
                <a:spcPts val="800"/>
              </a:spcAft>
            </a:pPr>
            <a:r>
              <a:rPr sz="1500" b="0">
                <a:solidFill>
                  <a:srgbClr val="1D2733"/>
                </a:solidFill>
                <a:latin typeface="Calibri"/>
              </a:rPr>
              <a:t>Denver days on hand: 7.0 vs 21.3 average; fill rate 88%</a:t>
            </a:r>
          </a:p>
        </p:txBody>
      </p:sp>
      <p:sp>
        <p:nvSpPr>
          <p:cNvPr id="10" name="Rectangle 9"/>
          <p:cNvSpPr/>
          <p:nvPr/>
        </p:nvSpPr>
        <p:spPr>
          <a:xfrm>
            <a:off x="6309360" y="2542032"/>
            <a:ext cx="539496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92240" y="2587752"/>
            <a:ext cx="5120640" cy="1005840"/>
          </a:xfrm>
          <a:prstGeom prst="rect">
            <a:avLst/>
          </a:prstGeom>
          <a:noFill/>
        </p:spPr>
        <p:txBody>
          <a:bodyPr wrap="square" anchor="t">
            <a:spAutoFit/>
          </a:bodyPr>
          <a:lstStyle/>
          <a:p>
            <a:pPr algn="l">
              <a:spcAft>
                <a:spcPts val="800"/>
              </a:spcAft>
            </a:pPr>
            <a:r>
              <a:rPr sz="1500" b="1">
                <a:solidFill>
                  <a:srgbClr val="2A9D8F"/>
                </a:solidFill>
                <a:latin typeface="Calibri"/>
              </a:rPr>
              <a:t>A2  Cost</a:t>
            </a:r>
          </a:p>
          <a:p>
            <a:pPr algn="l">
              <a:spcAft>
                <a:spcPts val="800"/>
              </a:spcAft>
            </a:pPr>
            <a:r>
              <a:rPr sz="1500" b="0">
                <a:solidFill>
                  <a:srgbClr val="1D2733"/>
                </a:solidFill>
                <a:latin typeface="Calibri"/>
              </a:rPr>
              <a:t>Phoenix warehouse cost: $1.36 vs $1.09 per case (+25%)</a:t>
            </a:r>
          </a:p>
        </p:txBody>
      </p:sp>
      <p:sp>
        <p:nvSpPr>
          <p:cNvPr id="12" name="Rectangle 11"/>
          <p:cNvSpPr/>
          <p:nvPr/>
        </p:nvSpPr>
        <p:spPr>
          <a:xfrm>
            <a:off x="6309360" y="3758184"/>
            <a:ext cx="539496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92240" y="3803904"/>
            <a:ext cx="5120640" cy="1005840"/>
          </a:xfrm>
          <a:prstGeom prst="rect">
            <a:avLst/>
          </a:prstGeom>
          <a:noFill/>
        </p:spPr>
        <p:txBody>
          <a:bodyPr wrap="square" anchor="t">
            <a:spAutoFit/>
          </a:bodyPr>
          <a:lstStyle/>
          <a:p>
            <a:pPr algn="l">
              <a:spcAft>
                <a:spcPts val="800"/>
              </a:spcAft>
            </a:pPr>
            <a:r>
              <a:rPr sz="1500" b="1">
                <a:solidFill>
                  <a:srgbClr val="2A9D8F"/>
                </a:solidFill>
                <a:latin typeface="Calibri"/>
              </a:rPr>
              <a:t>A2  Cost</a:t>
            </a:r>
          </a:p>
          <a:p>
            <a:pPr algn="l">
              <a:spcAft>
                <a:spcPts val="800"/>
              </a:spcAft>
            </a:pPr>
            <a:r>
              <a:rPr sz="1500" b="0">
                <a:solidFill>
                  <a:srgbClr val="1D2733"/>
                </a:solidFill>
                <a:latin typeface="Calibri"/>
              </a:rPr>
              <a:t>Portland freight: $1.39 vs $0.98 per case (+41%)</a:t>
            </a:r>
          </a:p>
        </p:txBody>
      </p:sp>
      <p:sp>
        <p:nvSpPr>
          <p:cNvPr id="14" name="Rectangle 13"/>
          <p:cNvSpPr/>
          <p:nvPr/>
        </p:nvSpPr>
        <p:spPr>
          <a:xfrm>
            <a:off x="6309360" y="4974336"/>
            <a:ext cx="5394960" cy="1078992"/>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2240" y="5020056"/>
            <a:ext cx="5120640" cy="1005840"/>
          </a:xfrm>
          <a:prstGeom prst="rect">
            <a:avLst/>
          </a:prstGeom>
          <a:noFill/>
        </p:spPr>
        <p:txBody>
          <a:bodyPr wrap="square" anchor="t">
            <a:spAutoFit/>
          </a:bodyPr>
          <a:lstStyle/>
          <a:p>
            <a:pPr algn="l">
              <a:spcAft>
                <a:spcPts val="800"/>
              </a:spcAft>
            </a:pPr>
            <a:r>
              <a:rPr sz="1500" b="1">
                <a:solidFill>
                  <a:srgbClr val="2A9D8F"/>
                </a:solidFill>
                <a:latin typeface="Calibri"/>
              </a:rPr>
              <a:t>A3  Root causes</a:t>
            </a:r>
          </a:p>
          <a:p>
            <a:pPr algn="l">
              <a:spcAft>
                <a:spcPts val="800"/>
              </a:spcAft>
            </a:pPr>
            <a:r>
              <a:rPr sz="1500" b="0">
                <a:solidFill>
                  <a:srgbClr val="1D2733"/>
                </a:solidFill>
                <a:latin typeface="Calibri"/>
              </a:rPr>
              <a:t>Fixed replenishment and no safety stock; fixed-rate lease and excess stock; long LTL lanes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Solution 1: Demand-Driven Replenishment for Denver</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B2a</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sp>
        <p:nvSpPr>
          <p:cNvPr id="7" name="TextBox 6"/>
          <p:cNvSpPr txBox="1"/>
          <p:nvPr/>
        </p:nvSpPr>
        <p:spPr>
          <a:xfrm>
            <a:off x="640080" y="1280160"/>
            <a:ext cx="10972800" cy="822960"/>
          </a:xfrm>
          <a:prstGeom prst="rect">
            <a:avLst/>
          </a:prstGeom>
          <a:noFill/>
        </p:spPr>
        <p:txBody>
          <a:bodyPr wrap="square" anchor="t">
            <a:spAutoFit/>
          </a:bodyPr>
          <a:lstStyle/>
          <a:p>
            <a:pPr algn="l">
              <a:spcAft>
                <a:spcPts val="800"/>
              </a:spcAft>
            </a:pPr>
            <a:r>
              <a:rPr sz="2000" b="0">
                <a:solidFill>
                  <a:srgbClr val="1D2733"/>
                </a:solidFill>
                <a:latin typeface="Calibri"/>
              </a:rPr>
              <a:t>Replace Denver's fixed monthly replenishment with weekly orders triggered by a reorder point based on actual daily demand, with safety stock for the two largest customers.</a:t>
            </a:r>
          </a:p>
        </p:txBody>
      </p:sp>
      <p:sp>
        <p:nvSpPr>
          <p:cNvPr id="8" name="Rectangle 7"/>
          <p:cNvSpPr/>
          <p:nvPr/>
        </p:nvSpPr>
        <p:spPr>
          <a:xfrm>
            <a:off x="640080" y="2286000"/>
            <a:ext cx="5303520" cy="38404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68680" y="2423160"/>
            <a:ext cx="4846320" cy="3657600"/>
          </a:xfrm>
          <a:prstGeom prst="rect">
            <a:avLst/>
          </a:prstGeom>
          <a:noFill/>
        </p:spPr>
        <p:txBody>
          <a:bodyPr wrap="square" anchor="t">
            <a:spAutoFit/>
          </a:bodyPr>
          <a:lstStyle/>
          <a:p>
            <a:pPr algn="l">
              <a:spcAft>
                <a:spcPts val="800"/>
              </a:spcAft>
            </a:pPr>
            <a:r>
              <a:rPr sz="1800" b="1">
                <a:solidFill>
                  <a:srgbClr val="2A9D8F"/>
                </a:solidFill>
                <a:latin typeface="Calibri"/>
              </a:rPr>
              <a:t>Expected outcome (B2b)</a:t>
            </a:r>
          </a:p>
          <a:p>
            <a:pPr algn="l">
              <a:spcAft>
                <a:spcPts val="800"/>
              </a:spcAft>
            </a:pPr>
            <a:r>
              <a:rPr sz="1600" b="0">
                <a:solidFill>
                  <a:srgbClr val="1D2733"/>
                </a:solidFill>
                <a:latin typeface="Calibri"/>
              </a:rPr>
              <a:t>Days on hand rises from 7 to about 14, closer to the network average without overstocking.</a:t>
            </a:r>
          </a:p>
          <a:p>
            <a:pPr algn="l">
              <a:spcAft>
                <a:spcPts val="800"/>
              </a:spcAft>
            </a:pPr>
            <a:r>
              <a:rPr sz="1600" b="0">
                <a:solidFill>
                  <a:srgbClr val="1D2733"/>
                </a:solidFill>
                <a:latin typeface="Calibri"/>
              </a:rPr>
              <a:t>On-time fill rate returns to 97% or higher, protecting our largest accounts.</a:t>
            </a:r>
          </a:p>
        </p:txBody>
      </p:sp>
      <p:sp>
        <p:nvSpPr>
          <p:cNvPr id="10" name="Rectangle 9"/>
          <p:cNvSpPr/>
          <p:nvPr/>
        </p:nvSpPr>
        <p:spPr>
          <a:xfrm>
            <a:off x="6217920" y="2286000"/>
            <a:ext cx="5303520" cy="38404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46520" y="2423160"/>
            <a:ext cx="4846320" cy="3657600"/>
          </a:xfrm>
          <a:prstGeom prst="rect">
            <a:avLst/>
          </a:prstGeom>
          <a:noFill/>
        </p:spPr>
        <p:txBody>
          <a:bodyPr wrap="square" anchor="t">
            <a:spAutoFit/>
          </a:bodyPr>
          <a:lstStyle/>
          <a:p>
            <a:pPr algn="l">
              <a:spcAft>
                <a:spcPts val="800"/>
              </a:spcAft>
            </a:pPr>
            <a:r>
              <a:rPr sz="1800" b="1">
                <a:solidFill>
                  <a:srgbClr val="2A9D8F"/>
                </a:solidFill>
                <a:latin typeface="Calibri"/>
              </a:rPr>
              <a:t>Two execution tasks (B2c)</a:t>
            </a:r>
          </a:p>
          <a:p>
            <a:pPr algn="l">
              <a:spcAft>
                <a:spcPts val="800"/>
              </a:spcAft>
            </a:pPr>
            <a:r>
              <a:rPr sz="1600" b="0">
                <a:solidFill>
                  <a:srgbClr val="1D2733"/>
                </a:solidFill>
                <a:latin typeface="Calibri"/>
              </a:rPr>
              <a:t>1. Set a reorder point and safety stock for each top SKU using 12 months of Denver demand history.</a:t>
            </a:r>
          </a:p>
          <a:p>
            <a:pPr algn="l">
              <a:spcAft>
                <a:spcPts val="800"/>
              </a:spcAft>
            </a:pPr>
            <a:r>
              <a:rPr sz="1600" b="0">
                <a:solidFill>
                  <a:srgbClr val="1D2733"/>
                </a:solidFill>
                <a:latin typeface="Calibri"/>
              </a:rPr>
              <a:t>2. Move Denver to weekly replenishment and assign a planner to review exceptions every Monday.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Solution 2: Variable-Cost Warehousing in Phoenix</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B2a</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sp>
        <p:nvSpPr>
          <p:cNvPr id="7" name="TextBox 6"/>
          <p:cNvSpPr txBox="1"/>
          <p:nvPr/>
        </p:nvSpPr>
        <p:spPr>
          <a:xfrm>
            <a:off x="640080" y="1280160"/>
            <a:ext cx="10972800" cy="822960"/>
          </a:xfrm>
          <a:prstGeom prst="rect">
            <a:avLst/>
          </a:prstGeom>
          <a:noFill/>
        </p:spPr>
        <p:txBody>
          <a:bodyPr wrap="square" anchor="t">
            <a:spAutoFit/>
          </a:bodyPr>
          <a:lstStyle/>
          <a:p>
            <a:pPr algn="l">
              <a:spcAft>
                <a:spcPts val="800"/>
              </a:spcAft>
            </a:pPr>
            <a:r>
              <a:rPr sz="2000" b="0">
                <a:solidFill>
                  <a:srgbClr val="1D2733"/>
                </a:solidFill>
                <a:latin typeface="Calibri"/>
              </a:rPr>
              <a:t>Renegotiate the Phoenix lease at renewal or move to a third-party logistics contract priced per case, and reduce stock to the network target.</a:t>
            </a:r>
          </a:p>
        </p:txBody>
      </p:sp>
      <p:sp>
        <p:nvSpPr>
          <p:cNvPr id="8" name="Rectangle 7"/>
          <p:cNvSpPr/>
          <p:nvPr/>
        </p:nvSpPr>
        <p:spPr>
          <a:xfrm>
            <a:off x="640080" y="2286000"/>
            <a:ext cx="5303520" cy="38404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68680" y="2423160"/>
            <a:ext cx="4846320" cy="3657600"/>
          </a:xfrm>
          <a:prstGeom prst="rect">
            <a:avLst/>
          </a:prstGeom>
          <a:noFill/>
        </p:spPr>
        <p:txBody>
          <a:bodyPr wrap="square" anchor="t">
            <a:spAutoFit/>
          </a:bodyPr>
          <a:lstStyle/>
          <a:p>
            <a:pPr algn="l">
              <a:spcAft>
                <a:spcPts val="800"/>
              </a:spcAft>
            </a:pPr>
            <a:r>
              <a:rPr sz="1800" b="1">
                <a:solidFill>
                  <a:srgbClr val="2A9D8F"/>
                </a:solidFill>
                <a:latin typeface="Calibri"/>
              </a:rPr>
              <a:t>Expected outcome (B2b)</a:t>
            </a:r>
          </a:p>
          <a:p>
            <a:pPr algn="l">
              <a:spcAft>
                <a:spcPts val="800"/>
              </a:spcAft>
            </a:pPr>
            <a:r>
              <a:rPr sz="1600" b="0">
                <a:solidFill>
                  <a:srgbClr val="1D2733"/>
                </a:solidFill>
                <a:latin typeface="Calibri"/>
              </a:rPr>
              <a:t>Warehouse cost per case falls from $1.36 toward the $1.09 network average.</a:t>
            </a:r>
          </a:p>
          <a:p>
            <a:pPr algn="l">
              <a:spcAft>
                <a:spcPts val="800"/>
              </a:spcAft>
            </a:pPr>
            <a:r>
              <a:rPr sz="1600" b="0">
                <a:solidFill>
                  <a:srgbClr val="1D2733"/>
                </a:solidFill>
                <a:latin typeface="Calibri"/>
              </a:rPr>
              <a:t>Freed space and lower inventory cut holding cost while service stays at 98%.</a:t>
            </a:r>
          </a:p>
        </p:txBody>
      </p:sp>
      <p:sp>
        <p:nvSpPr>
          <p:cNvPr id="10" name="Rectangle 9"/>
          <p:cNvSpPr/>
          <p:nvPr/>
        </p:nvSpPr>
        <p:spPr>
          <a:xfrm>
            <a:off x="6217920" y="2286000"/>
            <a:ext cx="5303520" cy="38404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46520" y="2423160"/>
            <a:ext cx="4846320" cy="3657600"/>
          </a:xfrm>
          <a:prstGeom prst="rect">
            <a:avLst/>
          </a:prstGeom>
          <a:noFill/>
        </p:spPr>
        <p:txBody>
          <a:bodyPr wrap="square" anchor="t">
            <a:spAutoFit/>
          </a:bodyPr>
          <a:lstStyle/>
          <a:p>
            <a:pPr algn="l">
              <a:spcAft>
                <a:spcPts val="800"/>
              </a:spcAft>
            </a:pPr>
            <a:r>
              <a:rPr sz="1800" b="1">
                <a:solidFill>
                  <a:srgbClr val="2A9D8F"/>
                </a:solidFill>
                <a:latin typeface="Calibri"/>
              </a:rPr>
              <a:t>Two execution tasks (B2c)</a:t>
            </a:r>
          </a:p>
          <a:p>
            <a:pPr algn="l">
              <a:spcAft>
                <a:spcPts val="800"/>
              </a:spcAft>
            </a:pPr>
            <a:r>
              <a:rPr sz="1600" b="0">
                <a:solidFill>
                  <a:srgbClr val="1D2733"/>
                </a:solidFill>
                <a:latin typeface="Calibri"/>
              </a:rPr>
              <a:t>1. Request per-case proposals from at least three third-party logistics providers in Phoenix.</a:t>
            </a:r>
          </a:p>
          <a:p>
            <a:pPr algn="l">
              <a:spcAft>
                <a:spcPts val="800"/>
              </a:spcAft>
            </a:pPr>
            <a:r>
              <a:rPr sz="1600" b="0">
                <a:solidFill>
                  <a:srgbClr val="1D2733"/>
                </a:solidFill>
                <a:latin typeface="Calibri"/>
              </a:rPr>
              <a:t>2. Lower Phoenix days on hand from 26 to 21 by adjusting order quantities over two cycles.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Solution 3: Regional Cross-Dock for Portland Lanes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B2a</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sp>
        <p:nvSpPr>
          <p:cNvPr id="7" name="TextBox 6"/>
          <p:cNvSpPr txBox="1"/>
          <p:nvPr/>
        </p:nvSpPr>
        <p:spPr>
          <a:xfrm>
            <a:off x="640080" y="1280160"/>
            <a:ext cx="10972800" cy="822960"/>
          </a:xfrm>
          <a:prstGeom prst="rect">
            <a:avLst/>
          </a:prstGeom>
          <a:noFill/>
        </p:spPr>
        <p:txBody>
          <a:bodyPr wrap="square" anchor="t">
            <a:spAutoFit/>
          </a:bodyPr>
          <a:lstStyle/>
          <a:p>
            <a:pPr algn="l">
              <a:spcAft>
                <a:spcPts val="800"/>
              </a:spcAft>
            </a:pPr>
            <a:r>
              <a:rPr sz="2000" b="0">
                <a:solidFill>
                  <a:srgbClr val="1D2733"/>
                </a:solidFill>
                <a:latin typeface="Calibri"/>
              </a:rPr>
              <a:t>Consolidate Portland's long less-than-truckload shipments into full truckloads to a regional cross-dock closer to inland customer DCs.</a:t>
            </a:r>
          </a:p>
        </p:txBody>
      </p:sp>
      <p:sp>
        <p:nvSpPr>
          <p:cNvPr id="8" name="Rectangle 7"/>
          <p:cNvSpPr/>
          <p:nvPr/>
        </p:nvSpPr>
        <p:spPr>
          <a:xfrm>
            <a:off x="640080" y="2286000"/>
            <a:ext cx="5303520" cy="38404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68680" y="2423160"/>
            <a:ext cx="4846320" cy="3657600"/>
          </a:xfrm>
          <a:prstGeom prst="rect">
            <a:avLst/>
          </a:prstGeom>
          <a:noFill/>
        </p:spPr>
        <p:txBody>
          <a:bodyPr wrap="square" anchor="t">
            <a:spAutoFit/>
          </a:bodyPr>
          <a:lstStyle/>
          <a:p>
            <a:pPr algn="l">
              <a:spcAft>
                <a:spcPts val="800"/>
              </a:spcAft>
            </a:pPr>
            <a:r>
              <a:rPr sz="1800" b="1">
                <a:solidFill>
                  <a:srgbClr val="2A9D8F"/>
                </a:solidFill>
                <a:latin typeface="Calibri"/>
              </a:rPr>
              <a:t>Expected outcome (B2b)</a:t>
            </a:r>
          </a:p>
          <a:p>
            <a:pPr algn="l">
              <a:spcAft>
                <a:spcPts val="800"/>
              </a:spcAft>
            </a:pPr>
            <a:r>
              <a:rPr sz="1600" b="0">
                <a:solidFill>
                  <a:srgbClr val="1D2733"/>
                </a:solidFill>
                <a:latin typeface="Calibri"/>
              </a:rPr>
              <a:t>Freight cost per case falls from $1.39 toward the $0.98 network average.</a:t>
            </a:r>
          </a:p>
          <a:p>
            <a:pPr algn="l">
              <a:spcAft>
                <a:spcPts val="800"/>
              </a:spcAft>
            </a:pPr>
            <a:r>
              <a:rPr sz="1600" b="0">
                <a:solidFill>
                  <a:srgbClr val="1D2733"/>
                </a:solidFill>
                <a:latin typeface="Calibri"/>
              </a:rPr>
              <a:t>Fewer, fuller trucks also shorten transit time to inland customers.</a:t>
            </a:r>
          </a:p>
        </p:txBody>
      </p:sp>
      <p:sp>
        <p:nvSpPr>
          <p:cNvPr id="10" name="Rectangle 9"/>
          <p:cNvSpPr/>
          <p:nvPr/>
        </p:nvSpPr>
        <p:spPr>
          <a:xfrm>
            <a:off x="6217920" y="2286000"/>
            <a:ext cx="5303520" cy="3840480"/>
          </a:xfrm>
          <a:prstGeom prst="rect">
            <a:avLst/>
          </a:prstGeom>
          <a:solidFill>
            <a:srgbClr val="EEF3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46520" y="2423160"/>
            <a:ext cx="4846320" cy="3657600"/>
          </a:xfrm>
          <a:prstGeom prst="rect">
            <a:avLst/>
          </a:prstGeom>
          <a:noFill/>
        </p:spPr>
        <p:txBody>
          <a:bodyPr wrap="square" anchor="t">
            <a:spAutoFit/>
          </a:bodyPr>
          <a:lstStyle/>
          <a:p>
            <a:pPr algn="l">
              <a:spcAft>
                <a:spcPts val="800"/>
              </a:spcAft>
            </a:pPr>
            <a:r>
              <a:rPr sz="1800" b="1">
                <a:solidFill>
                  <a:srgbClr val="2A9D8F"/>
                </a:solidFill>
                <a:latin typeface="Calibri"/>
              </a:rPr>
              <a:t>Two execution tasks (B2c)</a:t>
            </a:r>
          </a:p>
          <a:p>
            <a:pPr algn="l">
              <a:spcAft>
                <a:spcPts val="800"/>
              </a:spcAft>
            </a:pPr>
            <a:r>
              <a:rPr sz="1600" b="0">
                <a:solidFill>
                  <a:srgbClr val="1D2733"/>
                </a:solidFill>
                <a:latin typeface="Calibri"/>
              </a:rPr>
              <a:t>1. Model consolidated truckload lanes with our carrier to confirm the savings by customer DC.</a:t>
            </a:r>
          </a:p>
          <a:p>
            <a:pPr algn="l">
              <a:spcAft>
                <a:spcPts val="800"/>
              </a:spcAft>
            </a:pPr>
            <a:r>
              <a:rPr sz="1600" b="0">
                <a:solidFill>
                  <a:srgbClr val="1D2733"/>
                </a:solidFill>
                <a:latin typeface="Calibri"/>
              </a:rPr>
              <a:t>2. Run a 90 day pilot through a leased cross-dock before committing to a long-term site.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Control Plan: KPIs and Monitoring</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B3</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graphicFrame>
        <p:nvGraphicFramePr>
          <p:cNvPr id="7" name="Table 6"/>
          <p:cNvGraphicFramePr>
            <a:graphicFrameLocks noGrp="1"/>
          </p:cNvGraphicFramePr>
          <p:nvPr/>
        </p:nvGraphicFramePr>
        <p:xfrm>
          <a:off x="548640" y="1325880"/>
          <a:ext cx="11064240" cy="4023360"/>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4114800">
                  <a:extLst>
                    <a:ext uri="{9D8B030D-6E8A-4147-A177-3AD203B41FA5}">
                      <a16:colId xmlns:a16="http://schemas.microsoft.com/office/drawing/2014/main" val="20003"/>
                    </a:ext>
                  </a:extLst>
                </a:gridCol>
              </a:tblGrid>
              <a:tr h="1005840">
                <a:tc>
                  <a:txBody>
                    <a:bodyPr/>
                    <a:lstStyle/>
                    <a:p>
                      <a:r>
                        <a:rPr sz="1600" b="1">
                          <a:solidFill>
                            <a:srgbClr val="FFFFFF"/>
                          </a:solidFill>
                        </a:rPr>
                        <a:t>Solution</a:t>
                      </a:r>
                    </a:p>
                  </a:txBody>
                  <a:tcPr>
                    <a:solidFill>
                      <a:srgbClr val="1F3A5F"/>
                    </a:solidFill>
                  </a:tcPr>
                </a:tc>
                <a:tc>
                  <a:txBody>
                    <a:bodyPr/>
                    <a:lstStyle/>
                    <a:p>
                      <a:r>
                        <a:rPr sz="1600" b="1">
                          <a:solidFill>
                            <a:srgbClr val="FFFFFF"/>
                          </a:solidFill>
                        </a:rPr>
                        <a:t>KPI (B3a)</a:t>
                      </a:r>
                    </a:p>
                  </a:txBody>
                  <a:tcPr>
                    <a:solidFill>
                      <a:srgbClr val="1F3A5F"/>
                    </a:solidFill>
                  </a:tcPr>
                </a:tc>
                <a:tc>
                  <a:txBody>
                    <a:bodyPr/>
                    <a:lstStyle/>
                    <a:p>
                      <a:r>
                        <a:rPr sz="1600" b="1">
                          <a:solidFill>
                            <a:srgbClr val="FFFFFF"/>
                          </a:solidFill>
                        </a:rPr>
                        <a:t>Target</a:t>
                      </a:r>
                    </a:p>
                  </a:txBody>
                  <a:tcPr>
                    <a:solidFill>
                      <a:srgbClr val="1F3A5F"/>
                    </a:solidFill>
                  </a:tcPr>
                </a:tc>
                <a:tc>
                  <a:txBody>
                    <a:bodyPr/>
                    <a:lstStyle/>
                    <a:p>
                      <a:r>
                        <a:rPr sz="1600" b="1">
                          <a:solidFill>
                            <a:srgbClr val="FFFFFF"/>
                          </a:solidFill>
                        </a:rPr>
                        <a:t>How it is monitored (B3b)</a:t>
                      </a:r>
                    </a:p>
                  </a:txBody>
                  <a:tcPr>
                    <a:solidFill>
                      <a:srgbClr val="1F3A5F"/>
                    </a:solidFill>
                  </a:tcPr>
                </a:tc>
                <a:extLst>
                  <a:ext uri="{0D108BD9-81ED-4DB2-BD59-A6C34878D82A}">
                    <a16:rowId xmlns:a16="http://schemas.microsoft.com/office/drawing/2014/main" val="10000"/>
                  </a:ext>
                </a:extLst>
              </a:tr>
              <a:tr h="1005840">
                <a:tc>
                  <a:txBody>
                    <a:bodyPr/>
                    <a:lstStyle/>
                    <a:p>
                      <a:r>
                        <a:rPr sz="1500">
                          <a:solidFill>
                            <a:srgbClr val="1D2733"/>
                          </a:solidFill>
                        </a:rPr>
                        <a:t>1. Denver replenishment</a:t>
                      </a:r>
                    </a:p>
                  </a:txBody>
                  <a:tcPr>
                    <a:solidFill>
                      <a:srgbClr val="EEF3F7"/>
                    </a:solidFill>
                  </a:tcPr>
                </a:tc>
                <a:tc>
                  <a:txBody>
                    <a:bodyPr/>
                    <a:lstStyle/>
                    <a:p>
                      <a:r>
                        <a:rPr sz="1500">
                          <a:solidFill>
                            <a:srgbClr val="1D2733"/>
                          </a:solidFill>
                        </a:rPr>
                        <a:t>Days on hand at Denver</a:t>
                      </a:r>
                    </a:p>
                  </a:txBody>
                  <a:tcPr>
                    <a:solidFill>
                      <a:srgbClr val="EEF3F7"/>
                    </a:solidFill>
                  </a:tcPr>
                </a:tc>
                <a:tc>
                  <a:txBody>
                    <a:bodyPr/>
                    <a:lstStyle/>
                    <a:p>
                      <a:r>
                        <a:rPr sz="1500">
                          <a:solidFill>
                            <a:srgbClr val="1D2733"/>
                          </a:solidFill>
                        </a:rPr>
                        <a:t>14 days; fill rate 97%+</a:t>
                      </a:r>
                    </a:p>
                  </a:txBody>
                  <a:tcPr>
                    <a:solidFill>
                      <a:srgbClr val="EEF3F7"/>
                    </a:solidFill>
                  </a:tcPr>
                </a:tc>
                <a:tc>
                  <a:txBody>
                    <a:bodyPr/>
                    <a:lstStyle/>
                    <a:p>
                      <a:r>
                        <a:rPr sz="1500">
                          <a:solidFill>
                            <a:srgbClr val="1D2733"/>
                          </a:solidFill>
                        </a:rPr>
                        <a:t>Weekly dashboard from the warehouse system; planning team reviews every Monday</a:t>
                      </a:r>
                    </a:p>
                  </a:txBody>
                  <a:tcPr>
                    <a:solidFill>
                      <a:srgbClr val="EEF3F7"/>
                    </a:solidFill>
                  </a:tcPr>
                </a:tc>
                <a:extLst>
                  <a:ext uri="{0D108BD9-81ED-4DB2-BD59-A6C34878D82A}">
                    <a16:rowId xmlns:a16="http://schemas.microsoft.com/office/drawing/2014/main" val="10001"/>
                  </a:ext>
                </a:extLst>
              </a:tr>
              <a:tr h="1005840">
                <a:tc>
                  <a:txBody>
                    <a:bodyPr/>
                    <a:lstStyle/>
                    <a:p>
                      <a:r>
                        <a:rPr sz="1500">
                          <a:solidFill>
                            <a:srgbClr val="1D2733"/>
                          </a:solidFill>
                        </a:rPr>
                        <a:t>2. Phoenix warehousing</a:t>
                      </a:r>
                    </a:p>
                  </a:txBody>
                  <a:tcPr>
                    <a:solidFill>
                      <a:srgbClr val="FFFFFF"/>
                    </a:solidFill>
                  </a:tcPr>
                </a:tc>
                <a:tc>
                  <a:txBody>
                    <a:bodyPr/>
                    <a:lstStyle/>
                    <a:p>
                      <a:r>
                        <a:rPr sz="1500">
                          <a:solidFill>
                            <a:srgbClr val="1D2733"/>
                          </a:solidFill>
                        </a:rPr>
                        <a:t>Warehouse cost per case</a:t>
                      </a:r>
                    </a:p>
                  </a:txBody>
                  <a:tcPr>
                    <a:solidFill>
                      <a:srgbClr val="FFFFFF"/>
                    </a:solidFill>
                  </a:tcPr>
                </a:tc>
                <a:tc>
                  <a:txBody>
                    <a:bodyPr/>
                    <a:lstStyle/>
                    <a:p>
                      <a:r>
                        <a:rPr sz="1500">
                          <a:solidFill>
                            <a:srgbClr val="1D2733"/>
                          </a:solidFill>
                        </a:rPr>
                        <a:t>$1.15 or lower</a:t>
                      </a:r>
                    </a:p>
                  </a:txBody>
                  <a:tcPr>
                    <a:solidFill>
                      <a:srgbClr val="FFFFFF"/>
                    </a:solidFill>
                  </a:tcPr>
                </a:tc>
                <a:tc>
                  <a:txBody>
                    <a:bodyPr/>
                    <a:lstStyle/>
                    <a:p>
                      <a:r>
                        <a:rPr sz="1500">
                          <a:solidFill>
                            <a:srgbClr val="1D2733"/>
                          </a:solidFill>
                        </a:rPr>
                        <a:t>Monthly finance report; flagged if above target two months in a row</a:t>
                      </a:r>
                    </a:p>
                  </a:txBody>
                  <a:tcPr>
                    <a:solidFill>
                      <a:srgbClr val="FFFFFF"/>
                    </a:solidFill>
                  </a:tcPr>
                </a:tc>
                <a:extLst>
                  <a:ext uri="{0D108BD9-81ED-4DB2-BD59-A6C34878D82A}">
                    <a16:rowId xmlns:a16="http://schemas.microsoft.com/office/drawing/2014/main" val="10002"/>
                  </a:ext>
                </a:extLst>
              </a:tr>
              <a:tr h="1005840">
                <a:tc>
                  <a:txBody>
                    <a:bodyPr/>
                    <a:lstStyle/>
                    <a:p>
                      <a:r>
                        <a:rPr sz="1500">
                          <a:solidFill>
                            <a:srgbClr val="1D2733"/>
                          </a:solidFill>
                        </a:rPr>
                        <a:t>3. Portland cross-dock</a:t>
                      </a:r>
                    </a:p>
                  </a:txBody>
                  <a:tcPr>
                    <a:solidFill>
                      <a:srgbClr val="EEF3F7"/>
                    </a:solidFill>
                  </a:tcPr>
                </a:tc>
                <a:tc>
                  <a:txBody>
                    <a:bodyPr/>
                    <a:lstStyle/>
                    <a:p>
                      <a:r>
                        <a:rPr sz="1500">
                          <a:solidFill>
                            <a:srgbClr val="1D2733"/>
                          </a:solidFill>
                        </a:rPr>
                        <a:t>Freight cost per case</a:t>
                      </a:r>
                    </a:p>
                  </a:txBody>
                  <a:tcPr>
                    <a:solidFill>
                      <a:srgbClr val="EEF3F7"/>
                    </a:solidFill>
                  </a:tcPr>
                </a:tc>
                <a:tc>
                  <a:txBody>
                    <a:bodyPr/>
                    <a:lstStyle/>
                    <a:p>
                      <a:r>
                        <a:rPr sz="1500">
                          <a:solidFill>
                            <a:srgbClr val="1D2733"/>
                          </a:solidFill>
                        </a:rPr>
                        <a:t>$1.05 or lower</a:t>
                      </a:r>
                    </a:p>
                  </a:txBody>
                  <a:tcPr>
                    <a:solidFill>
                      <a:srgbClr val="EEF3F7"/>
                    </a:solidFill>
                  </a:tcPr>
                </a:tc>
                <a:tc>
                  <a:txBody>
                    <a:bodyPr/>
                    <a:lstStyle/>
                    <a:p>
                      <a:r>
                        <a:rPr sz="1500">
                          <a:solidFill>
                            <a:srgbClr val="1D2733"/>
                          </a:solidFill>
                        </a:rPr>
                        <a:t>Monthly freight invoices by lane; logistics manager reviews with carrier</a:t>
                      </a:r>
                    </a:p>
                  </a:txBody>
                  <a:tcPr>
                    <a:solidFill>
                      <a:srgbClr val="EEF3F7"/>
                    </a:solidFill>
                  </a:tcPr>
                </a:tc>
                <a:extLst>
                  <a:ext uri="{0D108BD9-81ED-4DB2-BD59-A6C34878D82A}">
                    <a16:rowId xmlns:a16="http://schemas.microsoft.com/office/drawing/2014/main" val="10003"/>
                  </a:ext>
                </a:extLst>
              </a:tr>
            </a:tbl>
          </a:graphicData>
        </a:graphic>
      </p:graphicFrame>
      <p:sp>
        <p:nvSpPr>
          <p:cNvPr id="8" name="TextBox 7"/>
          <p:cNvSpPr txBox="1"/>
          <p:nvPr/>
        </p:nvSpPr>
        <p:spPr>
          <a:xfrm>
            <a:off x="548640" y="5577840"/>
            <a:ext cx="11064240" cy="731520"/>
          </a:xfrm>
          <a:prstGeom prst="rect">
            <a:avLst/>
          </a:prstGeom>
          <a:noFill/>
        </p:spPr>
        <p:txBody>
          <a:bodyPr wrap="square" anchor="t">
            <a:spAutoFit/>
          </a:bodyPr>
          <a:lstStyle/>
          <a:p>
            <a:pPr algn="l">
              <a:spcAft>
                <a:spcPts val="800"/>
              </a:spcAft>
            </a:pPr>
            <a:r>
              <a:rPr sz="1500" b="0">
                <a:solidFill>
                  <a:srgbClr val="56616E"/>
                </a:solidFill>
                <a:latin typeface="Calibri"/>
              </a:rPr>
              <a:t>Tracking operational and financial measures together gives a fuller picture of supply chain performance (Israel et al., 2023).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058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164592"/>
            <a:ext cx="9144000" cy="731520"/>
          </a:xfrm>
          <a:prstGeom prst="rect">
            <a:avLst/>
          </a:prstGeom>
          <a:noFill/>
        </p:spPr>
        <p:txBody>
          <a:bodyPr wrap="square" anchor="ctr">
            <a:spAutoFit/>
          </a:bodyPr>
          <a:lstStyle/>
          <a:p>
            <a:pPr algn="l">
              <a:spcAft>
                <a:spcPts val="800"/>
              </a:spcAft>
            </a:pPr>
            <a:r>
              <a:rPr sz="3000" b="1">
                <a:solidFill>
                  <a:srgbClr val="FFFFFF"/>
                </a:solidFill>
                <a:latin typeface="Calibri"/>
              </a:rPr>
              <a:t>References</a:t>
            </a:r>
          </a:p>
        </p:txBody>
      </p:sp>
      <p:sp>
        <p:nvSpPr>
          <p:cNvPr id="4" name="Rectangle 3"/>
          <p:cNvSpPr/>
          <p:nvPr/>
        </p:nvSpPr>
        <p:spPr>
          <a:xfrm>
            <a:off x="9966960" y="274320"/>
            <a:ext cx="1828800" cy="4572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1D2733"/>
                </a:solidFill>
              </a:rPr>
              <a:t>C</a:t>
            </a:r>
          </a:p>
        </p:txBody>
      </p:sp>
      <p:sp>
        <p:nvSpPr>
          <p:cNvPr id="5" name="Rectangle 4"/>
          <p:cNvSpPr/>
          <p:nvPr/>
        </p:nvSpPr>
        <p:spPr>
          <a:xfrm>
            <a:off x="0" y="6400800"/>
            <a:ext cx="12191695" cy="457200"/>
          </a:xfrm>
          <a:prstGeom prst="rect">
            <a:avLst/>
          </a:prstGeom>
          <a:solidFill>
            <a:srgbClr val="FFF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74320" y="6428232"/>
            <a:ext cx="11612880" cy="411480"/>
          </a:xfrm>
          <a:prstGeom prst="rect">
            <a:avLst/>
          </a:prstGeom>
          <a:noFill/>
        </p:spPr>
        <p:txBody>
          <a:bodyPr wrap="square" anchor="ctr">
            <a:spAutoFit/>
          </a:bodyPr>
          <a:lstStyle/>
          <a:p>
            <a:pPr algn="ctr">
              <a:spcAft>
                <a:spcPts val="800"/>
              </a:spcAft>
            </a:pPr>
            <a:r>
              <a:rPr sz="1100" b="1">
                <a:solidFill>
                  <a:srgbClr val="8A4B00"/>
                </a:solidFill>
                <a:latin typeface="Calibri"/>
              </a:rPr>
              <a:t>Fictitious example for illustration only. BondCraft Sealants and all figures are invented. Do not submit. Help with D473 Task 1: WhatsApp Gradevia +1 564 544 6924</a:t>
            </a:r>
          </a:p>
        </p:txBody>
      </p:sp>
      <p:sp>
        <p:nvSpPr>
          <p:cNvPr id="7" name="TextBox 6"/>
          <p:cNvSpPr txBox="1"/>
          <p:nvPr/>
        </p:nvSpPr>
        <p:spPr>
          <a:xfrm>
            <a:off x="731520" y="1463040"/>
            <a:ext cx="10698480" cy="2743200"/>
          </a:xfrm>
          <a:prstGeom prst="rect">
            <a:avLst/>
          </a:prstGeom>
          <a:noFill/>
        </p:spPr>
        <p:txBody>
          <a:bodyPr wrap="square" anchor="t">
            <a:spAutoFit/>
          </a:bodyPr>
          <a:lstStyle/>
          <a:p>
            <a:pPr algn="l">
              <a:spcAft>
                <a:spcPts val="800"/>
              </a:spcAft>
            </a:pPr>
            <a:r>
              <a:rPr sz="1800" b="0">
                <a:solidFill>
                  <a:srgbClr val="1D2733"/>
                </a:solidFill>
                <a:latin typeface="Calibri"/>
              </a:rPr>
              <a:t>Israel, B., Mahuwi, L., &amp; Mwenda, B. (2023). A review on financial and non-financial measures of supply chain performance. International Journal of Production Management and Engineering, 11(1), 17–29. https://doi.org/10.4995/ijpme.2023.18797</a:t>
            </a:r>
          </a:p>
          <a:p>
            <a:pPr algn="l">
              <a:spcAft>
                <a:spcPts val="800"/>
              </a:spcAft>
            </a:pPr>
            <a:r>
              <a:rPr sz="1600" b="0">
                <a:solidFill>
                  <a:srgbClr val="56616E"/>
                </a:solidFill>
                <a:latin typeface="Calibri"/>
              </a:rPr>
              <a:t>Practice data: fictitious BondCraft Sealants network data created by Gradevia for illustration. Your presentation must cite the Endothon Case Study and the Endothon Data File as your course directs.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1648</Words>
  <Application>Microsoft Office PowerPoint</Application>
  <PresentationFormat>Widescreen</PresentationFormat>
  <Paragraphs>89</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HP SPECTRE</dc:creator>
  <cp:keywords/>
  <dc:description>generated using python-pptx</dc:description>
  <cp:lastModifiedBy>HP SPECTRE</cp:lastModifiedBy>
  <cp:revision>1</cp:revision>
  <dcterms:created xsi:type="dcterms:W3CDTF">2013-01-27T09:14:16Z</dcterms:created>
  <dcterms:modified xsi:type="dcterms:W3CDTF">2026-10-14T09:18:24Z</dcterms:modified>
  <cp:category/>
</cp:coreProperties>
</file>