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6" d="100"/>
          <a:sy n="96" d="100"/>
        </p:scale>
        <p:origin x="60" y="159"/>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sz="1500"/>
              <a:t>Weekly stand mixers produced</a:t>
            </a:r>
          </a:p>
        </c:rich>
      </c:tx>
      <c:overlay val="0"/>
    </c:title>
    <c:autoTitleDeleted val="0"/>
    <c:plotArea>
      <c:layout/>
      <c:lineChart>
        <c:grouping val="standard"/>
        <c:varyColors val="0"/>
        <c:ser>
          <c:idx val="0"/>
          <c:order val="0"/>
          <c:tx>
            <c:strRef>
              <c:f>Sheet1!$B$1</c:f>
              <c:strCache>
                <c:ptCount val="1"/>
                <c:pt idx="0">
                  <c:v>Planned</c:v>
                </c:pt>
              </c:strCache>
            </c:strRef>
          </c:tx>
          <c:spPr>
            <a:ln w="38100">
              <a:solidFill>
                <a:srgbClr val="56616E"/>
              </a:solidFill>
            </a:ln>
          </c:spPr>
          <c:cat>
            <c:strRef>
              <c:f>Sheet1!$A$2:$A$11</c:f>
              <c:strCache>
                <c:ptCount val="10"/>
                <c:pt idx="0">
                  <c:v>Wk 1</c:v>
                </c:pt>
                <c:pt idx="1">
                  <c:v>Wk 2</c:v>
                </c:pt>
                <c:pt idx="2">
                  <c:v>Wk 3</c:v>
                </c:pt>
                <c:pt idx="3">
                  <c:v>Wk 4</c:v>
                </c:pt>
                <c:pt idx="4">
                  <c:v>Wk 5</c:v>
                </c:pt>
                <c:pt idx="5">
                  <c:v>Wk 6</c:v>
                </c:pt>
                <c:pt idx="6">
                  <c:v>Wk 7</c:v>
                </c:pt>
                <c:pt idx="7">
                  <c:v>Wk 8</c:v>
                </c:pt>
                <c:pt idx="8">
                  <c:v>Wk 9</c:v>
                </c:pt>
                <c:pt idx="9">
                  <c:v>Wk 10</c:v>
                </c:pt>
              </c:strCache>
            </c:strRef>
          </c:cat>
          <c:val>
            <c:numRef>
              <c:f>Sheet1!$B$2:$B$11</c:f>
              <c:numCache>
                <c:formatCode>General</c:formatCode>
                <c:ptCount val="10"/>
                <c:pt idx="0">
                  <c:v>4000</c:v>
                </c:pt>
                <c:pt idx="1">
                  <c:v>4000</c:v>
                </c:pt>
                <c:pt idx="2">
                  <c:v>4000</c:v>
                </c:pt>
                <c:pt idx="3">
                  <c:v>4000</c:v>
                </c:pt>
                <c:pt idx="4">
                  <c:v>4000</c:v>
                </c:pt>
                <c:pt idx="5">
                  <c:v>4000</c:v>
                </c:pt>
                <c:pt idx="6">
                  <c:v>4000</c:v>
                </c:pt>
                <c:pt idx="7">
                  <c:v>4000</c:v>
                </c:pt>
                <c:pt idx="8">
                  <c:v>4000</c:v>
                </c:pt>
                <c:pt idx="9">
                  <c:v>4000</c:v>
                </c:pt>
              </c:numCache>
            </c:numRef>
          </c:val>
          <c:smooth val="0"/>
          <c:extLst>
            <c:ext xmlns:c16="http://schemas.microsoft.com/office/drawing/2014/chart" uri="{C3380CC4-5D6E-409C-BE32-E72D297353CC}">
              <c16:uniqueId val="{00000000-BEA7-4C28-9762-1E40935AF606}"/>
            </c:ext>
          </c:extLst>
        </c:ser>
        <c:ser>
          <c:idx val="1"/>
          <c:order val="1"/>
          <c:tx>
            <c:strRef>
              <c:f>Sheet1!$C$1</c:f>
              <c:strCache>
                <c:ptCount val="1"/>
                <c:pt idx="0">
                  <c:v>Actual</c:v>
                </c:pt>
              </c:strCache>
            </c:strRef>
          </c:tx>
          <c:spPr>
            <a:ln w="38100">
              <a:solidFill>
                <a:srgbClr val="F59E0B"/>
              </a:solidFill>
            </a:ln>
          </c:spPr>
          <c:cat>
            <c:strRef>
              <c:f>Sheet1!$A$2:$A$11</c:f>
              <c:strCache>
                <c:ptCount val="10"/>
                <c:pt idx="0">
                  <c:v>Wk 1</c:v>
                </c:pt>
                <c:pt idx="1">
                  <c:v>Wk 2</c:v>
                </c:pt>
                <c:pt idx="2">
                  <c:v>Wk 3</c:v>
                </c:pt>
                <c:pt idx="3">
                  <c:v>Wk 4</c:v>
                </c:pt>
                <c:pt idx="4">
                  <c:v>Wk 5</c:v>
                </c:pt>
                <c:pt idx="5">
                  <c:v>Wk 6</c:v>
                </c:pt>
                <c:pt idx="6">
                  <c:v>Wk 7</c:v>
                </c:pt>
                <c:pt idx="7">
                  <c:v>Wk 8</c:v>
                </c:pt>
                <c:pt idx="8">
                  <c:v>Wk 9</c:v>
                </c:pt>
                <c:pt idx="9">
                  <c:v>Wk 10</c:v>
                </c:pt>
              </c:strCache>
            </c:strRef>
          </c:cat>
          <c:val>
            <c:numRef>
              <c:f>Sheet1!$C$2:$C$11</c:f>
              <c:numCache>
                <c:formatCode>General</c:formatCode>
                <c:ptCount val="10"/>
                <c:pt idx="0">
                  <c:v>4000</c:v>
                </c:pt>
                <c:pt idx="1">
                  <c:v>3900</c:v>
                </c:pt>
                <c:pt idx="2">
                  <c:v>2600</c:v>
                </c:pt>
                <c:pt idx="3">
                  <c:v>1500</c:v>
                </c:pt>
                <c:pt idx="4">
                  <c:v>1200</c:v>
                </c:pt>
                <c:pt idx="5">
                  <c:v>2100</c:v>
                </c:pt>
                <c:pt idx="6">
                  <c:v>3500</c:v>
                </c:pt>
                <c:pt idx="7">
                  <c:v>4000</c:v>
                </c:pt>
                <c:pt idx="8">
                  <c:v>4800</c:v>
                </c:pt>
                <c:pt idx="9">
                  <c:v>4800</c:v>
                </c:pt>
              </c:numCache>
            </c:numRef>
          </c:val>
          <c:smooth val="0"/>
          <c:extLst>
            <c:ext xmlns:c16="http://schemas.microsoft.com/office/drawing/2014/chart" uri="{C3380CC4-5D6E-409C-BE32-E72D297353CC}">
              <c16:uniqueId val="{00000001-BEA7-4C28-9762-1E40935AF606}"/>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out"/>
        <c:minorTickMark val="none"/>
        <c:tickLblPos val="nextTo"/>
        <c:txPr>
          <a:bodyPr/>
          <a:lstStyle/>
          <a:p>
            <a:pPr>
              <a:defRPr sz="1200"/>
            </a:pPr>
            <a:endParaRPr lang="en-US"/>
          </a:p>
        </c:txPr>
        <c:crossAx val="2140495176"/>
        <c:crosses val="autoZero"/>
        <c:auto val="1"/>
        <c:lblAlgn val="ctr"/>
        <c:lblOffset val="100"/>
        <c:noMultiLvlLbl val="0"/>
      </c:catAx>
      <c:valAx>
        <c:axId val="2140495176"/>
        <c:scaling>
          <c:orientation val="minMax"/>
        </c:scaling>
        <c:delete val="0"/>
        <c:axPos val="l"/>
        <c:numFmt formatCode="General" sourceLinked="1"/>
        <c:majorTickMark val="out"/>
        <c:minorTickMark val="none"/>
        <c:tickLblPos val="nextTo"/>
        <c:txPr>
          <a:bodyPr/>
          <a:lstStyle/>
          <a:p>
            <a:pPr>
              <a:defRPr sz="1200"/>
            </a:pPr>
            <a:endParaRPr lang="en-US"/>
          </a:p>
        </c:txPr>
        <c:crossAx val="2118791784"/>
        <c:crosses val="autoZero"/>
        <c:crossBetween val="between"/>
      </c:valAx>
    </c:plotArea>
    <c:legend>
      <c:legendPos val="b"/>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176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Good morning. I'm Jordan Ellis, and leadership asked me to review last August's motor assembly disruption. I'll describe what happened and how it was classified, the external and internal risks behind it, and what it did to daily operations. Then I'll show how Harlow held up and recovered, evaluate the three solutions the operations team proposed, and close with one recommendation for long-term risk mitigation.</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August 2025, a typhoon closed the port that serves our only motor assembly supplier for 19 days. The container backlog that followed delayed inbound motors by about six weeks. Every stand mixer we build needs one motor, so the shortage stopped final assembly. Katsaliaki and colleagues group disruptions by source and by likelihood and impact. By that approach, this was a supply-side disruption caused by a natural disaster, and it was low probability but high impact: storms are rare at that port in August, but the effect on us was severe because we had no alternative source.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Two risks outside Harlow's control hit at once. The first was the port closure itself, a natural hazard. The second was the spike in container freight rates after the backlog, which nearly tripled our cost to ship motors once the port reopened. I'll focus on the port closure. For 19 days no motors left the supplier, and our 9 days of safety stock ran out on day 10. From that point, the line could only build as many mixers as we had motors, which is why output fell below 40 percent of plan by week 4.</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Two internal choices made us more exposed. First, we single-sourced the motor assembly to save about 4 percent on unit price. Second, our lean inventory policy held only 9 days of motors. I'll focus on single sourcing. Because one supplier made every motor, a problem at one port became a problem on every line we run. The case notes show purchasing had flagged this in a 2024 risk review, but no second supplier was qualified.</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chart comes from the weekly production data. Plan was 4,000 mixers a week. Output dropped to 2,600 in week 3, 1,500 in week 4, and a low of 1,200 in week 5. Backorders peaked at 3,200 units, on-time shipping to retailers fell from 97 percent to 61 percent, we paid about $86,000 in overtime and air freight to catch up, and retailers cancelled about 6,000 orders, worth roughly $480,000 in margin. Day to day, that meant idle assembly shifts, planners rebuilding the schedule every morning, and customer service fielding daily calls from our two largest retailers.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Resilience is how well a company keeps operating while the disruption is still happening. Harlow did four things well. It moved its remaining motors to the two highest-margin models, cross-trained idle assemblers to refurbish returned units for resale, air-freighted 1,500 motors to keep its largest retailer stocked, and sent retailers a weekly status update with honest ship dates. None of these ended the disruption, but together they kept revenue flowing and protected the two most important customer relationships.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Recovery is how Harlow got back to normal after the disruption. When the port reopened, purchasing booked the first available sailings and paid to move motor containers to the front of the queue. Operations added two Saturday shifts for four weeks. Output passed plan in week 9, and the extra 800 units a week cleared backorders by week 12. Leadership also asked for this review, so the recovery included learning from the event, not only catching up.</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first solution is qualifying a second motor supplier in Mexico. Its strengths are that it directly removes the single point of failure, it brings lead time down from 42 days to about 9, and it moves part of our supply off ocean freight entirely. Its weaknesses are cost and time: motors would cost about 6 percent more per unit, and qualification takes about $380,000 and five months.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second solution is raising motor safety stock from 9 days to 30. Thirty days would have covered the full 19 day closure. It can start immediately and fits our current planning system. But it adds about $115,000 a year in holding cost and ties up about $460,000 more in working capital, and it only protects us against disruptions shorter than 30 days.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third solution is a supplier risk monitoring platform. It would warn us about storms, port closures, and supplier problems across all 140 suppliers for about $60,000 a year. The weakness is that a warning doesn't create supply. With a single source, a two-day warning about this typhoon would not have kept the lines running.</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Each solution answers something specific in the data. The quantitative data showed a 19 day closure against 9 days of stock, a 42 day ocean lead time, and $86,000 in recovery costs, which pointed to more buffer and a shorter lead time. The qualitative data, including the 2024 risk review and the retailer feedback, showed that the core weakness was having one source and that our largest customers valued reliability over price. That combination is what produced a supplier option, an inventory option, and a visibility option.</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My recommendation is Solution 1, qualifying a second motor supplier in Mexico. It's the only option that removes the root cause, our single source. Safety stock only works for disruptions shorter than 30 days, and monitoring gives warning without adding supply. The second supplier adds about 6 percent to unit cost on 40 percent of volume, roughly $190,000 a year, plus $380,000 to qualify. That compares with $86,000 in recovery costs and about $480,000 in lost margin from this one event alone, before counting the damage to on-time shipping. Ivanov describes viability as a supply chain's ability to survive and adapt over time, and dual sourcing builds that in permanently.</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No narration is needed for the references slide. In your own presentation, cite the D472 Task 1 Case Study and Supporting Data as your course directs, plus any research you used.</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228600" cy="6858000"/>
          </a:xfrm>
          <a:prstGeom prst="rect">
            <a:avLst/>
          </a:prstGeom>
          <a:solidFill>
            <a:srgbClr val="2A9D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22960" y="1371600"/>
            <a:ext cx="10515600" cy="1463040"/>
          </a:xfrm>
          <a:prstGeom prst="rect">
            <a:avLst/>
          </a:prstGeom>
          <a:noFill/>
        </p:spPr>
        <p:txBody>
          <a:bodyPr wrap="square" anchor="t">
            <a:spAutoFit/>
          </a:bodyPr>
          <a:lstStyle/>
          <a:p>
            <a:pPr algn="l">
              <a:spcAft>
                <a:spcPts val="800"/>
              </a:spcAft>
            </a:pPr>
            <a:r>
              <a:rPr sz="3800" b="1">
                <a:solidFill>
                  <a:srgbClr val="FFFFFF"/>
                </a:solidFill>
                <a:latin typeface="Calibri"/>
              </a:rPr>
              <a:t>The Motor Assembly Disruption at Harlow Kitchenware: Evaluation and Recommendation</a:t>
            </a:r>
          </a:p>
        </p:txBody>
      </p:sp>
      <p:sp>
        <p:nvSpPr>
          <p:cNvPr id="5" name="TextBox 4"/>
          <p:cNvSpPr txBox="1"/>
          <p:nvPr/>
        </p:nvSpPr>
        <p:spPr>
          <a:xfrm>
            <a:off x="822960" y="3108960"/>
            <a:ext cx="10515600" cy="640080"/>
          </a:xfrm>
          <a:prstGeom prst="rect">
            <a:avLst/>
          </a:prstGeom>
          <a:noFill/>
        </p:spPr>
        <p:txBody>
          <a:bodyPr wrap="square" anchor="t">
            <a:spAutoFit/>
          </a:bodyPr>
          <a:lstStyle/>
          <a:p>
            <a:pPr algn="l">
              <a:spcAft>
                <a:spcPts val="800"/>
              </a:spcAft>
            </a:pPr>
            <a:r>
              <a:rPr sz="2200" b="0">
                <a:solidFill>
                  <a:srgbClr val="D6E2EC"/>
                </a:solidFill>
                <a:latin typeface="Calibri"/>
              </a:rPr>
              <a:t>Prepared for the Harlow Kitchenware senior leadership team</a:t>
            </a:r>
          </a:p>
        </p:txBody>
      </p:sp>
      <p:sp>
        <p:nvSpPr>
          <p:cNvPr id="6" name="TextBox 5"/>
          <p:cNvSpPr txBox="1"/>
          <p:nvPr/>
        </p:nvSpPr>
        <p:spPr>
          <a:xfrm>
            <a:off x="822960" y="3840480"/>
            <a:ext cx="10515600" cy="548640"/>
          </a:xfrm>
          <a:prstGeom prst="rect">
            <a:avLst/>
          </a:prstGeom>
          <a:noFill/>
        </p:spPr>
        <p:txBody>
          <a:bodyPr wrap="square" anchor="t">
            <a:spAutoFit/>
          </a:bodyPr>
          <a:lstStyle/>
          <a:p>
            <a:pPr algn="l">
              <a:spcAft>
                <a:spcPts val="800"/>
              </a:spcAft>
            </a:pPr>
            <a:r>
              <a:rPr sz="2000" b="0">
                <a:solidFill>
                  <a:srgbClr val="9FC9C3"/>
                </a:solidFill>
                <a:latin typeface="Calibri"/>
              </a:rPr>
              <a:t>Jordan Ellis, Supply Chain Consultant (fictitious)</a:t>
            </a:r>
          </a:p>
        </p:txBody>
      </p:sp>
      <p:sp>
        <p:nvSpPr>
          <p:cNvPr id="7" name="Rectangle 6"/>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Harlow Kitchenware and all figures are invented. Do not submit. Help with D472 Task 1: WhatsApp Gradevia +1 564 544 6924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The Disruption and Its Risk Classification</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B1</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Harlow Kitchenware and all figures are invented. Do not submit. Help with D472 Task 1: WhatsApp Gradevia +1 564 544 6924</a:t>
            </a:r>
          </a:p>
        </p:txBody>
      </p:sp>
      <p:sp>
        <p:nvSpPr>
          <p:cNvPr id="7" name="TextBox 6"/>
          <p:cNvSpPr txBox="1"/>
          <p:nvPr/>
        </p:nvSpPr>
        <p:spPr>
          <a:xfrm>
            <a:off x="640080" y="1280160"/>
            <a:ext cx="6675120" cy="3200400"/>
          </a:xfrm>
          <a:prstGeom prst="rect">
            <a:avLst/>
          </a:prstGeom>
          <a:noFill/>
        </p:spPr>
        <p:txBody>
          <a:bodyPr wrap="square" anchor="t">
            <a:spAutoFit/>
          </a:bodyPr>
          <a:lstStyle/>
          <a:p>
            <a:pPr algn="l">
              <a:spcAft>
                <a:spcPts val="800"/>
              </a:spcAft>
            </a:pPr>
            <a:r>
              <a:rPr sz="2000" b="1">
                <a:solidFill>
                  <a:srgbClr val="2A9D8F"/>
                </a:solidFill>
                <a:latin typeface="Calibri"/>
              </a:rPr>
              <a:t>What happened</a:t>
            </a:r>
          </a:p>
          <a:p>
            <a:pPr algn="l">
              <a:spcAft>
                <a:spcPts val="800"/>
              </a:spcAft>
            </a:pPr>
            <a:r>
              <a:rPr sz="1800" b="0">
                <a:solidFill>
                  <a:srgbClr val="1D2733"/>
                </a:solidFill>
                <a:latin typeface="Calibri"/>
              </a:rPr>
              <a:t>A typhoon closed the supplier's port for 19 days in August 2025.</a:t>
            </a:r>
          </a:p>
          <a:p>
            <a:pPr algn="l">
              <a:spcAft>
                <a:spcPts val="800"/>
              </a:spcAft>
            </a:pPr>
            <a:r>
              <a:rPr sz="1800" b="0">
                <a:solidFill>
                  <a:srgbClr val="1D2733"/>
                </a:solidFill>
                <a:latin typeface="Calibri"/>
              </a:rPr>
              <a:t>Container backlog delayed inbound motor assemblies by about 6 weeks.</a:t>
            </a:r>
          </a:p>
          <a:p>
            <a:pPr algn="l">
              <a:spcAft>
                <a:spcPts val="800"/>
              </a:spcAft>
            </a:pPr>
            <a:r>
              <a:rPr sz="1800" b="0">
                <a:solidFill>
                  <a:srgbClr val="1D2733"/>
                </a:solidFill>
                <a:latin typeface="Calibri"/>
              </a:rPr>
              <a:t>Final assembly of stand mixers slowed, then nearly stopped.</a:t>
            </a:r>
          </a:p>
        </p:txBody>
      </p:sp>
      <p:sp>
        <p:nvSpPr>
          <p:cNvPr id="8" name="Rectangle 7"/>
          <p:cNvSpPr/>
          <p:nvPr/>
        </p:nvSpPr>
        <p:spPr>
          <a:xfrm>
            <a:off x="7680960" y="1325880"/>
            <a:ext cx="3931920" cy="137160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863840" y="1417320"/>
            <a:ext cx="3566160" cy="1188720"/>
          </a:xfrm>
          <a:prstGeom prst="rect">
            <a:avLst/>
          </a:prstGeom>
          <a:noFill/>
        </p:spPr>
        <p:txBody>
          <a:bodyPr wrap="square" anchor="t">
            <a:spAutoFit/>
          </a:bodyPr>
          <a:lstStyle/>
          <a:p>
            <a:pPr algn="l">
              <a:spcAft>
                <a:spcPts val="800"/>
              </a:spcAft>
            </a:pPr>
            <a:r>
              <a:rPr sz="1600" b="1">
                <a:solidFill>
                  <a:srgbClr val="2A9D8F"/>
                </a:solidFill>
                <a:latin typeface="Calibri"/>
              </a:rPr>
              <a:t>Source</a:t>
            </a:r>
          </a:p>
          <a:p>
            <a:pPr algn="l">
              <a:spcAft>
                <a:spcPts val="800"/>
              </a:spcAft>
            </a:pPr>
            <a:r>
              <a:rPr sz="2200" b="1">
                <a:solidFill>
                  <a:srgbClr val="1D2733"/>
                </a:solidFill>
                <a:latin typeface="Calibri"/>
              </a:rPr>
              <a:t>Supply side</a:t>
            </a:r>
          </a:p>
        </p:txBody>
      </p:sp>
      <p:sp>
        <p:nvSpPr>
          <p:cNvPr id="10" name="Rectangle 9"/>
          <p:cNvSpPr/>
          <p:nvPr/>
        </p:nvSpPr>
        <p:spPr>
          <a:xfrm>
            <a:off x="7680960" y="2880360"/>
            <a:ext cx="3931920" cy="137160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0" y="2971800"/>
            <a:ext cx="3566160" cy="1188720"/>
          </a:xfrm>
          <a:prstGeom prst="rect">
            <a:avLst/>
          </a:prstGeom>
          <a:noFill/>
        </p:spPr>
        <p:txBody>
          <a:bodyPr wrap="square" anchor="t">
            <a:spAutoFit/>
          </a:bodyPr>
          <a:lstStyle/>
          <a:p>
            <a:pPr algn="l">
              <a:spcAft>
                <a:spcPts val="800"/>
              </a:spcAft>
            </a:pPr>
            <a:r>
              <a:rPr sz="1600" b="1">
                <a:solidFill>
                  <a:srgbClr val="2A9D8F"/>
                </a:solidFill>
                <a:latin typeface="Calibri"/>
              </a:rPr>
              <a:t>Cause</a:t>
            </a:r>
          </a:p>
          <a:p>
            <a:pPr algn="l">
              <a:spcAft>
                <a:spcPts val="800"/>
              </a:spcAft>
            </a:pPr>
            <a:r>
              <a:rPr sz="2200" b="1">
                <a:solidFill>
                  <a:srgbClr val="1D2733"/>
                </a:solidFill>
                <a:latin typeface="Calibri"/>
              </a:rPr>
              <a:t>Natural disaster</a:t>
            </a:r>
          </a:p>
        </p:txBody>
      </p:sp>
      <p:sp>
        <p:nvSpPr>
          <p:cNvPr id="12" name="Rectangle 11"/>
          <p:cNvSpPr/>
          <p:nvPr/>
        </p:nvSpPr>
        <p:spPr>
          <a:xfrm>
            <a:off x="7680960" y="4434840"/>
            <a:ext cx="3931920" cy="137160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863840" y="4526280"/>
            <a:ext cx="3566160" cy="1188720"/>
          </a:xfrm>
          <a:prstGeom prst="rect">
            <a:avLst/>
          </a:prstGeom>
          <a:noFill/>
        </p:spPr>
        <p:txBody>
          <a:bodyPr wrap="square" anchor="t">
            <a:spAutoFit/>
          </a:bodyPr>
          <a:lstStyle/>
          <a:p>
            <a:pPr algn="l">
              <a:spcAft>
                <a:spcPts val="800"/>
              </a:spcAft>
            </a:pPr>
            <a:r>
              <a:rPr sz="1600" b="1">
                <a:solidFill>
                  <a:srgbClr val="2A9D8F"/>
                </a:solidFill>
                <a:latin typeface="Calibri"/>
              </a:rPr>
              <a:t>Likelihood and impact</a:t>
            </a:r>
          </a:p>
          <a:p>
            <a:pPr algn="l">
              <a:spcAft>
                <a:spcPts val="800"/>
              </a:spcAft>
            </a:pPr>
            <a:r>
              <a:rPr sz="2200" b="1">
                <a:solidFill>
                  <a:srgbClr val="1D2733"/>
                </a:solidFill>
                <a:latin typeface="Calibri"/>
              </a:rPr>
              <a:t>Low probability, high impact</a:t>
            </a:r>
          </a:p>
        </p:txBody>
      </p:sp>
      <p:sp>
        <p:nvSpPr>
          <p:cNvPr id="14" name="TextBox 13"/>
          <p:cNvSpPr txBox="1"/>
          <p:nvPr/>
        </p:nvSpPr>
        <p:spPr>
          <a:xfrm>
            <a:off x="640080" y="4937760"/>
            <a:ext cx="6766560" cy="914400"/>
          </a:xfrm>
          <a:prstGeom prst="rect">
            <a:avLst/>
          </a:prstGeom>
          <a:noFill/>
        </p:spPr>
        <p:txBody>
          <a:bodyPr wrap="square" anchor="t">
            <a:spAutoFit/>
          </a:bodyPr>
          <a:lstStyle/>
          <a:p>
            <a:pPr algn="l">
              <a:spcAft>
                <a:spcPts val="800"/>
              </a:spcAft>
            </a:pPr>
            <a:r>
              <a:rPr sz="1400" b="0">
                <a:solidFill>
                  <a:srgbClr val="56616E"/>
                </a:solidFill>
                <a:latin typeface="Calibri"/>
              </a:rPr>
              <a:t>Classification approach: Katsaliaki et al. (2022)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Two External Risks</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B2</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Harlow Kitchenware and all figures are invented. Do not submit. Help with D472 Task 1: WhatsApp Gradevia +1 564 544 6924</a:t>
            </a:r>
          </a:p>
        </p:txBody>
      </p:sp>
      <p:sp>
        <p:nvSpPr>
          <p:cNvPr id="7" name="Rectangle 6"/>
          <p:cNvSpPr/>
          <p:nvPr/>
        </p:nvSpPr>
        <p:spPr>
          <a:xfrm>
            <a:off x="548640" y="1280160"/>
            <a:ext cx="5394960" cy="274320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1417319"/>
            <a:ext cx="4937760" cy="2468880"/>
          </a:xfrm>
          <a:prstGeom prst="rect">
            <a:avLst/>
          </a:prstGeom>
          <a:noFill/>
        </p:spPr>
        <p:txBody>
          <a:bodyPr wrap="square" anchor="t">
            <a:spAutoFit/>
          </a:bodyPr>
          <a:lstStyle/>
          <a:p>
            <a:pPr algn="l">
              <a:spcAft>
                <a:spcPts val="800"/>
              </a:spcAft>
            </a:pPr>
            <a:r>
              <a:rPr sz="1900" b="1">
                <a:solidFill>
                  <a:srgbClr val="2A9D8F"/>
                </a:solidFill>
                <a:latin typeface="Calibri"/>
              </a:rPr>
              <a:t>External risk 1: Port closure</a:t>
            </a:r>
          </a:p>
          <a:p>
            <a:pPr algn="l">
              <a:spcAft>
                <a:spcPts val="800"/>
              </a:spcAft>
            </a:pPr>
            <a:r>
              <a:rPr sz="1700" b="0">
                <a:solidFill>
                  <a:srgbClr val="1D2733"/>
                </a:solidFill>
                <a:latin typeface="Calibri"/>
              </a:rPr>
              <a:t>• Typhoon shut the supplier's port for 19 days</a:t>
            </a:r>
          </a:p>
          <a:p>
            <a:pPr algn="l">
              <a:spcAft>
                <a:spcPts val="800"/>
              </a:spcAft>
            </a:pPr>
            <a:r>
              <a:rPr sz="1700" b="0">
                <a:solidFill>
                  <a:srgbClr val="1D2733"/>
                </a:solidFill>
                <a:latin typeface="Calibri"/>
              </a:rPr>
              <a:t>• No alternative port or supplier available</a:t>
            </a:r>
          </a:p>
        </p:txBody>
      </p:sp>
      <p:sp>
        <p:nvSpPr>
          <p:cNvPr id="9" name="Rectangle 8"/>
          <p:cNvSpPr/>
          <p:nvPr/>
        </p:nvSpPr>
        <p:spPr>
          <a:xfrm>
            <a:off x="6217920" y="1280160"/>
            <a:ext cx="5394960" cy="274320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46520" y="1417319"/>
            <a:ext cx="4937760" cy="2468880"/>
          </a:xfrm>
          <a:prstGeom prst="rect">
            <a:avLst/>
          </a:prstGeom>
          <a:noFill/>
        </p:spPr>
        <p:txBody>
          <a:bodyPr wrap="square" anchor="t">
            <a:spAutoFit/>
          </a:bodyPr>
          <a:lstStyle/>
          <a:p>
            <a:pPr algn="l">
              <a:spcAft>
                <a:spcPts val="800"/>
              </a:spcAft>
            </a:pPr>
            <a:r>
              <a:rPr sz="1900" b="1">
                <a:solidFill>
                  <a:srgbClr val="2A9D8F"/>
                </a:solidFill>
                <a:latin typeface="Calibri"/>
              </a:rPr>
              <a:t>External risk 2: Freight rate spike</a:t>
            </a:r>
          </a:p>
          <a:p>
            <a:pPr algn="l">
              <a:spcAft>
                <a:spcPts val="800"/>
              </a:spcAft>
            </a:pPr>
            <a:r>
              <a:rPr sz="1700" b="0">
                <a:solidFill>
                  <a:srgbClr val="1D2733"/>
                </a:solidFill>
                <a:latin typeface="Calibri"/>
              </a:rPr>
              <a:t>• Container rates rose from $2,900 to $8,100 per box</a:t>
            </a:r>
          </a:p>
          <a:p>
            <a:pPr algn="l">
              <a:spcAft>
                <a:spcPts val="800"/>
              </a:spcAft>
            </a:pPr>
            <a:r>
              <a:rPr sz="1700" b="0">
                <a:solidFill>
                  <a:srgbClr val="1D2733"/>
                </a:solidFill>
                <a:latin typeface="Calibri"/>
              </a:rPr>
              <a:t>• Backlog pushed motors onto later sailings</a:t>
            </a:r>
          </a:p>
        </p:txBody>
      </p:sp>
      <p:sp>
        <p:nvSpPr>
          <p:cNvPr id="11" name="Rectangle 10"/>
          <p:cNvSpPr/>
          <p:nvPr/>
        </p:nvSpPr>
        <p:spPr>
          <a:xfrm>
            <a:off x="548640" y="4206240"/>
            <a:ext cx="11064240" cy="1920240"/>
          </a:xfrm>
          <a:prstGeom prst="rect">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77240" y="4297680"/>
            <a:ext cx="10607040" cy="1737360"/>
          </a:xfrm>
          <a:prstGeom prst="rect">
            <a:avLst/>
          </a:prstGeom>
          <a:noFill/>
        </p:spPr>
        <p:txBody>
          <a:bodyPr wrap="square" anchor="t">
            <a:spAutoFit/>
          </a:bodyPr>
          <a:lstStyle/>
          <a:p>
            <a:pPr algn="l">
              <a:spcAft>
                <a:spcPts val="800"/>
              </a:spcAft>
            </a:pPr>
            <a:r>
              <a:rPr sz="1900" b="1">
                <a:solidFill>
                  <a:srgbClr val="2A9D8F"/>
                </a:solidFill>
                <a:latin typeface="Calibri"/>
              </a:rPr>
              <a:t>B2a: How the port closure affected Harlow</a:t>
            </a:r>
          </a:p>
          <a:p>
            <a:pPr algn="l">
              <a:spcAft>
                <a:spcPts val="800"/>
              </a:spcAft>
            </a:pPr>
            <a:r>
              <a:rPr sz="1700" b="0">
                <a:solidFill>
                  <a:srgbClr val="1D2733"/>
                </a:solidFill>
                <a:latin typeface="Calibri"/>
              </a:rPr>
              <a:t>Safety stock covered 9 days; the closure lasted 19. From day 10, mixer output was capped by the motors on hand, and output fell below 40% of plan by week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Two Internal Risks</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B3</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Harlow Kitchenware and all figures are invented. Do not submit. Help with D472 Task 1: WhatsApp Gradevia +1 564 544 6924</a:t>
            </a:r>
          </a:p>
        </p:txBody>
      </p:sp>
      <p:sp>
        <p:nvSpPr>
          <p:cNvPr id="7" name="Rectangle 6"/>
          <p:cNvSpPr/>
          <p:nvPr/>
        </p:nvSpPr>
        <p:spPr>
          <a:xfrm>
            <a:off x="548640" y="1280160"/>
            <a:ext cx="5394960" cy="274320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1417319"/>
            <a:ext cx="4937760" cy="2468880"/>
          </a:xfrm>
          <a:prstGeom prst="rect">
            <a:avLst/>
          </a:prstGeom>
          <a:noFill/>
        </p:spPr>
        <p:txBody>
          <a:bodyPr wrap="square" anchor="t">
            <a:spAutoFit/>
          </a:bodyPr>
          <a:lstStyle/>
          <a:p>
            <a:pPr algn="l">
              <a:spcAft>
                <a:spcPts val="800"/>
              </a:spcAft>
            </a:pPr>
            <a:r>
              <a:rPr sz="1900" b="1">
                <a:solidFill>
                  <a:srgbClr val="2A9D8F"/>
                </a:solidFill>
                <a:latin typeface="Calibri"/>
              </a:rPr>
              <a:t>Internal risk 1: Single sourcing</a:t>
            </a:r>
          </a:p>
          <a:p>
            <a:pPr algn="l">
              <a:spcAft>
                <a:spcPts val="800"/>
              </a:spcAft>
            </a:pPr>
            <a:r>
              <a:rPr sz="1700" b="0">
                <a:solidFill>
                  <a:srgbClr val="1D2733"/>
                </a:solidFill>
                <a:latin typeface="Calibri"/>
              </a:rPr>
              <a:t>• One supplier for 100% of motor assemblies</a:t>
            </a:r>
          </a:p>
          <a:p>
            <a:pPr algn="l">
              <a:spcAft>
                <a:spcPts val="800"/>
              </a:spcAft>
            </a:pPr>
            <a:r>
              <a:rPr sz="1700" b="0">
                <a:solidFill>
                  <a:srgbClr val="1D2733"/>
                </a:solidFill>
                <a:latin typeface="Calibri"/>
              </a:rPr>
              <a:t>• Chosen for a 4% unit price saving</a:t>
            </a:r>
          </a:p>
        </p:txBody>
      </p:sp>
      <p:sp>
        <p:nvSpPr>
          <p:cNvPr id="9" name="Rectangle 8"/>
          <p:cNvSpPr/>
          <p:nvPr/>
        </p:nvSpPr>
        <p:spPr>
          <a:xfrm>
            <a:off x="6217920" y="1280160"/>
            <a:ext cx="5394960" cy="274320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46520" y="1417319"/>
            <a:ext cx="4937760" cy="2468880"/>
          </a:xfrm>
          <a:prstGeom prst="rect">
            <a:avLst/>
          </a:prstGeom>
          <a:noFill/>
        </p:spPr>
        <p:txBody>
          <a:bodyPr wrap="square" anchor="t">
            <a:spAutoFit/>
          </a:bodyPr>
          <a:lstStyle/>
          <a:p>
            <a:pPr algn="l">
              <a:spcAft>
                <a:spcPts val="800"/>
              </a:spcAft>
            </a:pPr>
            <a:r>
              <a:rPr sz="1900" b="1">
                <a:solidFill>
                  <a:srgbClr val="2A9D8F"/>
                </a:solidFill>
                <a:latin typeface="Calibri"/>
              </a:rPr>
              <a:t>Internal risk 2: Lean motor inventory</a:t>
            </a:r>
          </a:p>
          <a:p>
            <a:pPr algn="l">
              <a:spcAft>
                <a:spcPts val="800"/>
              </a:spcAft>
            </a:pPr>
            <a:r>
              <a:rPr sz="1700" b="0">
                <a:solidFill>
                  <a:srgbClr val="1D2733"/>
                </a:solidFill>
                <a:latin typeface="Calibri"/>
              </a:rPr>
              <a:t>• Safety stock set at 9 days of demand</a:t>
            </a:r>
          </a:p>
          <a:p>
            <a:pPr algn="l">
              <a:spcAft>
                <a:spcPts val="800"/>
              </a:spcAft>
            </a:pPr>
            <a:r>
              <a:rPr sz="1700" b="0">
                <a:solidFill>
                  <a:srgbClr val="1D2733"/>
                </a:solidFill>
                <a:latin typeface="Calibri"/>
              </a:rPr>
              <a:t>• No buffer for long-lead imported parts</a:t>
            </a:r>
          </a:p>
        </p:txBody>
      </p:sp>
      <p:sp>
        <p:nvSpPr>
          <p:cNvPr id="11" name="Rectangle 10"/>
          <p:cNvSpPr/>
          <p:nvPr/>
        </p:nvSpPr>
        <p:spPr>
          <a:xfrm>
            <a:off x="548640" y="4206240"/>
            <a:ext cx="11064240" cy="1920240"/>
          </a:xfrm>
          <a:prstGeom prst="rect">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77240" y="4297680"/>
            <a:ext cx="10607040" cy="1737360"/>
          </a:xfrm>
          <a:prstGeom prst="rect">
            <a:avLst/>
          </a:prstGeom>
          <a:noFill/>
        </p:spPr>
        <p:txBody>
          <a:bodyPr wrap="square" anchor="t">
            <a:spAutoFit/>
          </a:bodyPr>
          <a:lstStyle/>
          <a:p>
            <a:pPr algn="l">
              <a:spcAft>
                <a:spcPts val="800"/>
              </a:spcAft>
            </a:pPr>
            <a:r>
              <a:rPr sz="1900" b="1">
                <a:solidFill>
                  <a:srgbClr val="2A9D8F"/>
                </a:solidFill>
                <a:latin typeface="Calibri"/>
              </a:rPr>
              <a:t>B3a: How single sourcing affected Harlow</a:t>
            </a:r>
          </a:p>
          <a:p>
            <a:pPr algn="l">
              <a:spcAft>
                <a:spcPts val="800"/>
              </a:spcAft>
            </a:pPr>
            <a:r>
              <a:rPr sz="1700" b="0">
                <a:solidFill>
                  <a:srgbClr val="1D2733"/>
                </a:solidFill>
                <a:latin typeface="Calibri"/>
              </a:rPr>
              <a:t>With no qualified second source, a disruption at one port stopped every mixer line. A 2024 risk review had flagged the exposure, but no alternative was in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Impact on Daily Operations</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B4</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Harlow Kitchenware and all figures are invented. Do not submit. Help with D472 Task 1: WhatsApp Gradevia +1 564 544 6924</a:t>
            </a:r>
          </a:p>
        </p:txBody>
      </p:sp>
      <p:graphicFrame>
        <p:nvGraphicFramePr>
          <p:cNvPr id="7" name="Chart 6"/>
          <p:cNvGraphicFramePr>
            <a:graphicFrameLocks noGrp="1"/>
          </p:cNvGraphicFramePr>
          <p:nvPr/>
        </p:nvGraphicFramePr>
        <p:xfrm>
          <a:off x="457200" y="1234440"/>
          <a:ext cx="6949440" cy="493776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7680960" y="1280160"/>
            <a:ext cx="3931920" cy="1078992"/>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863840" y="1325880"/>
            <a:ext cx="3566160" cy="1005840"/>
          </a:xfrm>
          <a:prstGeom prst="rect">
            <a:avLst/>
          </a:prstGeom>
          <a:noFill/>
        </p:spPr>
        <p:txBody>
          <a:bodyPr wrap="square" anchor="t">
            <a:spAutoFit/>
          </a:bodyPr>
          <a:lstStyle/>
          <a:p>
            <a:pPr algn="l">
              <a:spcAft>
                <a:spcPts val="800"/>
              </a:spcAft>
            </a:pPr>
            <a:r>
              <a:rPr sz="1500" b="1">
                <a:solidFill>
                  <a:srgbClr val="2A9D8F"/>
                </a:solidFill>
                <a:latin typeface="Calibri"/>
              </a:rPr>
              <a:t>Low point</a:t>
            </a:r>
          </a:p>
          <a:p>
            <a:pPr algn="l">
              <a:spcAft>
                <a:spcPts val="800"/>
              </a:spcAft>
            </a:pPr>
            <a:r>
              <a:rPr sz="2200" b="1">
                <a:solidFill>
                  <a:srgbClr val="1D2733"/>
                </a:solidFill>
                <a:latin typeface="Calibri"/>
              </a:rPr>
              <a:t>1,200 units (wk 5)</a:t>
            </a:r>
          </a:p>
        </p:txBody>
      </p:sp>
      <p:sp>
        <p:nvSpPr>
          <p:cNvPr id="10" name="Rectangle 9"/>
          <p:cNvSpPr/>
          <p:nvPr/>
        </p:nvSpPr>
        <p:spPr>
          <a:xfrm>
            <a:off x="7680960" y="2496312"/>
            <a:ext cx="3931920" cy="1078992"/>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0" y="2542032"/>
            <a:ext cx="3566160" cy="1005840"/>
          </a:xfrm>
          <a:prstGeom prst="rect">
            <a:avLst/>
          </a:prstGeom>
          <a:noFill/>
        </p:spPr>
        <p:txBody>
          <a:bodyPr wrap="square" anchor="t">
            <a:spAutoFit/>
          </a:bodyPr>
          <a:lstStyle/>
          <a:p>
            <a:pPr algn="l">
              <a:spcAft>
                <a:spcPts val="800"/>
              </a:spcAft>
            </a:pPr>
            <a:r>
              <a:rPr sz="1500" b="1">
                <a:solidFill>
                  <a:srgbClr val="2A9D8F"/>
                </a:solidFill>
                <a:latin typeface="Calibri"/>
              </a:rPr>
              <a:t>Peak backorders</a:t>
            </a:r>
          </a:p>
          <a:p>
            <a:pPr algn="l">
              <a:spcAft>
                <a:spcPts val="800"/>
              </a:spcAft>
            </a:pPr>
            <a:r>
              <a:rPr sz="2200" b="1">
                <a:solidFill>
                  <a:srgbClr val="1D2733"/>
                </a:solidFill>
                <a:latin typeface="Calibri"/>
              </a:rPr>
              <a:t>3,200 units</a:t>
            </a:r>
          </a:p>
        </p:txBody>
      </p:sp>
      <p:sp>
        <p:nvSpPr>
          <p:cNvPr id="12" name="Rectangle 11"/>
          <p:cNvSpPr/>
          <p:nvPr/>
        </p:nvSpPr>
        <p:spPr>
          <a:xfrm>
            <a:off x="7680960" y="3712464"/>
            <a:ext cx="3931920" cy="1078992"/>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863840" y="3758184"/>
            <a:ext cx="3566160" cy="1005840"/>
          </a:xfrm>
          <a:prstGeom prst="rect">
            <a:avLst/>
          </a:prstGeom>
          <a:noFill/>
        </p:spPr>
        <p:txBody>
          <a:bodyPr wrap="square" anchor="t">
            <a:spAutoFit/>
          </a:bodyPr>
          <a:lstStyle/>
          <a:p>
            <a:pPr algn="l">
              <a:spcAft>
                <a:spcPts val="800"/>
              </a:spcAft>
            </a:pPr>
            <a:r>
              <a:rPr sz="1500" b="1">
                <a:solidFill>
                  <a:srgbClr val="2A9D8F"/>
                </a:solidFill>
                <a:latin typeface="Calibri"/>
              </a:rPr>
              <a:t>On-time shipping</a:t>
            </a:r>
          </a:p>
          <a:p>
            <a:pPr algn="l">
              <a:spcAft>
                <a:spcPts val="800"/>
              </a:spcAft>
            </a:pPr>
            <a:r>
              <a:rPr sz="2200" b="1">
                <a:solidFill>
                  <a:srgbClr val="1D2733"/>
                </a:solidFill>
                <a:latin typeface="Calibri"/>
              </a:rPr>
              <a:t>97% → 61%</a:t>
            </a:r>
          </a:p>
        </p:txBody>
      </p:sp>
      <p:sp>
        <p:nvSpPr>
          <p:cNvPr id="14" name="Rectangle 13"/>
          <p:cNvSpPr/>
          <p:nvPr/>
        </p:nvSpPr>
        <p:spPr>
          <a:xfrm>
            <a:off x="7680960" y="4928616"/>
            <a:ext cx="3931920" cy="1078992"/>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863840" y="4974336"/>
            <a:ext cx="3566160" cy="1005840"/>
          </a:xfrm>
          <a:prstGeom prst="rect">
            <a:avLst/>
          </a:prstGeom>
          <a:noFill/>
        </p:spPr>
        <p:txBody>
          <a:bodyPr wrap="square" anchor="t">
            <a:spAutoFit/>
          </a:bodyPr>
          <a:lstStyle/>
          <a:p>
            <a:pPr algn="l">
              <a:spcAft>
                <a:spcPts val="800"/>
              </a:spcAft>
            </a:pPr>
            <a:r>
              <a:rPr sz="1500" b="1">
                <a:solidFill>
                  <a:srgbClr val="2A9D8F"/>
                </a:solidFill>
                <a:latin typeface="Calibri"/>
              </a:rPr>
              <a:t>Cost and lost margin</a:t>
            </a:r>
          </a:p>
          <a:p>
            <a:pPr algn="l">
              <a:spcAft>
                <a:spcPts val="800"/>
              </a:spcAft>
            </a:pPr>
            <a:r>
              <a:rPr sz="2200" b="1">
                <a:solidFill>
                  <a:srgbClr val="1D2733"/>
                </a:solidFill>
                <a:latin typeface="Calibri"/>
              </a:rPr>
              <a:t>$566,000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How Harlow Demonstrated Resilience</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B5</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Harlow Kitchenware and all figures are invented. Do not submit. Help with D472 Task 1: WhatsApp Gradevia +1 564 544 6924</a:t>
            </a:r>
          </a:p>
        </p:txBody>
      </p:sp>
      <p:sp>
        <p:nvSpPr>
          <p:cNvPr id="7" name="Rectangle 6"/>
          <p:cNvSpPr/>
          <p:nvPr/>
        </p:nvSpPr>
        <p:spPr>
          <a:xfrm>
            <a:off x="548640" y="1325880"/>
            <a:ext cx="5394960" cy="228600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1463039"/>
            <a:ext cx="4937760" cy="2011680"/>
          </a:xfrm>
          <a:prstGeom prst="rect">
            <a:avLst/>
          </a:prstGeom>
          <a:noFill/>
        </p:spPr>
        <p:txBody>
          <a:bodyPr wrap="square" anchor="t">
            <a:spAutoFit/>
          </a:bodyPr>
          <a:lstStyle/>
          <a:p>
            <a:pPr algn="l">
              <a:spcAft>
                <a:spcPts val="800"/>
              </a:spcAft>
            </a:pPr>
            <a:r>
              <a:rPr sz="1900" b="1">
                <a:solidFill>
                  <a:srgbClr val="2A9D8F"/>
                </a:solidFill>
                <a:latin typeface="Calibri"/>
              </a:rPr>
              <a:t>Prioritized</a:t>
            </a:r>
          </a:p>
          <a:p>
            <a:pPr algn="l">
              <a:spcAft>
                <a:spcPts val="800"/>
              </a:spcAft>
            </a:pPr>
            <a:r>
              <a:rPr sz="1800" b="0">
                <a:solidFill>
                  <a:srgbClr val="1D2733"/>
                </a:solidFill>
                <a:latin typeface="Calibri"/>
              </a:rPr>
              <a:t>• Remaining motors went to the two highest-margin models</a:t>
            </a:r>
          </a:p>
        </p:txBody>
      </p:sp>
      <p:sp>
        <p:nvSpPr>
          <p:cNvPr id="9" name="Rectangle 8"/>
          <p:cNvSpPr/>
          <p:nvPr/>
        </p:nvSpPr>
        <p:spPr>
          <a:xfrm>
            <a:off x="6217920" y="1325880"/>
            <a:ext cx="5394960" cy="228600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46520" y="1463039"/>
            <a:ext cx="4937760" cy="2011680"/>
          </a:xfrm>
          <a:prstGeom prst="rect">
            <a:avLst/>
          </a:prstGeom>
          <a:noFill/>
        </p:spPr>
        <p:txBody>
          <a:bodyPr wrap="square" anchor="t">
            <a:spAutoFit/>
          </a:bodyPr>
          <a:lstStyle/>
          <a:p>
            <a:pPr algn="l">
              <a:spcAft>
                <a:spcPts val="800"/>
              </a:spcAft>
            </a:pPr>
            <a:r>
              <a:rPr sz="1900" b="1">
                <a:solidFill>
                  <a:srgbClr val="2A9D8F"/>
                </a:solidFill>
                <a:latin typeface="Calibri"/>
              </a:rPr>
              <a:t>Redeployed</a:t>
            </a:r>
          </a:p>
          <a:p>
            <a:pPr algn="l">
              <a:spcAft>
                <a:spcPts val="800"/>
              </a:spcAft>
            </a:pPr>
            <a:r>
              <a:rPr sz="1800" b="0">
                <a:solidFill>
                  <a:srgbClr val="1D2733"/>
                </a:solidFill>
                <a:latin typeface="Calibri"/>
              </a:rPr>
              <a:t>• Idle assemblers refurbished 1,100 returned units for resale</a:t>
            </a:r>
          </a:p>
        </p:txBody>
      </p:sp>
      <p:sp>
        <p:nvSpPr>
          <p:cNvPr id="11" name="Rectangle 10"/>
          <p:cNvSpPr/>
          <p:nvPr/>
        </p:nvSpPr>
        <p:spPr>
          <a:xfrm>
            <a:off x="548640" y="3840480"/>
            <a:ext cx="5394960" cy="228600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77240" y="3977640"/>
            <a:ext cx="4937760" cy="2011680"/>
          </a:xfrm>
          <a:prstGeom prst="rect">
            <a:avLst/>
          </a:prstGeom>
          <a:noFill/>
        </p:spPr>
        <p:txBody>
          <a:bodyPr wrap="square" anchor="t">
            <a:spAutoFit/>
          </a:bodyPr>
          <a:lstStyle/>
          <a:p>
            <a:pPr algn="l">
              <a:spcAft>
                <a:spcPts val="800"/>
              </a:spcAft>
            </a:pPr>
            <a:r>
              <a:rPr sz="1900" b="1">
                <a:solidFill>
                  <a:srgbClr val="2A9D8F"/>
                </a:solidFill>
                <a:latin typeface="Calibri"/>
              </a:rPr>
              <a:t>Expedited</a:t>
            </a:r>
          </a:p>
          <a:p>
            <a:pPr algn="l">
              <a:spcAft>
                <a:spcPts val="800"/>
              </a:spcAft>
            </a:pPr>
            <a:r>
              <a:rPr sz="1800" b="0">
                <a:solidFill>
                  <a:srgbClr val="1D2733"/>
                </a:solidFill>
                <a:latin typeface="Calibri"/>
              </a:rPr>
              <a:t>• 1,500 motors air-freighted for the largest retailer</a:t>
            </a:r>
          </a:p>
        </p:txBody>
      </p:sp>
      <p:sp>
        <p:nvSpPr>
          <p:cNvPr id="13" name="Rectangle 12"/>
          <p:cNvSpPr/>
          <p:nvPr/>
        </p:nvSpPr>
        <p:spPr>
          <a:xfrm>
            <a:off x="6217920" y="3840480"/>
            <a:ext cx="5394960" cy="228600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46520" y="3977640"/>
            <a:ext cx="4937760" cy="2011680"/>
          </a:xfrm>
          <a:prstGeom prst="rect">
            <a:avLst/>
          </a:prstGeom>
          <a:noFill/>
        </p:spPr>
        <p:txBody>
          <a:bodyPr wrap="square" anchor="t">
            <a:spAutoFit/>
          </a:bodyPr>
          <a:lstStyle/>
          <a:p>
            <a:pPr algn="l">
              <a:spcAft>
                <a:spcPts val="800"/>
              </a:spcAft>
            </a:pPr>
            <a:r>
              <a:rPr sz="1900" b="1">
                <a:solidFill>
                  <a:srgbClr val="2A9D8F"/>
                </a:solidFill>
                <a:latin typeface="Calibri"/>
              </a:rPr>
              <a:t>Communicated</a:t>
            </a:r>
          </a:p>
          <a:p>
            <a:pPr algn="l">
              <a:spcAft>
                <a:spcPts val="800"/>
              </a:spcAft>
            </a:pPr>
            <a:r>
              <a:rPr sz="1800" b="0">
                <a:solidFill>
                  <a:srgbClr val="1D2733"/>
                </a:solidFill>
                <a:latin typeface="Calibri"/>
              </a:rPr>
              <a:t>• Weekly status updates with realistic ship dates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How Harlow Recovered</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B6</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Harlow Kitchenware and all figures are invented. Do not submit. Help with D472 Task 1: WhatsApp Gradevia +1 564 544 6924</a:t>
            </a:r>
          </a:p>
        </p:txBody>
      </p:sp>
      <p:sp>
        <p:nvSpPr>
          <p:cNvPr id="7" name="Rectangle 6"/>
          <p:cNvSpPr/>
          <p:nvPr/>
        </p:nvSpPr>
        <p:spPr>
          <a:xfrm>
            <a:off x="548640" y="1325880"/>
            <a:ext cx="2377440" cy="1051560"/>
          </a:xfrm>
          <a:prstGeom prst="rect">
            <a:avLst/>
          </a:prstGeom>
          <a:solidFill>
            <a:srgbClr val="2A9D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1371600"/>
            <a:ext cx="2194560" cy="960120"/>
          </a:xfrm>
          <a:prstGeom prst="rect">
            <a:avLst/>
          </a:prstGeom>
          <a:noFill/>
        </p:spPr>
        <p:txBody>
          <a:bodyPr wrap="square" anchor="ctr">
            <a:spAutoFit/>
          </a:bodyPr>
          <a:lstStyle/>
          <a:p>
            <a:pPr algn="ctr">
              <a:spcAft>
                <a:spcPts val="800"/>
              </a:spcAft>
            </a:pPr>
            <a:r>
              <a:rPr sz="1800" b="1">
                <a:solidFill>
                  <a:srgbClr val="FFFFFF"/>
                </a:solidFill>
                <a:latin typeface="Calibri"/>
              </a:rPr>
              <a:t>Weeks 6 to 7</a:t>
            </a:r>
          </a:p>
        </p:txBody>
      </p:sp>
      <p:sp>
        <p:nvSpPr>
          <p:cNvPr id="9" name="Rectangle 8"/>
          <p:cNvSpPr/>
          <p:nvPr/>
        </p:nvSpPr>
        <p:spPr>
          <a:xfrm>
            <a:off x="3017520" y="1325880"/>
            <a:ext cx="8595360" cy="105156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200400" y="1371600"/>
            <a:ext cx="8229600" cy="960120"/>
          </a:xfrm>
          <a:prstGeom prst="rect">
            <a:avLst/>
          </a:prstGeom>
          <a:noFill/>
        </p:spPr>
        <p:txBody>
          <a:bodyPr wrap="square" anchor="ctr">
            <a:spAutoFit/>
          </a:bodyPr>
          <a:lstStyle/>
          <a:p>
            <a:pPr algn="l">
              <a:spcAft>
                <a:spcPts val="800"/>
              </a:spcAft>
            </a:pPr>
            <a:r>
              <a:rPr sz="1800" b="0">
                <a:solidFill>
                  <a:srgbClr val="1D2733"/>
                </a:solidFill>
                <a:latin typeface="Calibri"/>
              </a:rPr>
              <a:t>Port reopens; priority bookings for motor containers</a:t>
            </a:r>
          </a:p>
        </p:txBody>
      </p:sp>
      <p:sp>
        <p:nvSpPr>
          <p:cNvPr id="11" name="Rectangle 10"/>
          <p:cNvSpPr/>
          <p:nvPr/>
        </p:nvSpPr>
        <p:spPr>
          <a:xfrm>
            <a:off x="548640" y="2560320"/>
            <a:ext cx="2377440" cy="1051560"/>
          </a:xfrm>
          <a:prstGeom prst="rect">
            <a:avLst/>
          </a:prstGeom>
          <a:solidFill>
            <a:srgbClr val="2A9D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0080" y="2606039"/>
            <a:ext cx="2194560" cy="960120"/>
          </a:xfrm>
          <a:prstGeom prst="rect">
            <a:avLst/>
          </a:prstGeom>
          <a:noFill/>
        </p:spPr>
        <p:txBody>
          <a:bodyPr wrap="square" anchor="ctr">
            <a:spAutoFit/>
          </a:bodyPr>
          <a:lstStyle/>
          <a:p>
            <a:pPr algn="ctr">
              <a:spcAft>
                <a:spcPts val="800"/>
              </a:spcAft>
            </a:pPr>
            <a:r>
              <a:rPr sz="1800" b="1">
                <a:solidFill>
                  <a:srgbClr val="FFFFFF"/>
                </a:solidFill>
                <a:latin typeface="Calibri"/>
              </a:rPr>
              <a:t>Weeks 9 to 12</a:t>
            </a:r>
          </a:p>
        </p:txBody>
      </p:sp>
      <p:sp>
        <p:nvSpPr>
          <p:cNvPr id="13" name="Rectangle 12"/>
          <p:cNvSpPr/>
          <p:nvPr/>
        </p:nvSpPr>
        <p:spPr>
          <a:xfrm>
            <a:off x="3017520" y="2560320"/>
            <a:ext cx="8595360" cy="105156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200400" y="2606039"/>
            <a:ext cx="8229600" cy="960120"/>
          </a:xfrm>
          <a:prstGeom prst="rect">
            <a:avLst/>
          </a:prstGeom>
          <a:noFill/>
        </p:spPr>
        <p:txBody>
          <a:bodyPr wrap="square" anchor="ctr">
            <a:spAutoFit/>
          </a:bodyPr>
          <a:lstStyle/>
          <a:p>
            <a:pPr algn="l">
              <a:spcAft>
                <a:spcPts val="800"/>
              </a:spcAft>
            </a:pPr>
            <a:r>
              <a:rPr sz="1800" b="0">
                <a:solidFill>
                  <a:srgbClr val="1D2733"/>
                </a:solidFill>
                <a:latin typeface="Calibri"/>
              </a:rPr>
              <a:t>Two added Saturday shifts for four weeks</a:t>
            </a:r>
          </a:p>
        </p:txBody>
      </p:sp>
      <p:sp>
        <p:nvSpPr>
          <p:cNvPr id="15" name="Rectangle 14"/>
          <p:cNvSpPr/>
          <p:nvPr/>
        </p:nvSpPr>
        <p:spPr>
          <a:xfrm>
            <a:off x="548640" y="3794760"/>
            <a:ext cx="2377440" cy="1051560"/>
          </a:xfrm>
          <a:prstGeom prst="rect">
            <a:avLst/>
          </a:prstGeom>
          <a:solidFill>
            <a:srgbClr val="2A9D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0080" y="3840480"/>
            <a:ext cx="2194560" cy="960120"/>
          </a:xfrm>
          <a:prstGeom prst="rect">
            <a:avLst/>
          </a:prstGeom>
          <a:noFill/>
        </p:spPr>
        <p:txBody>
          <a:bodyPr wrap="square" anchor="ctr">
            <a:spAutoFit/>
          </a:bodyPr>
          <a:lstStyle/>
          <a:p>
            <a:pPr algn="ctr">
              <a:spcAft>
                <a:spcPts val="800"/>
              </a:spcAft>
            </a:pPr>
            <a:r>
              <a:rPr sz="1800" b="1">
                <a:solidFill>
                  <a:srgbClr val="FFFFFF"/>
                </a:solidFill>
                <a:latin typeface="Calibri"/>
              </a:rPr>
              <a:t>Week 9</a:t>
            </a:r>
          </a:p>
        </p:txBody>
      </p:sp>
      <p:sp>
        <p:nvSpPr>
          <p:cNvPr id="17" name="Rectangle 16"/>
          <p:cNvSpPr/>
          <p:nvPr/>
        </p:nvSpPr>
        <p:spPr>
          <a:xfrm>
            <a:off x="3017520" y="3794760"/>
            <a:ext cx="8595360" cy="105156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3200400" y="3840480"/>
            <a:ext cx="8229600" cy="960120"/>
          </a:xfrm>
          <a:prstGeom prst="rect">
            <a:avLst/>
          </a:prstGeom>
          <a:noFill/>
        </p:spPr>
        <p:txBody>
          <a:bodyPr wrap="square" anchor="ctr">
            <a:spAutoFit/>
          </a:bodyPr>
          <a:lstStyle/>
          <a:p>
            <a:pPr algn="l">
              <a:spcAft>
                <a:spcPts val="800"/>
              </a:spcAft>
            </a:pPr>
            <a:r>
              <a:rPr sz="1800" b="0">
                <a:solidFill>
                  <a:srgbClr val="1D2733"/>
                </a:solidFill>
                <a:latin typeface="Calibri"/>
              </a:rPr>
              <a:t>Output passes plan at 4,800 units</a:t>
            </a:r>
          </a:p>
        </p:txBody>
      </p:sp>
      <p:sp>
        <p:nvSpPr>
          <p:cNvPr id="19" name="Rectangle 18"/>
          <p:cNvSpPr/>
          <p:nvPr/>
        </p:nvSpPr>
        <p:spPr>
          <a:xfrm>
            <a:off x="548640" y="5029200"/>
            <a:ext cx="2377440" cy="1051560"/>
          </a:xfrm>
          <a:prstGeom prst="rect">
            <a:avLst/>
          </a:prstGeom>
          <a:solidFill>
            <a:srgbClr val="2A9D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0080" y="5074920"/>
            <a:ext cx="2194560" cy="960120"/>
          </a:xfrm>
          <a:prstGeom prst="rect">
            <a:avLst/>
          </a:prstGeom>
          <a:noFill/>
        </p:spPr>
        <p:txBody>
          <a:bodyPr wrap="square" anchor="ctr">
            <a:spAutoFit/>
          </a:bodyPr>
          <a:lstStyle/>
          <a:p>
            <a:pPr algn="ctr">
              <a:spcAft>
                <a:spcPts val="800"/>
              </a:spcAft>
            </a:pPr>
            <a:r>
              <a:rPr sz="1800" b="1">
                <a:solidFill>
                  <a:srgbClr val="FFFFFF"/>
                </a:solidFill>
                <a:latin typeface="Calibri"/>
              </a:rPr>
              <a:t>Week 12</a:t>
            </a:r>
          </a:p>
        </p:txBody>
      </p:sp>
      <p:sp>
        <p:nvSpPr>
          <p:cNvPr id="21" name="Rectangle 20"/>
          <p:cNvSpPr/>
          <p:nvPr/>
        </p:nvSpPr>
        <p:spPr>
          <a:xfrm>
            <a:off x="3017520" y="5029200"/>
            <a:ext cx="8595360" cy="105156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3200400" y="5074920"/>
            <a:ext cx="8229600" cy="960120"/>
          </a:xfrm>
          <a:prstGeom prst="rect">
            <a:avLst/>
          </a:prstGeom>
          <a:noFill/>
        </p:spPr>
        <p:txBody>
          <a:bodyPr wrap="square" anchor="ctr">
            <a:spAutoFit/>
          </a:bodyPr>
          <a:lstStyle/>
          <a:p>
            <a:pPr algn="l">
              <a:spcAft>
                <a:spcPts val="800"/>
              </a:spcAft>
            </a:pPr>
            <a:r>
              <a:rPr sz="1800" b="0">
                <a:solidFill>
                  <a:srgbClr val="1D2733"/>
                </a:solidFill>
                <a:latin typeface="Calibri"/>
              </a:rPr>
              <a:t>Backorders cleared; on-time shipping back to 96%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Solution 1: Nearshore Second Motor Supplier</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C1</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Harlow Kitchenware and all figures are invented. Do not submit. Help with D472 Task 1: WhatsApp Gradevia +1 564 544 6924</a:t>
            </a:r>
          </a:p>
        </p:txBody>
      </p:sp>
      <p:sp>
        <p:nvSpPr>
          <p:cNvPr id="7" name="Rectangle 6"/>
          <p:cNvSpPr/>
          <p:nvPr/>
        </p:nvSpPr>
        <p:spPr>
          <a:xfrm>
            <a:off x="548640" y="1280160"/>
            <a:ext cx="5760720" cy="484632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1417319"/>
            <a:ext cx="5303520" cy="4572000"/>
          </a:xfrm>
          <a:prstGeom prst="rect">
            <a:avLst/>
          </a:prstGeom>
          <a:noFill/>
        </p:spPr>
        <p:txBody>
          <a:bodyPr wrap="square" anchor="t">
            <a:spAutoFit/>
          </a:bodyPr>
          <a:lstStyle/>
          <a:p>
            <a:pPr algn="l">
              <a:spcAft>
                <a:spcPts val="800"/>
              </a:spcAft>
            </a:pPr>
            <a:r>
              <a:rPr sz="1900" b="1">
                <a:solidFill>
                  <a:srgbClr val="2A9D8F"/>
                </a:solidFill>
                <a:latin typeface="Calibri"/>
              </a:rPr>
              <a:t>Three strengths (C1a)</a:t>
            </a:r>
          </a:p>
          <a:p>
            <a:pPr algn="l">
              <a:spcAft>
                <a:spcPts val="800"/>
              </a:spcAft>
            </a:pPr>
            <a:r>
              <a:rPr sz="1600" b="0">
                <a:solidFill>
                  <a:srgbClr val="1D2733"/>
                </a:solidFill>
                <a:latin typeface="Calibri"/>
              </a:rPr>
              <a:t>• Cuts single-source exposure: a second supplier in Mexico would cover up to 40% of motors</a:t>
            </a:r>
          </a:p>
          <a:p>
            <a:pPr algn="l">
              <a:spcAft>
                <a:spcPts val="800"/>
              </a:spcAft>
            </a:pPr>
            <a:r>
              <a:rPr sz="1600" b="0">
                <a:solidFill>
                  <a:srgbClr val="1D2733"/>
                </a:solidFill>
                <a:latin typeface="Calibri"/>
              </a:rPr>
              <a:t>• Lead time of 9 days by truck vs 42 days by ocean</a:t>
            </a:r>
          </a:p>
          <a:p>
            <a:pPr algn="l">
              <a:spcAft>
                <a:spcPts val="800"/>
              </a:spcAft>
            </a:pPr>
            <a:r>
              <a:rPr sz="1600" b="0">
                <a:solidFill>
                  <a:srgbClr val="1D2733"/>
                </a:solidFill>
                <a:latin typeface="Calibri"/>
              </a:rPr>
              <a:t>• Avoids ocean ports and container rate spikes</a:t>
            </a:r>
          </a:p>
        </p:txBody>
      </p:sp>
      <p:sp>
        <p:nvSpPr>
          <p:cNvPr id="9" name="Rectangle 8"/>
          <p:cNvSpPr/>
          <p:nvPr/>
        </p:nvSpPr>
        <p:spPr>
          <a:xfrm>
            <a:off x="6492240" y="1280160"/>
            <a:ext cx="5120640" cy="484632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720840" y="1417319"/>
            <a:ext cx="4663440" cy="4572000"/>
          </a:xfrm>
          <a:prstGeom prst="rect">
            <a:avLst/>
          </a:prstGeom>
          <a:noFill/>
        </p:spPr>
        <p:txBody>
          <a:bodyPr wrap="square" anchor="t">
            <a:spAutoFit/>
          </a:bodyPr>
          <a:lstStyle/>
          <a:p>
            <a:pPr algn="l">
              <a:spcAft>
                <a:spcPts val="800"/>
              </a:spcAft>
            </a:pPr>
            <a:r>
              <a:rPr sz="1900" b="1">
                <a:solidFill>
                  <a:srgbClr val="2A9D8F"/>
                </a:solidFill>
                <a:latin typeface="Calibri"/>
              </a:rPr>
              <a:t>Two weaknesses (C1b)</a:t>
            </a:r>
          </a:p>
          <a:p>
            <a:pPr algn="l">
              <a:spcAft>
                <a:spcPts val="800"/>
              </a:spcAft>
            </a:pPr>
            <a:r>
              <a:rPr sz="1600" b="0">
                <a:solidFill>
                  <a:srgbClr val="1D2733"/>
                </a:solidFill>
                <a:latin typeface="Calibri"/>
              </a:rPr>
              <a:t>• Unit price about 6% higher than the current supplier</a:t>
            </a:r>
          </a:p>
          <a:p>
            <a:pPr algn="l">
              <a:spcAft>
                <a:spcPts val="800"/>
              </a:spcAft>
            </a:pPr>
            <a:r>
              <a:rPr sz="1600" b="0">
                <a:solidFill>
                  <a:srgbClr val="1D2733"/>
                </a:solidFill>
                <a:latin typeface="Calibri"/>
              </a:rPr>
              <a:t>• About $380,000 and 5 months to qualify and tool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Solution 2: Raise Motor Safety Stock to 30 Days</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C1</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Harlow Kitchenware and all figures are invented. Do not submit. Help with D472 Task 1: WhatsApp Gradevia +1 564 544 6924</a:t>
            </a:r>
          </a:p>
        </p:txBody>
      </p:sp>
      <p:sp>
        <p:nvSpPr>
          <p:cNvPr id="7" name="Rectangle 6"/>
          <p:cNvSpPr/>
          <p:nvPr/>
        </p:nvSpPr>
        <p:spPr>
          <a:xfrm>
            <a:off x="548640" y="1280160"/>
            <a:ext cx="5760720" cy="484632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1417319"/>
            <a:ext cx="5303520" cy="4572000"/>
          </a:xfrm>
          <a:prstGeom prst="rect">
            <a:avLst/>
          </a:prstGeom>
          <a:noFill/>
        </p:spPr>
        <p:txBody>
          <a:bodyPr wrap="square" anchor="t">
            <a:spAutoFit/>
          </a:bodyPr>
          <a:lstStyle/>
          <a:p>
            <a:pPr algn="l">
              <a:spcAft>
                <a:spcPts val="800"/>
              </a:spcAft>
            </a:pPr>
            <a:r>
              <a:rPr sz="1900" b="1">
                <a:solidFill>
                  <a:srgbClr val="2A9D8F"/>
                </a:solidFill>
                <a:latin typeface="Calibri"/>
              </a:rPr>
              <a:t>Three strengths (C1a)</a:t>
            </a:r>
          </a:p>
          <a:p>
            <a:pPr algn="l">
              <a:spcAft>
                <a:spcPts val="800"/>
              </a:spcAft>
            </a:pPr>
            <a:r>
              <a:rPr sz="1600" b="0">
                <a:solidFill>
                  <a:srgbClr val="1D2733"/>
                </a:solidFill>
                <a:latin typeface="Calibri"/>
              </a:rPr>
              <a:t>• Would have covered the 19 day closure without stopping lines</a:t>
            </a:r>
          </a:p>
          <a:p>
            <a:pPr algn="l">
              <a:spcAft>
                <a:spcPts val="800"/>
              </a:spcAft>
            </a:pPr>
            <a:r>
              <a:rPr sz="1600" b="0">
                <a:solidFill>
                  <a:srgbClr val="1D2733"/>
                </a:solidFill>
                <a:latin typeface="Calibri"/>
              </a:rPr>
              <a:t>• Fast to implement: no new supplier needed</a:t>
            </a:r>
          </a:p>
          <a:p>
            <a:pPr algn="l">
              <a:spcAft>
                <a:spcPts val="800"/>
              </a:spcAft>
            </a:pPr>
            <a:r>
              <a:rPr sz="1600" b="0">
                <a:solidFill>
                  <a:srgbClr val="1D2733"/>
                </a:solidFill>
                <a:latin typeface="Calibri"/>
              </a:rPr>
              <a:t>• Simple to manage in the existing planning system</a:t>
            </a:r>
          </a:p>
        </p:txBody>
      </p:sp>
      <p:sp>
        <p:nvSpPr>
          <p:cNvPr id="9" name="Rectangle 8"/>
          <p:cNvSpPr/>
          <p:nvPr/>
        </p:nvSpPr>
        <p:spPr>
          <a:xfrm>
            <a:off x="6492240" y="1280160"/>
            <a:ext cx="5120640" cy="484632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720840" y="1417319"/>
            <a:ext cx="4663440" cy="4572000"/>
          </a:xfrm>
          <a:prstGeom prst="rect">
            <a:avLst/>
          </a:prstGeom>
          <a:noFill/>
        </p:spPr>
        <p:txBody>
          <a:bodyPr wrap="square" anchor="t">
            <a:spAutoFit/>
          </a:bodyPr>
          <a:lstStyle/>
          <a:p>
            <a:pPr algn="l">
              <a:spcAft>
                <a:spcPts val="800"/>
              </a:spcAft>
            </a:pPr>
            <a:r>
              <a:rPr sz="1900" b="1">
                <a:solidFill>
                  <a:srgbClr val="2A9D8F"/>
                </a:solidFill>
                <a:latin typeface="Calibri"/>
              </a:rPr>
              <a:t>Two weaknesses (C1b)</a:t>
            </a:r>
          </a:p>
          <a:p>
            <a:pPr algn="l">
              <a:spcAft>
                <a:spcPts val="800"/>
              </a:spcAft>
            </a:pPr>
            <a:r>
              <a:rPr sz="1600" b="0">
                <a:solidFill>
                  <a:srgbClr val="1D2733"/>
                </a:solidFill>
                <a:latin typeface="Calibri"/>
              </a:rPr>
              <a:t>• Adds about $115,000 a year in holding cost</a:t>
            </a:r>
          </a:p>
          <a:p>
            <a:pPr algn="l">
              <a:spcAft>
                <a:spcPts val="800"/>
              </a:spcAft>
            </a:pPr>
            <a:r>
              <a:rPr sz="1600" b="0">
                <a:solidFill>
                  <a:srgbClr val="1D2733"/>
                </a:solidFill>
                <a:latin typeface="Calibri"/>
              </a:rPr>
              <a:t>• Ties up about $460,000 more in working capital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Solution 3: Supplier Risk Monitoring Platform</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C1</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Harlow Kitchenware and all figures are invented. Do not submit. Help with D472 Task 1: WhatsApp Gradevia +1 564 544 6924</a:t>
            </a:r>
          </a:p>
        </p:txBody>
      </p:sp>
      <p:sp>
        <p:nvSpPr>
          <p:cNvPr id="7" name="Rectangle 6"/>
          <p:cNvSpPr/>
          <p:nvPr/>
        </p:nvSpPr>
        <p:spPr>
          <a:xfrm>
            <a:off x="548640" y="1280160"/>
            <a:ext cx="5760720" cy="484632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1417319"/>
            <a:ext cx="5303520" cy="4572000"/>
          </a:xfrm>
          <a:prstGeom prst="rect">
            <a:avLst/>
          </a:prstGeom>
          <a:noFill/>
        </p:spPr>
        <p:txBody>
          <a:bodyPr wrap="square" anchor="t">
            <a:spAutoFit/>
          </a:bodyPr>
          <a:lstStyle/>
          <a:p>
            <a:pPr algn="l">
              <a:spcAft>
                <a:spcPts val="800"/>
              </a:spcAft>
            </a:pPr>
            <a:r>
              <a:rPr sz="1900" b="1">
                <a:solidFill>
                  <a:srgbClr val="2A9D8F"/>
                </a:solidFill>
                <a:latin typeface="Calibri"/>
              </a:rPr>
              <a:t>Three strengths (C1a)</a:t>
            </a:r>
          </a:p>
          <a:p>
            <a:pPr algn="l">
              <a:spcAft>
                <a:spcPts val="800"/>
              </a:spcAft>
            </a:pPr>
            <a:r>
              <a:rPr sz="1600" b="0">
                <a:solidFill>
                  <a:srgbClr val="1D2733"/>
                </a:solidFill>
                <a:latin typeface="Calibri"/>
              </a:rPr>
              <a:t>• Early warning of weather, port, and supplier events</a:t>
            </a:r>
          </a:p>
          <a:p>
            <a:pPr algn="l">
              <a:spcAft>
                <a:spcPts val="800"/>
              </a:spcAft>
            </a:pPr>
            <a:r>
              <a:rPr sz="1600" b="0">
                <a:solidFill>
                  <a:srgbClr val="1D2733"/>
                </a:solidFill>
                <a:latin typeface="Calibri"/>
              </a:rPr>
              <a:t>• Low cost: about $60,000 a year</a:t>
            </a:r>
          </a:p>
          <a:p>
            <a:pPr algn="l">
              <a:spcAft>
                <a:spcPts val="800"/>
              </a:spcAft>
            </a:pPr>
            <a:r>
              <a:rPr sz="1600" b="0">
                <a:solidFill>
                  <a:srgbClr val="1D2733"/>
                </a:solidFill>
                <a:latin typeface="Calibri"/>
              </a:rPr>
              <a:t>• Covers all 140 suppliers, not only motors</a:t>
            </a:r>
          </a:p>
        </p:txBody>
      </p:sp>
      <p:sp>
        <p:nvSpPr>
          <p:cNvPr id="9" name="Rectangle 8"/>
          <p:cNvSpPr/>
          <p:nvPr/>
        </p:nvSpPr>
        <p:spPr>
          <a:xfrm>
            <a:off x="6492240" y="1280160"/>
            <a:ext cx="5120640" cy="484632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720840" y="1417319"/>
            <a:ext cx="4663440" cy="4572000"/>
          </a:xfrm>
          <a:prstGeom prst="rect">
            <a:avLst/>
          </a:prstGeom>
          <a:noFill/>
        </p:spPr>
        <p:txBody>
          <a:bodyPr wrap="square" anchor="t">
            <a:spAutoFit/>
          </a:bodyPr>
          <a:lstStyle/>
          <a:p>
            <a:pPr algn="l">
              <a:spcAft>
                <a:spcPts val="800"/>
              </a:spcAft>
            </a:pPr>
            <a:r>
              <a:rPr sz="1900" b="1">
                <a:solidFill>
                  <a:srgbClr val="2A9D8F"/>
                </a:solidFill>
                <a:latin typeface="Calibri"/>
              </a:rPr>
              <a:t>Two weaknesses (C1b)</a:t>
            </a:r>
          </a:p>
          <a:p>
            <a:pPr algn="l">
              <a:spcAft>
                <a:spcPts val="800"/>
              </a:spcAft>
            </a:pPr>
            <a:r>
              <a:rPr sz="1600" b="0">
                <a:solidFill>
                  <a:srgbClr val="1D2733"/>
                </a:solidFill>
                <a:latin typeface="Calibri"/>
              </a:rPr>
              <a:t>• Gives warning but adds no supply</a:t>
            </a:r>
          </a:p>
          <a:p>
            <a:pPr algn="l">
              <a:spcAft>
                <a:spcPts val="800"/>
              </a:spcAft>
            </a:pPr>
            <a:r>
              <a:rPr sz="1600" b="0">
                <a:solidFill>
                  <a:srgbClr val="1D2733"/>
                </a:solidFill>
                <a:latin typeface="Calibri"/>
              </a:rPr>
              <a:t>• Value depends on having a backup ready to act 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How the Data Informed the Solutions</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C1c</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Harlow Kitchenware and all figures are invented. Do not submit. Help with D472 Task 1: WhatsApp Gradevia +1 564 544 6924</a:t>
            </a:r>
          </a:p>
        </p:txBody>
      </p:sp>
      <p:graphicFrame>
        <p:nvGraphicFramePr>
          <p:cNvPr id="7" name="Table 6"/>
          <p:cNvGraphicFramePr>
            <a:graphicFrameLocks noGrp="1"/>
          </p:cNvGraphicFramePr>
          <p:nvPr/>
        </p:nvGraphicFramePr>
        <p:xfrm>
          <a:off x="548640" y="1325880"/>
          <a:ext cx="11064240" cy="44805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4114800">
                  <a:extLst>
                    <a:ext uri="{9D8B030D-6E8A-4147-A177-3AD203B41FA5}">
                      <a16:colId xmlns:a16="http://schemas.microsoft.com/office/drawing/2014/main" val="20002"/>
                    </a:ext>
                  </a:extLst>
                </a:gridCol>
              </a:tblGrid>
              <a:tr h="1120140">
                <a:tc>
                  <a:txBody>
                    <a:bodyPr/>
                    <a:lstStyle/>
                    <a:p>
                      <a:r>
                        <a:rPr sz="1600" b="1">
                          <a:solidFill>
                            <a:srgbClr val="FFFFFF"/>
                          </a:solidFill>
                        </a:rPr>
                        <a:t>Solution</a:t>
                      </a:r>
                    </a:p>
                  </a:txBody>
                  <a:tcPr>
                    <a:solidFill>
                      <a:srgbClr val="1F3A5F"/>
                    </a:solidFill>
                  </a:tcPr>
                </a:tc>
                <a:tc>
                  <a:txBody>
                    <a:bodyPr/>
                    <a:lstStyle/>
                    <a:p>
                      <a:r>
                        <a:rPr sz="1600" b="1">
                          <a:solidFill>
                            <a:srgbClr val="FFFFFF"/>
                          </a:solidFill>
                        </a:rPr>
                        <a:t>Quantitative data used</a:t>
                      </a:r>
                    </a:p>
                  </a:txBody>
                  <a:tcPr>
                    <a:solidFill>
                      <a:srgbClr val="1F3A5F"/>
                    </a:solidFill>
                  </a:tcPr>
                </a:tc>
                <a:tc>
                  <a:txBody>
                    <a:bodyPr/>
                    <a:lstStyle/>
                    <a:p>
                      <a:r>
                        <a:rPr sz="1600" b="1">
                          <a:solidFill>
                            <a:srgbClr val="FFFFFF"/>
                          </a:solidFill>
                        </a:rPr>
                        <a:t>Qualitative data used</a:t>
                      </a:r>
                    </a:p>
                  </a:txBody>
                  <a:tcPr>
                    <a:solidFill>
                      <a:srgbClr val="1F3A5F"/>
                    </a:solidFill>
                  </a:tcPr>
                </a:tc>
                <a:extLst>
                  <a:ext uri="{0D108BD9-81ED-4DB2-BD59-A6C34878D82A}">
                    <a16:rowId xmlns:a16="http://schemas.microsoft.com/office/drawing/2014/main" val="10000"/>
                  </a:ext>
                </a:extLst>
              </a:tr>
              <a:tr h="1120140">
                <a:tc>
                  <a:txBody>
                    <a:bodyPr/>
                    <a:lstStyle/>
                    <a:p>
                      <a:r>
                        <a:rPr sz="1500" b="0">
                          <a:solidFill>
                            <a:srgbClr val="1D2733"/>
                          </a:solidFill>
                        </a:rPr>
                        <a:t>1. Second supplier</a:t>
                      </a:r>
                    </a:p>
                  </a:txBody>
                  <a:tcPr>
                    <a:solidFill>
                      <a:srgbClr val="EEF3F7"/>
                    </a:solidFill>
                  </a:tcPr>
                </a:tc>
                <a:tc>
                  <a:txBody>
                    <a:bodyPr/>
                    <a:lstStyle/>
                    <a:p>
                      <a:r>
                        <a:rPr sz="1500" b="0">
                          <a:solidFill>
                            <a:srgbClr val="1D2733"/>
                          </a:solidFill>
                        </a:rPr>
                        <a:t>42 day ocean lead time vs 9 days by truck; 100% single source</a:t>
                      </a:r>
                    </a:p>
                  </a:txBody>
                  <a:tcPr>
                    <a:solidFill>
                      <a:srgbClr val="EEF3F7"/>
                    </a:solidFill>
                  </a:tcPr>
                </a:tc>
                <a:tc>
                  <a:txBody>
                    <a:bodyPr/>
                    <a:lstStyle/>
                    <a:p>
                      <a:r>
                        <a:rPr sz="1500" b="0">
                          <a:solidFill>
                            <a:srgbClr val="1D2733"/>
                          </a:solidFill>
                        </a:rPr>
                        <a:t>2024 risk review flagged single sourcing</a:t>
                      </a:r>
                    </a:p>
                  </a:txBody>
                  <a:tcPr>
                    <a:solidFill>
                      <a:srgbClr val="EEF3F7"/>
                    </a:solidFill>
                  </a:tcPr>
                </a:tc>
                <a:extLst>
                  <a:ext uri="{0D108BD9-81ED-4DB2-BD59-A6C34878D82A}">
                    <a16:rowId xmlns:a16="http://schemas.microsoft.com/office/drawing/2014/main" val="10001"/>
                  </a:ext>
                </a:extLst>
              </a:tr>
              <a:tr h="1120140">
                <a:tc>
                  <a:txBody>
                    <a:bodyPr/>
                    <a:lstStyle/>
                    <a:p>
                      <a:r>
                        <a:rPr sz="1500" b="0">
                          <a:solidFill>
                            <a:srgbClr val="1D2733"/>
                          </a:solidFill>
                        </a:rPr>
                        <a:t>2. Safety stock</a:t>
                      </a:r>
                    </a:p>
                  </a:txBody>
                  <a:tcPr>
                    <a:solidFill>
                      <a:srgbClr val="FFFFFF"/>
                    </a:solidFill>
                  </a:tcPr>
                </a:tc>
                <a:tc>
                  <a:txBody>
                    <a:bodyPr/>
                    <a:lstStyle/>
                    <a:p>
                      <a:r>
                        <a:rPr sz="1500" b="0">
                          <a:solidFill>
                            <a:srgbClr val="1D2733"/>
                          </a:solidFill>
                        </a:rPr>
                        <a:t>19 day closure vs 9 days of stock; $566,000 cost and lost margin</a:t>
                      </a:r>
                    </a:p>
                  </a:txBody>
                  <a:tcPr>
                    <a:solidFill>
                      <a:srgbClr val="FFFFFF"/>
                    </a:solidFill>
                  </a:tcPr>
                </a:tc>
                <a:tc>
                  <a:txBody>
                    <a:bodyPr/>
                    <a:lstStyle/>
                    <a:p>
                      <a:r>
                        <a:rPr sz="1500" b="0">
                          <a:solidFill>
                            <a:srgbClr val="1D2733"/>
                          </a:solidFill>
                        </a:rPr>
                        <a:t>Planners rebuilt schedules daily during the shortage</a:t>
                      </a:r>
                    </a:p>
                  </a:txBody>
                  <a:tcPr>
                    <a:solidFill>
                      <a:srgbClr val="FFFFFF"/>
                    </a:solidFill>
                  </a:tcPr>
                </a:tc>
                <a:extLst>
                  <a:ext uri="{0D108BD9-81ED-4DB2-BD59-A6C34878D82A}">
                    <a16:rowId xmlns:a16="http://schemas.microsoft.com/office/drawing/2014/main" val="10002"/>
                  </a:ext>
                </a:extLst>
              </a:tr>
              <a:tr h="1120140">
                <a:tc>
                  <a:txBody>
                    <a:bodyPr/>
                    <a:lstStyle/>
                    <a:p>
                      <a:r>
                        <a:rPr sz="1500" b="0">
                          <a:solidFill>
                            <a:srgbClr val="1D2733"/>
                          </a:solidFill>
                        </a:rPr>
                        <a:t>3. Risk platform</a:t>
                      </a:r>
                    </a:p>
                  </a:txBody>
                  <a:tcPr>
                    <a:solidFill>
                      <a:srgbClr val="EEF3F7"/>
                    </a:solidFill>
                  </a:tcPr>
                </a:tc>
                <a:tc>
                  <a:txBody>
                    <a:bodyPr/>
                    <a:lstStyle/>
                    <a:p>
                      <a:r>
                        <a:rPr sz="1500" b="0">
                          <a:solidFill>
                            <a:srgbClr val="1D2733"/>
                          </a:solidFill>
                        </a:rPr>
                        <a:t>2 day storm warning was available publicly</a:t>
                      </a:r>
                    </a:p>
                  </a:txBody>
                  <a:tcPr>
                    <a:solidFill>
                      <a:srgbClr val="EEF3F7"/>
                    </a:solidFill>
                  </a:tcPr>
                </a:tc>
                <a:tc>
                  <a:txBody>
                    <a:bodyPr/>
                    <a:lstStyle/>
                    <a:p>
                      <a:r>
                        <a:rPr sz="1500" b="0">
                          <a:solidFill>
                            <a:srgbClr val="1D2733"/>
                          </a:solidFill>
                        </a:rPr>
                        <a:t>Retailers asked for earlier, realistic ship dates</a:t>
                      </a:r>
                    </a:p>
                  </a:txBody>
                  <a:tcPr>
                    <a:solidFill>
                      <a:srgbClr val="EEF3F7"/>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Conclusion: Recommendation</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C2</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Harlow Kitchenware and all figures are invented. Do not submit. Help with D472 Task 1: WhatsApp Gradevia +1 564 544 6924</a:t>
            </a:r>
          </a:p>
        </p:txBody>
      </p:sp>
      <p:sp>
        <p:nvSpPr>
          <p:cNvPr id="7" name="Rectangle 6"/>
          <p:cNvSpPr/>
          <p:nvPr/>
        </p:nvSpPr>
        <p:spPr>
          <a:xfrm>
            <a:off x="548640" y="1280160"/>
            <a:ext cx="11064240" cy="1463040"/>
          </a:xfrm>
          <a:prstGeom prst="rect">
            <a:avLst/>
          </a:prstGeom>
          <a:solidFill>
            <a:srgbClr val="2A9D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2960" y="1371600"/>
            <a:ext cx="10607040" cy="1280160"/>
          </a:xfrm>
          <a:prstGeom prst="rect">
            <a:avLst/>
          </a:prstGeom>
          <a:noFill/>
        </p:spPr>
        <p:txBody>
          <a:bodyPr wrap="square" anchor="t">
            <a:spAutoFit/>
          </a:bodyPr>
          <a:lstStyle/>
          <a:p>
            <a:pPr algn="l">
              <a:spcAft>
                <a:spcPts val="800"/>
              </a:spcAft>
            </a:pPr>
            <a:r>
              <a:rPr sz="1800" b="1">
                <a:solidFill>
                  <a:srgbClr val="FFFFFF"/>
                </a:solidFill>
                <a:latin typeface="Calibri"/>
              </a:rPr>
              <a:t>Recommendation (C2)</a:t>
            </a:r>
          </a:p>
          <a:p>
            <a:pPr algn="l">
              <a:spcAft>
                <a:spcPts val="800"/>
              </a:spcAft>
            </a:pPr>
            <a:r>
              <a:rPr sz="2400" b="1">
                <a:solidFill>
                  <a:srgbClr val="FFFFFF"/>
                </a:solidFill>
                <a:latin typeface="Calibri"/>
              </a:rPr>
              <a:t>Qualify a nearshore second motor supplier to carry up to 40% of volume</a:t>
            </a:r>
          </a:p>
        </p:txBody>
      </p:sp>
      <p:sp>
        <p:nvSpPr>
          <p:cNvPr id="9" name="Rectangle 8"/>
          <p:cNvSpPr/>
          <p:nvPr/>
        </p:nvSpPr>
        <p:spPr>
          <a:xfrm>
            <a:off x="548640" y="2971800"/>
            <a:ext cx="11064240" cy="315468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77240" y="3108960"/>
            <a:ext cx="10607040" cy="2880360"/>
          </a:xfrm>
          <a:prstGeom prst="rect">
            <a:avLst/>
          </a:prstGeom>
          <a:noFill/>
        </p:spPr>
        <p:txBody>
          <a:bodyPr wrap="square" anchor="t">
            <a:spAutoFit/>
          </a:bodyPr>
          <a:lstStyle/>
          <a:p>
            <a:pPr algn="l">
              <a:spcAft>
                <a:spcPts val="800"/>
              </a:spcAft>
            </a:pPr>
            <a:r>
              <a:rPr sz="1900" b="1">
                <a:solidFill>
                  <a:srgbClr val="2A9D8F"/>
                </a:solidFill>
                <a:latin typeface="Calibri"/>
              </a:rPr>
              <a:t>Justification (C2a)</a:t>
            </a:r>
          </a:p>
          <a:p>
            <a:pPr algn="l">
              <a:spcAft>
                <a:spcPts val="800"/>
              </a:spcAft>
            </a:pPr>
            <a:r>
              <a:rPr sz="1600" b="0">
                <a:solidFill>
                  <a:srgbClr val="1D2733"/>
                </a:solidFill>
                <a:latin typeface="Calibri"/>
              </a:rPr>
              <a:t>• Removes the root cause, single sourcing, rather than buffering against it</a:t>
            </a:r>
          </a:p>
          <a:p>
            <a:pPr algn="l">
              <a:spcAft>
                <a:spcPts val="800"/>
              </a:spcAft>
            </a:pPr>
            <a:r>
              <a:rPr sz="1600" b="0">
                <a:solidFill>
                  <a:srgbClr val="1D2733"/>
                </a:solidFill>
                <a:latin typeface="Calibri"/>
              </a:rPr>
              <a:t>• Protects against disruptions of any length, unlike a 30 day buffer</a:t>
            </a:r>
          </a:p>
          <a:p>
            <a:pPr algn="l">
              <a:spcAft>
                <a:spcPts val="800"/>
              </a:spcAft>
            </a:pPr>
            <a:r>
              <a:rPr sz="1600" b="0">
                <a:solidFill>
                  <a:srgbClr val="1D2733"/>
                </a:solidFill>
                <a:latin typeface="Calibri"/>
              </a:rPr>
              <a:t>• About $190,000 a year in added cost vs $566,000 in recovery cost and lost margin from one event</a:t>
            </a:r>
          </a:p>
          <a:p>
            <a:pPr algn="l">
              <a:spcAft>
                <a:spcPts val="800"/>
              </a:spcAft>
            </a:pPr>
            <a:r>
              <a:rPr sz="1600" b="0">
                <a:solidFill>
                  <a:srgbClr val="1D2733"/>
                </a:solidFill>
                <a:latin typeface="Calibri"/>
              </a:rPr>
              <a:t>• Builds long-term viability: the ability to adapt and keep supplying through disruption (Ivanov, 2021)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References</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D</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Harlow Kitchenware and all figures are invented. Do not submit. Help with D472 Task 1: WhatsApp Gradevia +1 564 544 6924</a:t>
            </a:r>
          </a:p>
        </p:txBody>
      </p:sp>
      <p:sp>
        <p:nvSpPr>
          <p:cNvPr id="7" name="TextBox 6"/>
          <p:cNvSpPr txBox="1"/>
          <p:nvPr/>
        </p:nvSpPr>
        <p:spPr>
          <a:xfrm>
            <a:off x="731520" y="1371600"/>
            <a:ext cx="10698480" cy="4114800"/>
          </a:xfrm>
          <a:prstGeom prst="rect">
            <a:avLst/>
          </a:prstGeom>
          <a:noFill/>
        </p:spPr>
        <p:txBody>
          <a:bodyPr wrap="square" anchor="t">
            <a:spAutoFit/>
          </a:bodyPr>
          <a:lstStyle/>
          <a:p>
            <a:pPr algn="l">
              <a:spcAft>
                <a:spcPts val="800"/>
              </a:spcAft>
            </a:pPr>
            <a:r>
              <a:rPr sz="1700" b="0">
                <a:solidFill>
                  <a:srgbClr val="1D2733"/>
                </a:solidFill>
                <a:latin typeface="Calibri"/>
              </a:rPr>
              <a:t>Ivanov, D. (2021). Supply chain viability and the COVID-19 pandemic: A conceptual and formal generalisation of four major adaptation strategies. International Journal of Production Research, 59(12), 3535–3552. https://doi.org/10.1080/00207543.2021.1890852</a:t>
            </a:r>
          </a:p>
          <a:p>
            <a:pPr algn="l">
              <a:spcAft>
                <a:spcPts val="800"/>
              </a:spcAft>
            </a:pPr>
            <a:r>
              <a:rPr sz="1700" b="0">
                <a:solidFill>
                  <a:srgbClr val="1D2733"/>
                </a:solidFill>
                <a:latin typeface="Calibri"/>
              </a:rPr>
              <a:t>Katsaliaki, K., Galetsi, P., &amp; Kumar, S. (2022). Supply chain disruptions and resilience: A major review and future research agenda. Annals of Operations Research, 319(1), 965–1002. https://doi.org/10.1007/s10479-020-03912-1</a:t>
            </a:r>
          </a:p>
          <a:p>
            <a:pPr algn="l">
              <a:spcAft>
                <a:spcPts val="800"/>
              </a:spcAft>
            </a:pPr>
            <a:r>
              <a:rPr sz="1500" b="0">
                <a:solidFill>
                  <a:srgbClr val="56616E"/>
                </a:solidFill>
                <a:latin typeface="Calibri"/>
              </a:rPr>
              <a:t>Practice case: fictitious Harlow Kitchenware scenario and data created by Gradevia for illustration.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2428</Words>
  <Application>Microsoft Office PowerPoint</Application>
  <PresentationFormat>Widescreen</PresentationFormat>
  <Paragraphs>148</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HP SPECTRE</dc:creator>
  <cp:keywords/>
  <dc:description>generated using python-pptx</dc:description>
  <cp:lastModifiedBy>HP SPECTRE</cp:lastModifiedBy>
  <cp:revision>1</cp:revision>
  <dcterms:created xsi:type="dcterms:W3CDTF">2013-01-27T09:14:16Z</dcterms:created>
  <dcterms:modified xsi:type="dcterms:W3CDTF">2026-10-14T10:04:26Z</dcterms:modified>
  <cp:category/>
</cp:coreProperties>
</file>