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0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Medical / surgical benefit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F2937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Pre-MHPAEA
Commercial</c:v>
                </c:pt>
                <c:pt idx="1">
                  <c:v>Post-MHPAEA
Commercial</c:v>
                </c:pt>
                <c:pt idx="2">
                  <c:v>Traditional
Medicare (current)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9-4A07-B6CC-3E7126625C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Mental health / SUD benefit</c:v>
                </c:pt>
              </c:strCache>
            </c:strRef>
          </c:tx>
          <c:spPr>
            <a:solidFill>
              <a:srgbClr val="2A9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F2937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Pre-MHPAEA
Commercial</c:v>
                </c:pt>
                <c:pt idx="1">
                  <c:v>Post-MHPAEA
Commercial</c:v>
                </c:pt>
                <c:pt idx="2">
                  <c:v>Traditional
Medicare (current)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50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29-4A07-B6CC-3E7126625C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5"/>
          <c:min val="0"/>
        </c:scaling>
        <c:delete val="0"/>
        <c:axPos val="l"/>
        <c:majorGridlines>
          <c:spPr>
            <a:ln w="12700" cap="flat">
              <a:solidFill>
                <a:srgbClr val="E5E9EF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28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6B7280"/>
                    </a:solidFill>
                    <a:latin typeface="Arial"/>
                  </a:rPr>
                  <a:t>Visits per year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937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09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title slide of a fully illustrative sample deck built by Gradevia to show what strong BH710 Unit 2 content can look like. It is not a submission and should not be copied into a student's own assignment.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exists only in the illustrative deck. A real BH710 submission would not include a disclaimer slide like this one; it is here so anyone who sees this sample deck understands its purpose.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Today's presentation walks through the two federal parity laws, applies them to two specific insurance types, analyzes real access implications, and connects that analysis to my discipline's Code of Ethics and a concrete advocacy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The Mental Health Parity Act of 1996 was a narrow but important first step. It stopped plans from capping mental health benefits at a lower dollar amount than medical benefits, but it left major gaps that would not close for another twelve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MHPAEA is where parity stopped being symbolic. It reached into how plans actually manage care, through prior authorization and network design, not just the dollar figures on a coverage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This presentation focuses on commercial insurance and traditional Medicare, because comparing a plan type MHPAEA covers directly against one it does not lets us see the practical difference parity law makes.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Medicare's age relative to MHPAEA is not a technicality. It is the reason a documented, structural coverage gap still exists for older adults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These figures are illustrative, not pulled from a real plan document, but they represent the pattern parity research consistently finds: commercial coverage converges after MHPAEA, while Medicare's visit allowances remain uneven between medical and behavioral health benefits.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Parity compliance and actual access are not the same thing. A plan can meet every MHPAEA requirement on paper and a member can still struggle to get an appointment, especially outside major metro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Maria's scenario is fictitious, but it mirrors a documented pattern in parity enforcement findings: NQTLs applied unevenly between behavioral health and medical benefits.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These two provisions are not the only relevant sections of the Code, but they show the level of specificity the assignment rubric rewards: a named principle, tied directly to a named scenario.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Naming these tensions directly, rather than glossing over them, is what the rubric means by analyzing ethical challenges rather than just describing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This three-step structure keeps advocacy concrete and repeatable rather than aspirational.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narration: closing summary tying the legal history, the access analysis, and the ethical advocacy plan together into one takeaway.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slide formatted with hanging-indent style spacing. A real submission should verify each source's current APA 7 formatting and use sources the student actually consulted.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142943"/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4937760"/>
            <a:ext cx="3291840" cy="3291840"/>
          </a:xfrm>
          <a:prstGeom prst="ellipse">
            <a:avLst/>
          </a:prstGeom>
          <a:solidFill>
            <a:srgbClr val="1F756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50292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EXAMPLE ONLY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34440"/>
            <a:ext cx="9601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Mental Health Parity, MHPAEA,</a:t>
            </a:r>
            <a:endParaRPr lang="en-US" sz="40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Professional Ethics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0632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presentation structure for Herzing BH710, Unit 2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3794760"/>
            <a:ext cx="5577840" cy="566928"/>
          </a:xfrm>
          <a:prstGeom prst="roundRect">
            <a:avLst>
              <a:gd name="adj" fmla="val 50000"/>
            </a:avLst>
          </a:prstGeom>
          <a:solidFill>
            <a:srgbClr val="142943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79476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E6E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client and data — built for teaching purposes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5806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300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by: </a:t>
            </a:r>
            <a:r>
              <a:rPr lang="en-US" sz="1300" b="1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Student, LMSW (fictitious)
</a:t>
            </a:r>
            <a:r>
              <a:rPr lang="en-US" sz="1300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Course: </a:t>
            </a:r>
            <a:r>
              <a:rPr lang="en-US" sz="1300" b="1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BH710 – Policy and Value-Based Care in Behavioral Health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4864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48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50292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This Example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22960" y="1600200"/>
            <a:ext cx="10515600" cy="1024128"/>
          </a:xfrm>
          <a:prstGeom prst="roundRect">
            <a:avLst>
              <a:gd name="adj" fmla="val 8929"/>
            </a:avLst>
          </a:prstGeom>
          <a:solidFill>
            <a:srgbClr val="F2F6FA"/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1883664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51560" y="18836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1673352"/>
            <a:ext cx="94183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deck illustrates how a strong response to the BH710 Unit 2 assignment could be organized. It is a teaching sample, not a template to copy.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22960" y="2788920"/>
            <a:ext cx="10515600" cy="1024128"/>
          </a:xfrm>
          <a:prstGeom prst="roundRect">
            <a:avLst>
              <a:gd name="adj" fmla="val 8929"/>
            </a:avLst>
          </a:prstGeom>
          <a:solidFill>
            <a:srgbClr val="EAF4F2"/>
          </a:solidFill>
          <a:ln/>
        </p:spPr>
      </p:sp>
      <p:sp>
        <p:nvSpPr>
          <p:cNvPr id="10" name="Shape 8"/>
          <p:cNvSpPr/>
          <p:nvPr/>
        </p:nvSpPr>
        <p:spPr>
          <a:xfrm>
            <a:off x="1051560" y="3072384"/>
            <a:ext cx="457200" cy="45720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51560" y="3072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691640" y="2862072"/>
            <a:ext cx="94183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client, “Maria R.,” and all figures shown in charts are fictitious and created for demonstration only.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22960" y="3977640"/>
            <a:ext cx="10515600" cy="1024128"/>
          </a:xfrm>
          <a:prstGeom prst="roundRect">
            <a:avLst>
              <a:gd name="adj" fmla="val 8929"/>
            </a:avLst>
          </a:prstGeom>
          <a:solidFill>
            <a:srgbClr val="F2F6FA"/>
          </a:solidFill>
          <a:ln/>
        </p:spPr>
      </p:sp>
      <p:sp>
        <p:nvSpPr>
          <p:cNvPr id="14" name="Shape 12"/>
          <p:cNvSpPr/>
          <p:nvPr/>
        </p:nvSpPr>
        <p:spPr>
          <a:xfrm>
            <a:off x="1051560" y="4261104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51560" y="4261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691640" y="4050792"/>
            <a:ext cx="94183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submission must reflect the student's own discipline, selected insurance type, research, and analysis, cited in APA 7th edition from current, verified sources.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22960" y="5166360"/>
            <a:ext cx="10515600" cy="1024128"/>
          </a:xfrm>
          <a:prstGeom prst="roundRect">
            <a:avLst>
              <a:gd name="adj" fmla="val 8929"/>
            </a:avLst>
          </a:prstGeom>
          <a:solidFill>
            <a:srgbClr val="EAF4F2"/>
          </a:solidFill>
          <a:ln/>
        </p:spPr>
      </p:sp>
      <p:sp>
        <p:nvSpPr>
          <p:cNvPr id="18" name="Shape 16"/>
          <p:cNvSpPr/>
          <p:nvPr/>
        </p:nvSpPr>
        <p:spPr>
          <a:xfrm>
            <a:off x="1051560" y="5449824"/>
            <a:ext cx="457200" cy="45720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051560" y="54498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691640" y="5239512"/>
            <a:ext cx="94183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confirm the current assignment instructions and rubric inside the Herzing course environment before recording your own presentation.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Presentation Covers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120640" cy="1188720"/>
          </a:xfrm>
          <a:prstGeom prst="roundRect">
            <a:avLst>
              <a:gd name="adj" fmla="val 7692"/>
            </a:avLst>
          </a:prstGeom>
          <a:solidFill>
            <a:srgbClr val="F2F6FA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920240"/>
            <a:ext cx="502920" cy="50292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664208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Mental Health Parity Act (1996) and MHPAEA (2008)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17920" y="1554480"/>
            <a:ext cx="5120640" cy="1188720"/>
          </a:xfrm>
          <a:prstGeom prst="roundRect">
            <a:avLst>
              <a:gd name="adj" fmla="val 7692"/>
            </a:avLst>
          </a:prstGeom>
          <a:solidFill>
            <a:srgbClr val="F2F6FA"/>
          </a:solidFill>
          <a:ln/>
        </p:spPr>
      </p:sp>
      <p:sp>
        <p:nvSpPr>
          <p:cNvPr id="8" name="Shape 6"/>
          <p:cNvSpPr/>
          <p:nvPr/>
        </p:nvSpPr>
        <p:spPr>
          <a:xfrm>
            <a:off x="6446520" y="1920240"/>
            <a:ext cx="502920" cy="50292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4652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132320" y="1664208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insurance types and how parity law applies to each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2971800"/>
            <a:ext cx="5120640" cy="1188720"/>
          </a:xfrm>
          <a:prstGeom prst="roundRect">
            <a:avLst>
              <a:gd name="adj" fmla="val 7692"/>
            </a:avLst>
          </a:prstGeom>
          <a:solidFill>
            <a:srgbClr val="F2F6FA"/>
          </a:solidFill>
          <a:ln/>
        </p:spPr>
      </p:sp>
      <p:sp>
        <p:nvSpPr>
          <p:cNvPr id="12" name="Shape 10"/>
          <p:cNvSpPr/>
          <p:nvPr/>
        </p:nvSpPr>
        <p:spPr>
          <a:xfrm>
            <a:off x="868680" y="3337560"/>
            <a:ext cx="502920" cy="50292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3081528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impacts across populations, with a client scenario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2971800"/>
            <a:ext cx="5120640" cy="1188720"/>
          </a:xfrm>
          <a:prstGeom prst="roundRect">
            <a:avLst>
              <a:gd name="adj" fmla="val 7692"/>
            </a:avLst>
          </a:prstGeom>
          <a:solidFill>
            <a:srgbClr val="F2F6FA"/>
          </a:solidFill>
          <a:ln/>
        </p:spPr>
      </p:sp>
      <p:sp>
        <p:nvSpPr>
          <p:cNvPr id="16" name="Shape 14"/>
          <p:cNvSpPr/>
          <p:nvPr/>
        </p:nvSpPr>
        <p:spPr>
          <a:xfrm>
            <a:off x="6446520" y="3337560"/>
            <a:ext cx="502920" cy="50292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4652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0" y="3081528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of Ethics principles guiding clinical practice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0080" y="4389120"/>
            <a:ext cx="5120640" cy="1188720"/>
          </a:xfrm>
          <a:prstGeom prst="roundRect">
            <a:avLst>
              <a:gd name="adj" fmla="val 7692"/>
            </a:avLst>
          </a:prstGeom>
          <a:solidFill>
            <a:srgbClr val="F2F6FA"/>
          </a:solidFill>
          <a:ln/>
        </p:spPr>
      </p:sp>
      <p:sp>
        <p:nvSpPr>
          <p:cNvPr id="20" name="Shape 18"/>
          <p:cNvSpPr/>
          <p:nvPr/>
        </p:nvSpPr>
        <p:spPr>
          <a:xfrm>
            <a:off x="868680" y="4754880"/>
            <a:ext cx="502920" cy="50292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68680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554480" y="4498848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challenges in insurance-related advocacy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217920" y="4389120"/>
            <a:ext cx="5120640" cy="1188720"/>
          </a:xfrm>
          <a:prstGeom prst="roundRect">
            <a:avLst>
              <a:gd name="adj" fmla="val 7692"/>
            </a:avLst>
          </a:prstGeom>
          <a:solidFill>
            <a:srgbClr val="F2F6FA"/>
          </a:solidFill>
          <a:ln/>
        </p:spPr>
      </p:sp>
      <p:sp>
        <p:nvSpPr>
          <p:cNvPr id="24" name="Shape 22"/>
          <p:cNvSpPr/>
          <p:nvPr/>
        </p:nvSpPr>
        <p:spPr>
          <a:xfrm>
            <a:off x="6446520" y="4754880"/>
            <a:ext cx="502920" cy="50292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46520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132320" y="4498848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Advocacy strategy within professional standards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Mental Health Parity Act, 1996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508760"/>
            <a:ext cx="3017520" cy="4206240"/>
          </a:xfrm>
          <a:prstGeom prst="roundRect">
            <a:avLst>
              <a:gd name="adj" fmla="val 3636"/>
            </a:avLst>
          </a:prstGeom>
          <a:solidFill>
            <a:srgbClr val="1F3A5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9659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1996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2004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original federal</a:t>
            </a:r>
            <a:endParaRPr lang="en-US" sz="13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parity law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8463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to group health</a:t>
            </a:r>
            <a:endParaRPr lang="en-US" sz="115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only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977640" y="1645920"/>
            <a:ext cx="292608" cy="292608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977640" y="16459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434840" y="1527048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Prohibited group health plans from setting lower annual or lifetime dollar limits on mental health benefits than on medical and surgical benefits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977640" y="2633472"/>
            <a:ext cx="292608" cy="292608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977640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434840" y="2514600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not require plans to offer mental health coverage at all; it only governed dollar limits where coverage already existed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3977640" y="3621024"/>
            <a:ext cx="292608" cy="292608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977640" y="36210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434840" y="3502152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not address substance use disorder benefits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977640" y="4608576"/>
            <a:ext cx="292608" cy="292608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977640" y="4608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434840" y="448970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not touch treatment limitations such as visit caps, prior authorization, or network requirements, which remained the major gap MHPAEA later closed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MHPAEA, 2008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508760"/>
            <a:ext cx="3017520" cy="4206240"/>
          </a:xfrm>
          <a:prstGeom prst="roundRect">
            <a:avLst>
              <a:gd name="adj" fmla="val 3636"/>
            </a:avLst>
          </a:prstGeom>
          <a:solidFill>
            <a:srgbClr val="2A9D8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9659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2008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2004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E7F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Mental Health Parity</a:t>
            </a:r>
            <a:endParaRPr lang="en-US" sz="13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E7F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Addiction Equity Act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8463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D6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by the CAA</a:t>
            </a:r>
            <a:endParaRPr lang="en-US" sz="115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D6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2021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977640" y="1645920"/>
            <a:ext cx="292608" cy="292608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977640" y="16459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434840" y="1527048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the MHPA gaps by requiring parity in treatment limitations, not just dollar limits: visit caps, prior authorization, and network requirements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977640" y="2633472"/>
            <a:ext cx="292608" cy="292608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977640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434840" y="2514600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substance use disorder benefits to the parity requirement for the first time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3977640" y="3621024"/>
            <a:ext cx="292608" cy="292608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977640" y="36210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434840" y="3502152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2021 Consolidated Appropriations Act added a requirement that plans document nonquantitative treatment limitation (NQTL) comparative analyses on request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977640" y="4608576"/>
            <a:ext cx="292608" cy="292608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977640" y="4608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434840" y="448970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enforcement of the 2024 final rule's added NQTL provisions is currently paused pending litigation; the underlying 2008 statute and 2013 rule remain fully enforceable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Selected Insurance Types for This Analysis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120640" cy="1965960"/>
          </a:xfrm>
          <a:prstGeom prst="roundRect">
            <a:avLst>
              <a:gd name="adj" fmla="val 5581"/>
            </a:avLst>
          </a:prstGeom>
          <a:solidFill>
            <a:srgbClr val="EAF4F2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343400" y="1719072"/>
            <a:ext cx="1234440" cy="329184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343400" y="1719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AREA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75564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/ Employer-Sponsored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MHPAEA's most direct and complete application as a group health plan issuer.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17920" y="1554480"/>
            <a:ext cx="5120640" cy="1965960"/>
          </a:xfrm>
          <a:prstGeom prst="roundRect">
            <a:avLst>
              <a:gd name="adj" fmla="val 5581"/>
            </a:avLst>
          </a:prstGeom>
          <a:solidFill>
            <a:srgbClr val="F2F3F5"/>
          </a:solidFill>
          <a:ln w="12700">
            <a:solidFill>
              <a:srgbClr val="D8DCE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175564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Medicaid Managed Care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331720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to MHPAEA-aligned parity requirements; fee-for-service Medicaid has a more complex history.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40480"/>
            <a:ext cx="5120640" cy="1965960"/>
          </a:xfrm>
          <a:prstGeom prst="roundRect">
            <a:avLst>
              <a:gd name="adj" fmla="val 5581"/>
            </a:avLst>
          </a:prstGeom>
          <a:solidFill>
            <a:srgbClr val="EAF4F2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43400" y="4005072"/>
            <a:ext cx="1234440" cy="329184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AREA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404164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Medicare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4617720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Predates MHPAEA and sits outside its direct scope, creating a documented, current access gap.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17920" y="3840480"/>
            <a:ext cx="5120640" cy="1965960"/>
          </a:xfrm>
          <a:prstGeom prst="roundRect">
            <a:avLst>
              <a:gd name="adj" fmla="val 5581"/>
            </a:avLst>
          </a:prstGeom>
          <a:solidFill>
            <a:srgbClr val="F2F3F5"/>
          </a:solidFill>
          <a:ln w="12700">
            <a:solidFill>
              <a:srgbClr val="D8DCE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404164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Self-Funded Employer Plans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4617720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Covered as group health plans; enforcement runs primarily through the Department of Labor.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4206240"/>
            <a:ext cx="3840480" cy="3840480"/>
          </a:xfrm>
          <a:prstGeom prst="ellipse">
            <a:avLst/>
          </a:prstGeom>
          <a:solidFill>
            <a:srgbClr val="14294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Parity Protection Gets Thin: Medicare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88720" y="3291840"/>
            <a:ext cx="9784080" cy="0"/>
          </a:xfrm>
          <a:prstGeom prst="line">
            <a:avLst/>
          </a:prstGeom>
          <a:noFill/>
          <a:ln w="25400">
            <a:solidFill>
              <a:srgbClr val="3C5A8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91640" y="2971800"/>
            <a:ext cx="640080" cy="64008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91640" y="2971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40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1965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7947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Medicare enacted, decades before federal parity law existed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760720" y="2971800"/>
            <a:ext cx="640080" cy="64008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760720" y="2971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66360" y="2240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2008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37947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MHPAEA passed, written primarily for group health plans and issuers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829800" y="2971800"/>
            <a:ext cx="640080" cy="640080"/>
          </a:xfrm>
          <a:prstGeom prst="ellipse">
            <a:avLst/>
          </a:prstGeom>
          <a:solidFill>
            <a:srgbClr val="E86A5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829800" y="2971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2402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8595360" y="37947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7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Medicare remains regulated separately; parity protection is not automatic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5120640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142943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4400" y="512064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F1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implication: a behavioral health provider working with an older adult on traditional Medicare cannot assume the same parity protections that apply to a commercial plan member.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Illustrative Access Impact: Annual Outpatient Visit Limits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24128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Hypothetical figures for demonstration only — not sourced from an actual plan document</a:t>
            </a:r>
            <a:endParaRPr lang="en-US" sz="12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822960" y="1600200"/>
          <a:ext cx="1051560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 Impacts Vary by Population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691640"/>
            <a:ext cx="731520" cy="73152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691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691640" y="16459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691640" y="210312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School-based referral pathways and pediatric SUD treatment often face narrower in-network options than adult behavioral health networks.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31520" y="3108960"/>
            <a:ext cx="731520" cy="73152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3108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691640" y="3063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352044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Working-age adults on employer plans generally see the strongest parity protection, but still face prior authorization delays for higher levels of care.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31520" y="4526280"/>
            <a:ext cx="731520" cy="7315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4526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44805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/ Dually Eligible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493776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 shortages compound formal parity gains; a plan can be compliant on paper while a member still cannot find an in-network provider nearby.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oundRect">
            <a:avLst/>
          </a:prstGeom>
          <a:solidFill>
            <a:srgbClr val="EAF4F2"/>
          </a:solidFill>
          <a:ln/>
        </p:spPr>
      </p:sp>
      <p:sp>
        <p:nvSpPr>
          <p:cNvPr id="3" name="Shape 1"/>
          <p:cNvSpPr/>
          <p:nvPr/>
        </p:nvSpPr>
        <p:spPr>
          <a:xfrm>
            <a:off x="1234440" y="1005840"/>
            <a:ext cx="1737360" cy="173736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234440" y="100584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Maria R.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4290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client, 34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Employer-sponsored commercial plan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4480560"/>
            <a:ext cx="2926080" cy="50292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44805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scenario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54864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Concrete Access Barrier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274320" cy="2743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63440" y="14630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120640" y="1344168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 use disorder treatment was denied by Maria's plan after eight outpatient sessions.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663440" y="2514600"/>
            <a:ext cx="274320" cy="2743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663440" y="25146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395728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comparable course of physical therapy for a medical condition would not have triggered the same utilization review under the same plan.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4663440" y="3566160"/>
            <a:ext cx="274320" cy="2743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63440" y="3566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120640" y="3447288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denial letter cited a session cap that does not appear applied to medical or surgical outpatient benefits.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4663440" y="4663440"/>
            <a:ext cx="6766560" cy="1280160"/>
          </a:xfrm>
          <a:prstGeom prst="roundRect">
            <a:avLst>
              <a:gd name="adj" fmla="val 7143"/>
            </a:avLst>
          </a:prstGeom>
          <a:solidFill>
            <a:srgbClr val="F2F6F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892040" y="4773168"/>
            <a:ext cx="6309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matters: a session cap applied only to a behavioral health benefit, with no equivalent limit on a comparable medical benefit, is exactly the kind of nonquantitative treatment limitation MHPAEA requires plans to justify.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Applying the NASW Code of Ethics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discipline: Social Work (adapt to your own discipline and code)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515600" cy="1508760"/>
          </a:xfrm>
          <a:prstGeom prst="roundRect">
            <a:avLst>
              <a:gd name="adj" fmla="val 7273"/>
            </a:avLst>
          </a:prstGeom>
          <a:solidFill>
            <a:srgbClr val="F2F6F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03120"/>
            <a:ext cx="548640" cy="54864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1993392"/>
            <a:ext cx="9235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Principle: Challenge Social Injustice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2450592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workers pursue social change on behalf of oppressed and marginalized populations, including those facing insurance-driven barriers to behavioral health care.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3611880"/>
            <a:ext cx="10515600" cy="1508760"/>
          </a:xfrm>
          <a:prstGeom prst="roundRect">
            <a:avLst>
              <a:gd name="adj" fmla="val 7273"/>
            </a:avLst>
          </a:prstGeom>
          <a:solidFill>
            <a:srgbClr val="F2F6FA"/>
          </a:solidFill>
          <a:ln/>
        </p:spPr>
      </p:sp>
      <p:sp>
        <p:nvSpPr>
          <p:cNvPr id="10" name="Shape 8"/>
          <p:cNvSpPr/>
          <p:nvPr/>
        </p:nvSpPr>
        <p:spPr>
          <a:xfrm>
            <a:off x="914400" y="3886200"/>
            <a:ext cx="548640" cy="54864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886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691640" y="3776472"/>
            <a:ext cx="9235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1.01: Commitment to Clients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4233672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client's well-being is primary. When a coverage limit conflicts with a documented treatment need, this standard supports active advocacy on the client's behalf.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440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(National Association of Social Workers, 2021)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Ethical Challenges in Insurance Advocacy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9050">
            <a:solidFill>
              <a:srgbClr val="B3452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1874520"/>
            <a:ext cx="502920" cy="502920"/>
          </a:xfrm>
          <a:prstGeom prst="ellipse">
            <a:avLst/>
          </a:prstGeom>
          <a:solidFill>
            <a:srgbClr val="B3452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8288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and Caseload Pressure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697480"/>
            <a:ext cx="2880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Filing a formal appeal takes time a fee-for-service or high-caseload setting may not budget for, creating tension between ideal advocacy and realistic capacity.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89120" y="160020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874520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349240" y="18288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Loyalty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2697480"/>
            <a:ext cx="2880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Balancing responsibility to the employing organization's policies against the client's best interest when those two pull in different directions.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38160" y="160020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1874520"/>
            <a:ext cx="502920" cy="50292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4124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098280" y="18288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of Practice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697480"/>
            <a:ext cx="2880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Advocating for coverage without overstepping into legal or insurance-adjudication work that belongs to a different professional role.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Advocacy Strategy Within Professional Standards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943100" y="1600200"/>
            <a:ext cx="822960" cy="82296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94310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087368" y="2011680"/>
            <a:ext cx="283464" cy="0"/>
          </a:xfrm>
          <a:prstGeom prst="line">
            <a:avLst/>
          </a:prstGeom>
          <a:noFill/>
          <a:ln w="25400">
            <a:solidFill>
              <a:srgbClr val="C7D0DA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640080" y="26060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1089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specific NQTL applied (session cap, prior authorization) and the comparable medical/surgical benefit for contrast.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692140" y="1600200"/>
            <a:ext cx="822960" cy="822960"/>
          </a:xfrm>
          <a:prstGeom prst="ellipse">
            <a:avLst/>
          </a:prstGeom>
          <a:solidFill>
            <a:srgbClr val="2A9D8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69214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836408" y="2011680"/>
            <a:ext cx="283464" cy="0"/>
          </a:xfrm>
          <a:prstGeom prst="line">
            <a:avLst/>
          </a:prstGeom>
          <a:noFill/>
          <a:ln w="25400">
            <a:solidFill>
              <a:srgbClr val="C7D0DA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4389120" y="26060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31089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a formal parity-based appeal through the plan's internal process, citing the specific discrepancy identified.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441180" y="1600200"/>
            <a:ext cx="822960" cy="8229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44118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138160" y="26060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8275320" y="31089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unresolved, escalate to the state insurance department or the Department of Labor, while keeping the client informed at every step.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5394960"/>
            <a:ext cx="10881360" cy="777240"/>
          </a:xfrm>
          <a:prstGeom prst="roundRect">
            <a:avLst>
              <a:gd name="adj" fmla="val 11765"/>
            </a:avLst>
          </a:prstGeom>
          <a:solidFill>
            <a:srgbClr val="F2F6F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14400" y="539496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action, tied to a specific provision, beats a general statement like “advocate for the client” every time.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3840480" cy="3840480"/>
          </a:xfrm>
          <a:prstGeom prst="ellipse">
            <a:avLst/>
          </a:prstGeom>
          <a:solidFill>
            <a:srgbClr val="14294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48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45920"/>
            <a:ext cx="3429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6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880360"/>
            <a:ext cx="3154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D6E1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parity laws: MHPA (1996) set dollar-limit parity; MHPAEA (2008) extended it to treatment limitations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89120" y="1645920"/>
            <a:ext cx="3429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6400" dirty="0"/>
          </a:p>
        </p:txBody>
      </p:sp>
      <p:sp>
        <p:nvSpPr>
          <p:cNvPr id="7" name="Text 5"/>
          <p:cNvSpPr txBox="1"/>
          <p:nvPr/>
        </p:nvSpPr>
        <p:spPr>
          <a:xfrm>
            <a:off x="4526280" y="2880360"/>
            <a:ext cx="3154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D6E1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coverage gap: traditional Medicare sits outside MHPAEA's direct scope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38160" y="1645920"/>
            <a:ext cx="3429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6400" dirty="0"/>
          </a:p>
        </p:txBody>
      </p:sp>
      <p:sp>
        <p:nvSpPr>
          <p:cNvPr id="9" name="Text 7"/>
          <p:cNvSpPr txBox="1"/>
          <p:nvPr/>
        </p:nvSpPr>
        <p:spPr>
          <a:xfrm>
            <a:off x="8275320" y="2880360"/>
            <a:ext cx="3154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D6E1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advocacy steps: document, file, escalate, always within professional and ethical standards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5120640"/>
            <a:ext cx="10881360" cy="1005840"/>
          </a:xfrm>
          <a:prstGeom prst="roundRect">
            <a:avLst>
              <a:gd name="adj" fmla="val 10909"/>
            </a:avLst>
          </a:prstGeom>
          <a:solidFill>
            <a:srgbClr val="142943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512064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F1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Parity on paper is not the same as parity in practice. Ethical, specific advocacy is what closes that gap for an individual client.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7th edition — illustrative reference list; a real submission must cite the student's own sources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78308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Association of Social Workers. (2021). Code of ethics of the National Association of Social Workers. https://www.socialworkers.org/About/Ethics/Code-of-Ethics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65176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Labor, U.S. Department of Health and Human Services, &amp; U.S. Department of the Treasury. (2025). Statement regarding enforcement of the final rule on requirements related to the Mental Health Parity and Addiction Equity Act. Employee Benefits Security Administration.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2044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Labor, Employee Benefits Security Administration. (2024). 2023 report to Congress: MHPAEA comparative analysis.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38912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Centers for Medicare &amp; Medicaid Services. (2026). Behavioral health strategy. U.S. Department of Health and Human Services.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47395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 only  •  not a submission-ready answer key  •  Gradevia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1972</Words>
  <Application>Microsoft Office PowerPoint</Application>
  <PresentationFormat>Widescreen</PresentationFormat>
  <Paragraphs>204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User</dc:creator>
  <cp:lastModifiedBy>HP SPECTRE</cp:lastModifiedBy>
  <cp:revision>1</cp:revision>
  <dcterms:created xsi:type="dcterms:W3CDTF">2026-09-16T12:22:29Z</dcterms:created>
  <dcterms:modified xsi:type="dcterms:W3CDTF">2026-09-16T12:27:43Z</dcterms:modified>
</cp:coreProperties>
</file>