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2.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Traditional (Flat)</c:v>
                </c:pt>
              </c:strCache>
            </c:strRef>
          </c:tx>
          <c:spPr>
            <a:solidFill>
              <a:srgbClr val="5B6674"/>
            </a:solidFill>
            <a:effectLst/>
          </c:spPr>
          <c:invertIfNegative val="0"/>
          <c:dLbls>
            <c:numFmt formatCode="#,##0" sourceLinked="0"/>
            <c:txPr>
              <a:bodyPr/>
              <a:lstStyle/>
              <a:p>
                <a:pPr>
                  <a:defRPr b="0" i="0" strike="noStrike" sz="1200" u="none">
                    <a:solidFill>
                      <a:srgbClr val="1C253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Sheet1!$B$2:$B$6</c:f>
              <c:numCache>
                <c:formatCode>General</c:formatCode>
                <c:ptCount val="5"/>
                <c:pt idx="0">
                  <c:v>340000</c:v>
                </c:pt>
                <c:pt idx="1">
                  <c:v>340000</c:v>
                </c:pt>
                <c:pt idx="2">
                  <c:v>340000</c:v>
                </c:pt>
                <c:pt idx="3">
                  <c:v>340000</c:v>
                </c:pt>
                <c:pt idx="4">
                  <c:v>340000</c:v>
                </c:pt>
              </c:numCache>
            </c:numRef>
          </c:val>
        </c:ser>
        <c:ser>
          <c:idx val="1"/>
          <c:order val="1"/>
          <c:tx>
            <c:strRef>
              <c:f>Sheet1!$C$1</c:f>
              <c:strCache>
                <c:ptCount val="1"/>
                <c:pt idx="0">
                  <c:v>AI-Informed</c:v>
                </c:pt>
              </c:strCache>
            </c:strRef>
          </c:tx>
          <c:spPr>
            <a:solidFill>
              <a:srgbClr val="2A9D8F"/>
            </a:solidFill>
            <a:effectLst/>
          </c:spPr>
          <c:invertIfNegative val="0"/>
          <c:dLbls>
            <c:numFmt formatCode="#,##0" sourceLinked="0"/>
            <c:txPr>
              <a:bodyPr/>
              <a:lstStyle/>
              <a:p>
                <a:pPr>
                  <a:defRPr b="0" i="0" strike="noStrike" sz="1200" u="none">
                    <a:solidFill>
                      <a:srgbClr val="1C2530"/>
                    </a:solidFill>
                    <a:latin typeface="Arial"/>
                  </a:defRPr>
                </a:pPr>
              </a:p>
            </c:txPr>
            <c:showLegendKey val="0"/>
            <c:showVal val="0"/>
            <c:showCatName val="0"/>
            <c:showSerName val="0"/>
            <c:showPercent val="0"/>
            <c:showBubbleSize val="0"/>
            <c:showLeaderLines val="0"/>
          </c:dLbls>
          <c:cat>
            <c:multiLvlStrRef>
              <c:f>Sheet1!$A$2:$A$6</c:f>
              <c:multiLvlStrCache>
                <c:ptCount val="5"/>
                <c:lvl>
                  <c:pt idx="0">
                    <c:v>Year 1</c:v>
                  </c:pt>
                  <c:pt idx="1">
                    <c:v>Year 2</c:v>
                  </c:pt>
                  <c:pt idx="2">
                    <c:v>Year 3</c:v>
                  </c:pt>
                  <c:pt idx="3">
                    <c:v>Year 4</c:v>
                  </c:pt>
                  <c:pt idx="4">
                    <c:v>Year 5</c:v>
                  </c:pt>
                </c:lvl>
              </c:multiLvlStrCache>
            </c:multiLvlStrRef>
          </c:cat>
          <c:val>
            <c:numRef>
              <c:f>Sheet1!$C$2:$C$6</c:f>
              <c:numCache>
                <c:formatCode>General</c:formatCode>
                <c:ptCount val="5"/>
                <c:pt idx="0">
                  <c:v>310000</c:v>
                </c:pt>
                <c:pt idx="1">
                  <c:v>365000</c:v>
                </c:pt>
                <c:pt idx="2">
                  <c:v>410000</c:v>
                </c:pt>
                <c:pt idx="3">
                  <c:v>430000</c:v>
                </c:pt>
                <c:pt idx="4">
                  <c:v>445000</c:v>
                </c:pt>
              </c:numCache>
            </c:numRef>
          </c:val>
        </c:ser>
        <c:dLbls>
          <c:numFmt formatCode="#,##0" sourceLinked="0"/>
          <c:txPr>
            <a:bodyPr/>
            <a:lstStyle/>
            <a:p>
              <a:pPr>
                <a:defRPr b="0" i="0" strike="noStrike" sz="1200" u="none">
                  <a:solidFill>
                    <a:srgbClr val="1C2530"/>
                  </a:solidFill>
                  <a:latin typeface="Arial"/>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C2530"/>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88888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1C2530"/>
                </a:solidFill>
                <a:latin typeface="Arial"/>
              </a:defRPr>
            </a:pPr>
            <a:endParaRPr lang="en-US"/>
          </a:p>
        </c:txPr>
        <c:crossAx val="2094734554"/>
        <c:crosses val="autoZero"/>
        <c:crossBetween val="between"/>
      </c:valAx>
      <c:spPr>
        <a:noFill/>
        <a:ln>
          <a:noFill/>
        </a:ln>
        <a:effectLst/>
      </c:spPr>
    </c:plotArea>
    <c:legend>
      <c:legendPos val="b"/>
      <c:overlay val="0"/>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NPV</c:v>
                </c:pt>
              </c:strCache>
            </c:strRef>
          </c:tx>
          <c:spPr>
            <a:solidFill>
              <a:srgbClr val="F59E0B"/>
            </a:solidFill>
            <a:effectLst/>
          </c:spPr>
          <c:invertIfNegative val="0"/>
          <c:dLbls>
            <c:numFmt formatCode="#,##0" sourceLinked="0"/>
            <c:txPr>
              <a:bodyPr/>
              <a:lstStyle/>
              <a:p>
                <a:pPr>
                  <a:defRPr b="0" i="0" strike="noStrike" sz="1200" u="none">
                    <a:solidFill>
                      <a:srgbClr val="1C2530"/>
                    </a:solidFill>
                    <a:latin typeface="Arial"/>
                  </a:defRPr>
                </a:pPr>
              </a:p>
            </c:txPr>
            <c:showLegendKey val="0"/>
            <c:showVal val="1"/>
            <c:showCatName val="0"/>
            <c:showSerName val="0"/>
            <c:showPercent val="0"/>
            <c:showBubbleSize val="0"/>
            <c:showLeaderLines val="0"/>
          </c:dLbls>
          <c:cat>
            <c:multiLvlStrRef>
              <c:f>Sheet1!$A$2:$A$4</c:f>
              <c:multiLvlStrCache>
                <c:ptCount val="3"/>
                <c:lvl>
                  <c:pt idx="0">
                    <c:v>Worst Case</c:v>
                  </c:pt>
                  <c:pt idx="1">
                    <c:v>Base Case</c:v>
                  </c:pt>
                  <c:pt idx="2">
                    <c:v>Best Case</c:v>
                  </c:pt>
                </c:lvl>
              </c:multiLvlStrCache>
            </c:multiLvlStrRef>
          </c:cat>
          <c:val>
            <c:numRef>
              <c:f>Sheet1!$B$2:$B$4</c:f>
              <c:numCache>
                <c:formatCode>General</c:formatCode>
                <c:ptCount val="3"/>
                <c:pt idx="0">
                  <c:v>78770</c:v>
                </c:pt>
                <c:pt idx="1">
                  <c:v>302054</c:v>
                </c:pt>
                <c:pt idx="2">
                  <c:v>527363</c:v>
                </c:pt>
              </c:numCache>
            </c:numRef>
          </c:val>
        </c:ser>
        <c:dLbls>
          <c:numFmt formatCode="#,##0" sourceLinked="0"/>
          <c:txPr>
            <a:bodyPr/>
            <a:lstStyle/>
            <a:p>
              <a:pPr>
                <a:defRPr b="0" i="0" strike="noStrike" sz="1200" u="none">
                  <a:solidFill>
                    <a:srgbClr val="1C253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C2530"/>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88888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1C253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Open by stating this is a model example built for a BUS 960 research project guide, using a fictitious company and illustrative data throughout. State the title and the two-sentence version of the project: comparing a traditional flat cash flow forecast against an AI-informed forecast for a technology investment decision, then testing both with sensitivity and scenario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Explain the practical problem in plain terms, a flat cash flow assumption can misstate the timing of value for a technology investment, and most firms have not yet connected the growing AI forecasting literature to how they actually build their NPV inputs.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Read the research question slowly, it is the anchor for the entire presentation. Then state the objective in one sentence: this is a structural, illustrative comparison, not a broad empirical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Walk through each row briefly. The point of this slide is to show two literatures running in parallel, capital budgeting theory and practice, and AI-based forecasting, without yet being connected to each other, plus a third literature, real options, that solves a related but different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This is the pivot slide. Make clear this project is not claiming AI forecasting is new, or that scenario analysis is new, the contribution is connecting the two directly inside one capital budgeting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Emphasize this is a single illustrative case chosen specifically to isolate the effect of forecast shape, not a multi-firm empirical study. Name the discount rate and the simplifications explicitly so the audience understands the 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Point to the crossover between Year 1 and Year 2 on the chart. This is the visual heart of the whole project: same technology, same total order of magnitude, different shape, different NPV.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Read the NPV row aloud, $122,481 versus $302,054, and pause. This is the single number the audience should remember from the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Note that every cell in this table is still NPV-positive, that is the headline. Then point out which row moves the most, the cash flow row, which tells the audience where forecast accuracy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The worst case is still positive, $78,770, but roughly one-quarter the base case margin. That gap is the specific value scenario analysis adds on top of an already-improved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Keep this slide grounded in the specific case rather than a general AI-ethics discussion. Each risk should tie back to an assumption already shown in the methodology or scenario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This slide answers the research question directly. Say the research question again in one breath, then say the finding immediately after it, so the audience hears the question and answer back to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Do not introduce new findings here. Restate the research question and the one-sentence answer, then move directly into limitations and future research so the presentation ends on scope and next steps, not a repeated summary.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Thank the audience and note that full citations are available on this slide and in the accompanying paper. Close by restating the research question one final time as a natural ending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83F"/>
        </a:solidFill>
      </p:bgPr>
    </p:bg>
    <p:spTree>
      <p:nvGrpSpPr>
        <p:cNvPr id="1" name=""/>
        <p:cNvGrpSpPr/>
        <p:nvPr/>
      </p:nvGrpSpPr>
      <p:grpSpPr>
        <a:xfrm>
          <a:off x="0" y="0"/>
          <a:ext cx="0" cy="0"/>
          <a:chOff x="0" y="0"/>
          <a:chExt cx="0" cy="0"/>
        </a:xfrm>
      </p:grpSpPr>
      <p:sp>
        <p:nvSpPr>
          <p:cNvPr id="2" name="Shape 0"/>
          <p:cNvSpPr/>
          <p:nvPr/>
        </p:nvSpPr>
        <p:spPr>
          <a:xfrm>
            <a:off x="8778240" y="-2011680"/>
            <a:ext cx="6400800" cy="6400800"/>
          </a:xfrm>
          <a:prstGeom prst="ellipse">
            <a:avLst/>
          </a:prstGeom>
          <a:solidFill>
            <a:srgbClr val="1F3A5F">
              <a:alpha val="60000"/>
            </a:srgbClr>
          </a:solidFill>
          <a:ln/>
        </p:spPr>
      </p:sp>
      <p:sp>
        <p:nvSpPr>
          <p:cNvPr id="3" name="Shape 1"/>
          <p:cNvSpPr/>
          <p:nvPr/>
        </p:nvSpPr>
        <p:spPr>
          <a:xfrm>
            <a:off x="-2286000" y="4206240"/>
            <a:ext cx="5029200" cy="5029200"/>
          </a:xfrm>
          <a:prstGeom prst="ellipse">
            <a:avLst/>
          </a:prstGeom>
          <a:solidFill>
            <a:srgbClr val="2A9D8F">
              <a:alpha val="22000"/>
            </a:srgbClr>
          </a:solidFill>
          <a:ln/>
        </p:spPr>
      </p:sp>
      <p:sp>
        <p:nvSpPr>
          <p:cNvPr id="4" name="Text 2"/>
          <p:cNvSpPr/>
          <p:nvPr/>
        </p:nvSpPr>
        <p:spPr>
          <a:xfrm>
            <a:off x="822960" y="1737360"/>
            <a:ext cx="10515600" cy="365760"/>
          </a:xfrm>
          <a:prstGeom prst="rect">
            <a:avLst/>
          </a:prstGeom>
          <a:noFill/>
          <a:ln/>
        </p:spPr>
        <p:txBody>
          <a:bodyPr wrap="square" lIns="0" tIns="0" rIns="0" bIns="0" rtlCol="0" anchor="ctr"/>
          <a:lstStyle/>
          <a:p>
            <a:pPr indent="0" marL="0">
              <a:buNone/>
            </a:pPr>
            <a:r>
              <a:rPr lang="en-US" sz="1400" b="1" spc="150" kern="0" dirty="0">
                <a:solidFill>
                  <a:srgbClr val="F59E0B"/>
                </a:solidFill>
                <a:latin typeface="Calibri" pitchFamily="34" charset="0"/>
                <a:ea typeface="Calibri" pitchFamily="34" charset="-122"/>
                <a:cs typeface="Calibri" pitchFamily="34" charset="-120"/>
              </a:rPr>
              <a:t>BUS 960 — CAPITAL BUDGETING RESEARCH PROJECT</a:t>
            </a:r>
            <a:endParaRPr lang="en-US" sz="1400" dirty="0"/>
          </a:p>
        </p:txBody>
      </p:sp>
      <p:sp>
        <p:nvSpPr>
          <p:cNvPr id="5" name="Text 3"/>
          <p:cNvSpPr/>
          <p:nvPr/>
        </p:nvSpPr>
        <p:spPr>
          <a:xfrm>
            <a:off x="822960" y="2148840"/>
            <a:ext cx="1051560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Improving Capital Budgeting Decisions Under Uncertainty</a:t>
            </a:r>
            <a:endParaRPr lang="en-US" sz="3200" dirty="0"/>
          </a:p>
        </p:txBody>
      </p:sp>
      <p:sp>
        <p:nvSpPr>
          <p:cNvPr id="6" name="Text 4"/>
          <p:cNvSpPr/>
          <p:nvPr/>
        </p:nvSpPr>
        <p:spPr>
          <a:xfrm>
            <a:off x="822960" y="2926080"/>
            <a:ext cx="9692640" cy="640080"/>
          </a:xfrm>
          <a:prstGeom prst="rect">
            <a:avLst/>
          </a:prstGeom>
          <a:noFill/>
          <a:ln/>
        </p:spPr>
        <p:txBody>
          <a:bodyPr wrap="square" lIns="0" tIns="0" rIns="0" bIns="0" rtlCol="0" anchor="ctr"/>
          <a:lstStyle/>
          <a:p>
            <a:pPr indent="0" marL="0">
              <a:buNone/>
            </a:pPr>
            <a:r>
              <a:rPr lang="en-US" sz="1600" dirty="0">
                <a:solidFill>
                  <a:srgbClr val="CADCFC"/>
                </a:solidFill>
                <a:latin typeface="Calibri" pitchFamily="34" charset="0"/>
                <a:ea typeface="Calibri" pitchFamily="34" charset="-122"/>
                <a:cs typeface="Calibri" pitchFamily="34" charset="-120"/>
              </a:rPr>
              <a:t>Integrating AI-Driven Cash Flow Forecasting with Scenario Analysis in Technology Investment Appraisal</a:t>
            </a:r>
            <a:endParaRPr lang="en-US" sz="1600" dirty="0"/>
          </a:p>
        </p:txBody>
      </p:sp>
      <p:sp>
        <p:nvSpPr>
          <p:cNvPr id="7" name="Shape 5"/>
          <p:cNvSpPr/>
          <p:nvPr/>
        </p:nvSpPr>
        <p:spPr>
          <a:xfrm>
            <a:off x="868680" y="3794760"/>
            <a:ext cx="2971800" cy="0"/>
          </a:xfrm>
          <a:prstGeom prst="line">
            <a:avLst/>
          </a:prstGeom>
          <a:noFill/>
          <a:ln w="25400">
            <a:solidFill>
              <a:srgbClr val="2A9D8F"/>
            </a:solidFill>
            <a:prstDash val="solid"/>
          </a:ln>
        </p:spPr>
      </p:sp>
      <p:sp>
        <p:nvSpPr>
          <p:cNvPr id="8" name="Text 6"/>
          <p:cNvSpPr/>
          <p:nvPr/>
        </p:nvSpPr>
        <p:spPr>
          <a:xfrm>
            <a:off x="822960" y="3977640"/>
            <a:ext cx="7315200" cy="365760"/>
          </a:xfrm>
          <a:prstGeom prst="rect">
            <a:avLst/>
          </a:prstGeom>
          <a:noFill/>
          <a:ln/>
        </p:spPr>
        <p:txBody>
          <a:bodyPr wrap="square" lIns="0" tIns="0" rIns="0" bIns="0" rtlCol="0" anchor="ctr"/>
          <a:lstStyle/>
          <a:p>
            <a:pPr indent="0" marL="0">
              <a:buNone/>
            </a:pPr>
            <a:r>
              <a:rPr lang="en-US" sz="1300" dirty="0">
                <a:solidFill>
                  <a:srgbClr val="AAB8CC"/>
                </a:solidFill>
                <a:latin typeface="Calibri" pitchFamily="34" charset="0"/>
                <a:ea typeface="Calibri" pitchFamily="34" charset="-122"/>
                <a:cs typeface="Calibri" pitchFamily="34" charset="-120"/>
              </a:rPr>
              <a:t>[Your Name] — BUS 960: Capital Budgeting</a:t>
            </a:r>
            <a:endParaRPr lang="en-US" sz="1300" dirty="0"/>
          </a:p>
        </p:txBody>
      </p:sp>
      <p:sp>
        <p:nvSpPr>
          <p:cNvPr id="9" name="Shape 7"/>
          <p:cNvSpPr/>
          <p:nvPr/>
        </p:nvSpPr>
        <p:spPr>
          <a:xfrm>
            <a:off x="822960" y="4663440"/>
            <a:ext cx="5760720" cy="457200"/>
          </a:xfrm>
          <a:prstGeom prst="roundRect">
            <a:avLst>
              <a:gd name="adj" fmla="val 16000"/>
            </a:avLst>
          </a:prstGeom>
          <a:solidFill>
            <a:srgbClr val="F59E0B"/>
          </a:solidFill>
          <a:ln/>
        </p:spPr>
      </p:sp>
      <p:sp>
        <p:nvSpPr>
          <p:cNvPr id="10" name="Text 8"/>
          <p:cNvSpPr/>
          <p:nvPr/>
        </p:nvSpPr>
        <p:spPr>
          <a:xfrm>
            <a:off x="822960" y="4663440"/>
            <a:ext cx="5760720" cy="457200"/>
          </a:xfrm>
          <a:prstGeom prst="rect">
            <a:avLst/>
          </a:prstGeom>
          <a:noFill/>
          <a:ln/>
        </p:spPr>
        <p:txBody>
          <a:bodyPr wrap="square" lIns="0" tIns="0" rIns="0" bIns="0" rtlCol="0" anchor="ctr"/>
          <a:lstStyle/>
          <a:p>
            <a:pPr algn="ctr" indent="0" marL="0">
              <a:buNone/>
            </a:pPr>
            <a:r>
              <a:rPr lang="en-US" sz="1200" b="1" dirty="0">
                <a:solidFill>
                  <a:srgbClr val="16283F"/>
                </a:solidFill>
                <a:latin typeface="Calibri" pitchFamily="34" charset="0"/>
                <a:ea typeface="Calibri" pitchFamily="34" charset="-122"/>
                <a:cs typeface="Calibri" pitchFamily="34" charset="-120"/>
              </a:rPr>
              <a:t>MODEL EXAMPLE — FOR LEARNING AND STRUCTURAL GUIDANCE ONLY</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BACKGROUND &amp; PROBLEM</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Why This Project Matters</a:t>
            </a:r>
            <a:endParaRPr lang="en-US" sz="2700" dirty="0"/>
          </a:p>
        </p:txBody>
      </p:sp>
      <p:sp>
        <p:nvSpPr>
          <p:cNvPr id="4" name="Shape 2"/>
          <p:cNvSpPr/>
          <p:nvPr/>
        </p:nvSpPr>
        <p:spPr>
          <a:xfrm>
            <a:off x="548640" y="1737360"/>
            <a:ext cx="11064240" cy="1234440"/>
          </a:xfrm>
          <a:prstGeom prst="roundRect">
            <a:avLst>
              <a:gd name="adj" fmla="val 7407"/>
            </a:avLst>
          </a:prstGeom>
          <a:solidFill>
            <a:srgbClr val="F6F8FA"/>
          </a:solidFill>
          <a:ln w="12700">
            <a:solidFill>
              <a:srgbClr val="E1E6EC"/>
            </a:solidFill>
            <a:prstDash val="solid"/>
          </a:ln>
        </p:spPr>
      </p:sp>
      <p:sp>
        <p:nvSpPr>
          <p:cNvPr id="5" name="Text 3"/>
          <p:cNvSpPr/>
          <p:nvPr/>
        </p:nvSpPr>
        <p:spPr>
          <a:xfrm>
            <a:off x="822960" y="1874520"/>
            <a:ext cx="10515600" cy="96012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NPV is the theoretically preferred capital budgeting technique, but it is usually built on a single, flat cash flow estimate.</a:t>
            </a:r>
            <a:endParaRPr lang="en-US" sz="1600" dirty="0"/>
          </a:p>
        </p:txBody>
      </p:sp>
      <p:sp>
        <p:nvSpPr>
          <p:cNvPr id="6" name="Shape 4"/>
          <p:cNvSpPr/>
          <p:nvPr/>
        </p:nvSpPr>
        <p:spPr>
          <a:xfrm>
            <a:off x="548640" y="3154680"/>
            <a:ext cx="11064240" cy="1234440"/>
          </a:xfrm>
          <a:prstGeom prst="roundRect">
            <a:avLst>
              <a:gd name="adj" fmla="val 7407"/>
            </a:avLst>
          </a:prstGeom>
          <a:solidFill>
            <a:srgbClr val="F6F8FA"/>
          </a:solidFill>
          <a:ln w="12700">
            <a:solidFill>
              <a:srgbClr val="E1E6EC"/>
            </a:solidFill>
            <a:prstDash val="solid"/>
          </a:ln>
        </p:spPr>
      </p:sp>
      <p:sp>
        <p:nvSpPr>
          <p:cNvPr id="7" name="Text 5"/>
          <p:cNvSpPr/>
          <p:nvPr/>
        </p:nvSpPr>
        <p:spPr>
          <a:xfrm>
            <a:off x="822960" y="3291840"/>
            <a:ext cx="10515600" cy="96012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Technology investments rarely deliver constant annual value; benefits typically ramp up as adoption spreads through an organization.</a:t>
            </a:r>
            <a:endParaRPr lang="en-US" sz="1600" dirty="0"/>
          </a:p>
        </p:txBody>
      </p:sp>
      <p:sp>
        <p:nvSpPr>
          <p:cNvPr id="8" name="Shape 6"/>
          <p:cNvSpPr/>
          <p:nvPr/>
        </p:nvSpPr>
        <p:spPr>
          <a:xfrm>
            <a:off x="548640" y="4572000"/>
            <a:ext cx="11064240" cy="1234440"/>
          </a:xfrm>
          <a:prstGeom prst="roundRect">
            <a:avLst>
              <a:gd name="adj" fmla="val 7407"/>
            </a:avLst>
          </a:prstGeom>
          <a:solidFill>
            <a:srgbClr val="F6F8FA"/>
          </a:solidFill>
          <a:ln w="12700">
            <a:solidFill>
              <a:srgbClr val="E1E6EC"/>
            </a:solidFill>
            <a:prstDash val="solid"/>
          </a:ln>
        </p:spPr>
      </p:sp>
      <p:sp>
        <p:nvSpPr>
          <p:cNvPr id="9" name="Text 7"/>
          <p:cNvSpPr/>
          <p:nvPr/>
        </p:nvSpPr>
        <p:spPr>
          <a:xfrm>
            <a:off x="822960" y="4709160"/>
            <a:ext cx="10515600" cy="960120"/>
          </a:xfrm>
          <a:prstGeom prst="rect">
            <a:avLst/>
          </a:prstGeom>
          <a:noFill/>
          <a:ln/>
        </p:spPr>
        <p:txBody>
          <a:bodyPr wrap="square" lIns="0" tIns="0" rIns="0" bIns="0" rtlCol="0" anchor="ctr"/>
          <a:lstStyle/>
          <a:p>
            <a:pPr indent="0" marL="0">
              <a:buNone/>
            </a:pPr>
            <a:r>
              <a:rPr lang="en-US" sz="1600" dirty="0">
                <a:solidFill>
                  <a:srgbClr val="1C2530"/>
                </a:solidFill>
                <a:latin typeface="Calibri" pitchFamily="34" charset="0"/>
                <a:ea typeface="Calibri" pitchFamily="34" charset="-122"/>
                <a:cs typeface="Calibri" pitchFamily="34" charset="-120"/>
              </a:rPr>
              <a:t>AI and machine learning forecasting methods have improved short-horizon cash flow prediction, but are rarely integrated into standard capital budgeting workflows.</a:t>
            </a:r>
            <a:endParaRPr lang="en-US" sz="1600" dirty="0"/>
          </a:p>
        </p:txBody>
      </p:sp>
      <p:sp>
        <p:nvSpPr>
          <p:cNvPr id="10" name="Text 8"/>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1" name="Text 9"/>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2 / 14</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RESEARCH QUESTION &amp; OBJECTIVE</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What This Project Asks</a:t>
            </a:r>
            <a:endParaRPr lang="en-US" sz="2700" dirty="0"/>
          </a:p>
        </p:txBody>
      </p:sp>
      <p:sp>
        <p:nvSpPr>
          <p:cNvPr id="4" name="Shape 2"/>
          <p:cNvSpPr/>
          <p:nvPr/>
        </p:nvSpPr>
        <p:spPr>
          <a:xfrm>
            <a:off x="548640" y="1737360"/>
            <a:ext cx="11064240" cy="1737360"/>
          </a:xfrm>
          <a:prstGeom prst="roundRect">
            <a:avLst>
              <a:gd name="adj" fmla="val 6316"/>
            </a:avLst>
          </a:prstGeom>
          <a:solidFill>
            <a:srgbClr val="1F3A5F"/>
          </a:solidFill>
          <a:ln/>
        </p:spPr>
      </p:sp>
      <p:sp>
        <p:nvSpPr>
          <p:cNvPr id="5" name="Text 3"/>
          <p:cNvSpPr/>
          <p:nvPr/>
        </p:nvSpPr>
        <p:spPr>
          <a:xfrm>
            <a:off x="822960" y="1874520"/>
            <a:ext cx="4572000" cy="320040"/>
          </a:xfrm>
          <a:prstGeom prst="rect">
            <a:avLst/>
          </a:prstGeom>
          <a:noFill/>
          <a:ln/>
        </p:spPr>
        <p:txBody>
          <a:bodyPr wrap="square" lIns="0" tIns="0" rIns="0" bIns="0" rtlCol="0" anchor="ctr"/>
          <a:lstStyle/>
          <a:p>
            <a:pPr indent="0" marL="0">
              <a:buNone/>
            </a:pPr>
            <a:r>
              <a:rPr lang="en-US" sz="1300" b="1" dirty="0">
                <a:solidFill>
                  <a:srgbClr val="F59E0B"/>
                </a:solidFill>
                <a:latin typeface="Calibri" pitchFamily="34" charset="0"/>
                <a:ea typeface="Calibri" pitchFamily="34" charset="-122"/>
                <a:cs typeface="Calibri" pitchFamily="34" charset="-120"/>
              </a:rPr>
              <a:t>Research Question</a:t>
            </a:r>
            <a:endParaRPr lang="en-US" sz="1300" dirty="0"/>
          </a:p>
        </p:txBody>
      </p:sp>
      <p:sp>
        <p:nvSpPr>
          <p:cNvPr id="6" name="Text 4"/>
          <p:cNvSpPr/>
          <p:nvPr/>
        </p:nvSpPr>
        <p:spPr>
          <a:xfrm>
            <a:off x="822960" y="2194560"/>
            <a:ext cx="10332720" cy="1188720"/>
          </a:xfrm>
          <a:prstGeom prst="rect">
            <a:avLst/>
          </a:prstGeom>
          <a:noFill/>
          <a:ln/>
        </p:spPr>
        <p:txBody>
          <a:bodyPr wrap="square" lIns="0" tIns="0" rIns="0" bIns="0" rtlCol="0" anchor="ctr"/>
          <a:lstStyle/>
          <a:p>
            <a:pPr indent="0" marL="0">
              <a:lnSpc>
                <a:spcPct val="120000"/>
              </a:lnSpc>
              <a:buNone/>
            </a:pPr>
            <a:r>
              <a:rPr lang="en-US" sz="1600" dirty="0">
                <a:solidFill>
                  <a:srgbClr val="FFFFFF"/>
                </a:solidFill>
                <a:latin typeface="Calibri" pitchFamily="34" charset="0"/>
                <a:ea typeface="Calibri" pitchFamily="34" charset="-122"/>
                <a:cs typeface="Calibri" pitchFamily="34" charset="-120"/>
              </a:rPr>
              <a:t>To what extent does integrating AI-driven cash flow forecasting with scenario analysis change the estimated value and risk profile of a technology investment decision compared to a traditional static NPV approach?</a:t>
            </a:r>
            <a:endParaRPr lang="en-US" sz="1600" dirty="0"/>
          </a:p>
        </p:txBody>
      </p:sp>
      <p:sp>
        <p:nvSpPr>
          <p:cNvPr id="7" name="Text 5"/>
          <p:cNvSpPr/>
          <p:nvPr/>
        </p:nvSpPr>
        <p:spPr>
          <a:xfrm>
            <a:off x="548640" y="3749040"/>
            <a:ext cx="4572000" cy="320040"/>
          </a:xfrm>
          <a:prstGeom prst="rect">
            <a:avLst/>
          </a:prstGeom>
          <a:noFill/>
          <a:ln/>
        </p:spPr>
        <p:txBody>
          <a:bodyPr wrap="square" lIns="0" tIns="0" rIns="0" bIns="0" rtlCol="0" anchor="ctr"/>
          <a:lstStyle/>
          <a:p>
            <a:pPr indent="0" marL="0">
              <a:buNone/>
            </a:pPr>
            <a:r>
              <a:rPr lang="en-US" sz="1400" b="1" dirty="0">
                <a:solidFill>
                  <a:srgbClr val="2A9D8F"/>
                </a:solidFill>
                <a:latin typeface="Calibri" pitchFamily="34" charset="0"/>
                <a:ea typeface="Calibri" pitchFamily="34" charset="-122"/>
                <a:cs typeface="Calibri" pitchFamily="34" charset="-120"/>
              </a:rPr>
              <a:t>Objective</a:t>
            </a:r>
            <a:endParaRPr lang="en-US" sz="1400" dirty="0"/>
          </a:p>
        </p:txBody>
      </p:sp>
      <p:sp>
        <p:nvSpPr>
          <p:cNvPr id="8" name="Text 6"/>
          <p:cNvSpPr/>
          <p:nvPr/>
        </p:nvSpPr>
        <p:spPr>
          <a:xfrm>
            <a:off x="548640" y="4114800"/>
            <a:ext cx="10515600" cy="731520"/>
          </a:xfrm>
          <a:prstGeom prst="rect">
            <a:avLst/>
          </a:prstGeom>
          <a:noFill/>
          <a:ln/>
        </p:spPr>
        <p:txBody>
          <a:bodyPr wrap="square" lIns="0" tIns="0" rIns="0" bIns="0" rtlCol="0" anchor="ctr"/>
          <a:lstStyle/>
          <a:p>
            <a:pPr indent="0" marL="0">
              <a:lnSpc>
                <a:spcPct val="120000"/>
              </a:lnSpc>
              <a:buNone/>
            </a:pPr>
            <a:r>
              <a:rPr lang="en-US" sz="1500" dirty="0">
                <a:solidFill>
                  <a:srgbClr val="1C2530"/>
                </a:solidFill>
                <a:latin typeface="Calibri" pitchFamily="34" charset="0"/>
                <a:ea typeface="Calibri" pitchFamily="34" charset="-122"/>
                <a:cs typeface="Calibri" pitchFamily="34" charset="-120"/>
              </a:rPr>
              <a:t>Use an illustrative case to compare a traditional and an AI-informed cash flow forecast under NPV, IRR, payback, sensitivity, and scenario analysis, then interpret what changes and why.</a:t>
            </a:r>
            <a:endParaRPr lang="en-US" sz="1500" dirty="0"/>
          </a:p>
        </p:txBody>
      </p:sp>
      <p:sp>
        <p:nvSpPr>
          <p:cNvPr id="9" name="Text 7"/>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0" name="Text 8"/>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3 / 14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LITERATURE REVIEW</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What Existing Research Shows</a:t>
            </a:r>
            <a:endParaRPr lang="en-US" sz="2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914400"/>
        </p:xfrm>
        <a:graphic>
          <a:graphicData uri="http://schemas.openxmlformats.org/drawingml/2006/table">
            <a:tbl>
              <a:tblPr/>
              <a:tblGrid>
                <a:gridCol w="3291840"/>
                <a:gridCol w="7772400"/>
              </a:tblGrid>
              <a:tr h="658368">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Source</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Key Finding</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r>
              <a:tr h="658368">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Brealey et al. (2023)</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NPV is the theoretically preferred capital budgeting technique.</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58368">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Mota &amp; Moreira (2023)</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Practitioners still rely heavily on payback period alongside NPV/IRR.</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58368">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Kureljusic &amp; Metz (2023)</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ML models can outperform traditional cash flow forecasting methods.</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58368">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Jawad &amp; Azeez (2026)</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AI adoption improves the efficiency and accuracy of investment decisions.</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58368">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Gorupec et al. (2022)</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250" dirty="0">
                          <a:solidFill>
                            <a:srgbClr val="1C2530"/>
                          </a:solidFill>
                          <a:latin typeface="Calibri" pitchFamily="34" charset="0"/>
                          <a:ea typeface="Calibri" pitchFamily="34" charset="-122"/>
                          <a:cs typeface="Calibri" pitchFamily="34" charset="-120"/>
                        </a:rPr>
                        <a:t>Real options theory manages uncertainty through flexibility, not better forecasts.</a:t>
                      </a:r>
                      <a:endParaRPr lang="en-US" sz="125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6" name="Text 3"/>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4 / 14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RESEARCH GAP</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What's Missing</a:t>
            </a:r>
            <a:endParaRPr lang="en-US" sz="2700" dirty="0"/>
          </a:p>
        </p:txBody>
      </p:sp>
      <p:sp>
        <p:nvSpPr>
          <p:cNvPr id="4" name="Shape 2"/>
          <p:cNvSpPr/>
          <p:nvPr/>
        </p:nvSpPr>
        <p:spPr>
          <a:xfrm>
            <a:off x="548640" y="1828800"/>
            <a:ext cx="11064240" cy="3017520"/>
          </a:xfrm>
          <a:prstGeom prst="roundRect">
            <a:avLst>
              <a:gd name="adj" fmla="val 3636"/>
            </a:avLst>
          </a:prstGeom>
          <a:solidFill>
            <a:srgbClr val="F6F8FA"/>
          </a:solidFill>
          <a:ln w="12700">
            <a:solidFill>
              <a:srgbClr val="E1E6EC"/>
            </a:solidFill>
            <a:prstDash val="solid"/>
          </a:ln>
        </p:spPr>
      </p:sp>
      <p:sp>
        <p:nvSpPr>
          <p:cNvPr id="5" name="Text 3"/>
          <p:cNvSpPr/>
          <p:nvPr/>
        </p:nvSpPr>
        <p:spPr>
          <a:xfrm>
            <a:off x="822960" y="2103120"/>
            <a:ext cx="10515600" cy="1097280"/>
          </a:xfrm>
          <a:prstGeom prst="rect">
            <a:avLst/>
          </a:prstGeom>
          <a:noFill/>
          <a:ln/>
        </p:spPr>
        <p:txBody>
          <a:bodyPr wrap="square" lIns="0" tIns="0" rIns="0" bIns="0" rtlCol="0" anchor="ctr"/>
          <a:lstStyle/>
          <a:p>
            <a:pPr indent="0" marL="0">
              <a:lnSpc>
                <a:spcPct val="125000"/>
              </a:lnSpc>
              <a:buNone/>
            </a:pPr>
            <a:r>
              <a:rPr lang="en-US" sz="1800" b="1" dirty="0">
                <a:solidFill>
                  <a:srgbClr val="1F3A5F"/>
                </a:solidFill>
                <a:latin typeface="Calibri" pitchFamily="34" charset="0"/>
                <a:ea typeface="Calibri" pitchFamily="34" charset="-122"/>
                <a:cs typeface="Calibri" pitchFamily="34" charset="-120"/>
              </a:rPr>
              <a:t>No existing framework combines an AI-informed, adoption-curve cash flow forecast with the sensitivity and scenario analysis techniques already used inside standard NPV-based capital budgeting for technology investments.</a:t>
            </a:r>
            <a:endParaRPr lang="en-US" sz="1800" dirty="0"/>
          </a:p>
        </p:txBody>
      </p:sp>
      <p:sp>
        <p:nvSpPr>
          <p:cNvPr id="6" name="Text 4"/>
          <p:cNvSpPr/>
          <p:nvPr/>
        </p:nvSpPr>
        <p:spPr>
          <a:xfrm>
            <a:off x="822960" y="3383280"/>
            <a:ext cx="10515600" cy="1280160"/>
          </a:xfrm>
          <a:prstGeom prst="rect">
            <a:avLst/>
          </a:prstGeom>
          <a:noFill/>
          <a:ln/>
        </p:spPr>
        <p:txBody>
          <a:bodyPr wrap="square" lIns="0" tIns="0" rIns="0" bIns="0" rtlCol="0" anchor="ctr"/>
          <a:lstStyle/>
          <a:p>
            <a:pPr indent="0" marL="0">
              <a:lnSpc>
                <a:spcPct val="125000"/>
              </a:lnSpc>
              <a:buNone/>
            </a:pPr>
            <a:r>
              <a:rPr lang="en-US" sz="1450" dirty="0">
                <a:solidFill>
                  <a:srgbClr val="1C2530"/>
                </a:solidFill>
                <a:latin typeface="Calibri" pitchFamily="34" charset="0"/>
                <a:ea typeface="Calibri" pitchFamily="34" charset="-122"/>
                <a:cs typeface="Calibri" pitchFamily="34" charset="-120"/>
              </a:rPr>
              <a:t>AI forecasting research focuses on short-horizon operational tasks (receivables, treasury). Real options research addresses uncertainty through flexibility, not forecast accuracy. This project connects the two inside a standard capital budgeting workflow.</a:t>
            </a:r>
            <a:endParaRPr lang="en-US" sz="1450" dirty="0"/>
          </a:p>
        </p:txBody>
      </p:sp>
      <p:sp>
        <p:nvSpPr>
          <p:cNvPr id="7" name="Text 5"/>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8" name="Text 6"/>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5 / 14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METHODOLOGY</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The Illustrative Case</a:t>
            </a:r>
            <a:endParaRPr lang="en-US" sz="2700" dirty="0"/>
          </a:p>
        </p:txBody>
      </p:sp>
      <p:sp>
        <p:nvSpPr>
          <p:cNvPr id="4" name="Shape 2"/>
          <p:cNvSpPr/>
          <p:nvPr/>
        </p:nvSpPr>
        <p:spPr>
          <a:xfrm>
            <a:off x="548640" y="1737360"/>
            <a:ext cx="3566160" cy="3291840"/>
          </a:xfrm>
          <a:prstGeom prst="roundRect">
            <a:avLst>
              <a:gd name="adj" fmla="val 3333"/>
            </a:avLst>
          </a:prstGeom>
          <a:solidFill>
            <a:srgbClr val="F6F8FA"/>
          </a:solidFill>
          <a:ln w="12700">
            <a:solidFill>
              <a:srgbClr val="E1E6EC"/>
            </a:solidFill>
            <a:prstDash val="solid"/>
          </a:ln>
        </p:spPr>
      </p:sp>
      <p:sp>
        <p:nvSpPr>
          <p:cNvPr id="5" name="Shape 3"/>
          <p:cNvSpPr/>
          <p:nvPr/>
        </p:nvSpPr>
        <p:spPr>
          <a:xfrm>
            <a:off x="822960" y="2011680"/>
            <a:ext cx="457200" cy="91440"/>
          </a:xfrm>
          <a:prstGeom prst="roundRect">
            <a:avLst/>
          </a:prstGeom>
          <a:solidFill>
            <a:srgbClr val="2A9D8F"/>
          </a:solidFill>
          <a:ln/>
        </p:spPr>
      </p:sp>
      <p:sp>
        <p:nvSpPr>
          <p:cNvPr id="6" name="Text 4"/>
          <p:cNvSpPr/>
          <p:nvPr/>
        </p:nvSpPr>
        <p:spPr>
          <a:xfrm>
            <a:off x="822960" y="2194560"/>
            <a:ext cx="3017520" cy="45720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The Company</a:t>
            </a:r>
            <a:endParaRPr lang="en-US" sz="1600" dirty="0"/>
          </a:p>
        </p:txBody>
      </p:sp>
      <p:sp>
        <p:nvSpPr>
          <p:cNvPr id="7" name="Text 5"/>
          <p:cNvSpPr/>
          <p:nvPr/>
        </p:nvSpPr>
        <p:spPr>
          <a:xfrm>
            <a:off x="822960" y="2697480"/>
            <a:ext cx="3017520" cy="2103120"/>
          </a:xfrm>
          <a:prstGeom prst="rect">
            <a:avLst/>
          </a:prstGeom>
          <a:noFill/>
          <a:ln/>
        </p:spPr>
        <p:txBody>
          <a:bodyPr wrap="square" lIns="0" tIns="0" rIns="0" bIns="0" rtlCol="0" anchor="ctr"/>
          <a:lstStyle/>
          <a:p>
            <a:pPr indent="0" marL="0">
              <a:lnSpc>
                <a:spcPct val="120000"/>
              </a:lnSpc>
              <a:buNone/>
            </a:pPr>
            <a:r>
              <a:rPr lang="en-US" sz="1300" dirty="0">
                <a:solidFill>
                  <a:srgbClr val="1C2530"/>
                </a:solidFill>
                <a:latin typeface="Calibri" pitchFamily="34" charset="0"/>
                <a:ea typeface="Calibri" pitchFamily="34" charset="-122"/>
                <a:cs typeface="Calibri" pitchFamily="34" charset="-120"/>
              </a:rPr>
              <a:t>Meridian Logistics Solutions, a fictitious mid-size logistics firm (illustrative case, not a real company).</a:t>
            </a:r>
            <a:endParaRPr lang="en-US" sz="1300" dirty="0"/>
          </a:p>
        </p:txBody>
      </p:sp>
      <p:sp>
        <p:nvSpPr>
          <p:cNvPr id="8" name="Shape 6"/>
          <p:cNvSpPr/>
          <p:nvPr/>
        </p:nvSpPr>
        <p:spPr>
          <a:xfrm>
            <a:off x="4434840" y="1737360"/>
            <a:ext cx="3566160" cy="3291840"/>
          </a:xfrm>
          <a:prstGeom prst="roundRect">
            <a:avLst>
              <a:gd name="adj" fmla="val 3333"/>
            </a:avLst>
          </a:prstGeom>
          <a:solidFill>
            <a:srgbClr val="F6F8FA"/>
          </a:solidFill>
          <a:ln w="12700">
            <a:solidFill>
              <a:srgbClr val="E1E6EC"/>
            </a:solidFill>
            <a:prstDash val="solid"/>
          </a:ln>
        </p:spPr>
      </p:sp>
      <p:sp>
        <p:nvSpPr>
          <p:cNvPr id="9" name="Shape 7"/>
          <p:cNvSpPr/>
          <p:nvPr/>
        </p:nvSpPr>
        <p:spPr>
          <a:xfrm>
            <a:off x="4709160" y="2011680"/>
            <a:ext cx="457200" cy="91440"/>
          </a:xfrm>
          <a:prstGeom prst="roundRect">
            <a:avLst/>
          </a:prstGeom>
          <a:solidFill>
            <a:srgbClr val="F59E0B"/>
          </a:solidFill>
          <a:ln/>
        </p:spPr>
      </p:sp>
      <p:sp>
        <p:nvSpPr>
          <p:cNvPr id="10" name="Text 8"/>
          <p:cNvSpPr/>
          <p:nvPr/>
        </p:nvSpPr>
        <p:spPr>
          <a:xfrm>
            <a:off x="4709160" y="2194560"/>
            <a:ext cx="3017520" cy="45720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The Investment</a:t>
            </a:r>
            <a:endParaRPr lang="en-US" sz="1600" dirty="0"/>
          </a:p>
        </p:txBody>
      </p:sp>
      <p:sp>
        <p:nvSpPr>
          <p:cNvPr id="11" name="Text 9"/>
          <p:cNvSpPr/>
          <p:nvPr/>
        </p:nvSpPr>
        <p:spPr>
          <a:xfrm>
            <a:off x="4709160" y="2697480"/>
            <a:ext cx="3017520" cy="2103120"/>
          </a:xfrm>
          <a:prstGeom prst="rect">
            <a:avLst/>
          </a:prstGeom>
          <a:noFill/>
          <a:ln/>
        </p:spPr>
        <p:txBody>
          <a:bodyPr wrap="square" lIns="0" tIns="0" rIns="0" bIns="0" rtlCol="0" anchor="ctr"/>
          <a:lstStyle/>
          <a:p>
            <a:pPr indent="0" marL="0">
              <a:lnSpc>
                <a:spcPct val="120000"/>
              </a:lnSpc>
              <a:buNone/>
            </a:pPr>
            <a:r>
              <a:rPr lang="en-US" sz="1300" dirty="0">
                <a:solidFill>
                  <a:srgbClr val="1C2530"/>
                </a:solidFill>
                <a:latin typeface="Calibri" pitchFamily="34" charset="0"/>
                <a:ea typeface="Calibri" pitchFamily="34" charset="-122"/>
                <a:cs typeface="Calibri" pitchFamily="34" charset="-120"/>
              </a:rPr>
              <a:t>$1,200,000 for an AI-driven demand forecasting and route optimization platform, 5-year project life.</a:t>
            </a:r>
            <a:endParaRPr lang="en-US" sz="1300" dirty="0"/>
          </a:p>
        </p:txBody>
      </p:sp>
      <p:sp>
        <p:nvSpPr>
          <p:cNvPr id="12" name="Shape 10"/>
          <p:cNvSpPr/>
          <p:nvPr/>
        </p:nvSpPr>
        <p:spPr>
          <a:xfrm>
            <a:off x="8321040" y="1737360"/>
            <a:ext cx="3566160" cy="3291840"/>
          </a:xfrm>
          <a:prstGeom prst="roundRect">
            <a:avLst>
              <a:gd name="adj" fmla="val 3333"/>
            </a:avLst>
          </a:prstGeom>
          <a:solidFill>
            <a:srgbClr val="F6F8FA"/>
          </a:solidFill>
          <a:ln w="12700">
            <a:solidFill>
              <a:srgbClr val="E1E6EC"/>
            </a:solidFill>
            <a:prstDash val="solid"/>
          </a:ln>
        </p:spPr>
      </p:sp>
      <p:sp>
        <p:nvSpPr>
          <p:cNvPr id="13" name="Shape 11"/>
          <p:cNvSpPr/>
          <p:nvPr/>
        </p:nvSpPr>
        <p:spPr>
          <a:xfrm>
            <a:off x="8595360" y="2011680"/>
            <a:ext cx="457200" cy="91440"/>
          </a:xfrm>
          <a:prstGeom prst="roundRect">
            <a:avLst/>
          </a:prstGeom>
          <a:solidFill>
            <a:srgbClr val="2A9D8F"/>
          </a:solidFill>
          <a:ln/>
        </p:spPr>
      </p:sp>
      <p:sp>
        <p:nvSpPr>
          <p:cNvPr id="14" name="Text 12"/>
          <p:cNvSpPr/>
          <p:nvPr/>
        </p:nvSpPr>
        <p:spPr>
          <a:xfrm>
            <a:off x="8595360" y="2194560"/>
            <a:ext cx="3017520" cy="45720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Two Forecasts Compared</a:t>
            </a:r>
            <a:endParaRPr lang="en-US" sz="1600" dirty="0"/>
          </a:p>
        </p:txBody>
      </p:sp>
      <p:sp>
        <p:nvSpPr>
          <p:cNvPr id="15" name="Text 13"/>
          <p:cNvSpPr/>
          <p:nvPr/>
        </p:nvSpPr>
        <p:spPr>
          <a:xfrm>
            <a:off x="8595360" y="2697480"/>
            <a:ext cx="3017520" cy="2103120"/>
          </a:xfrm>
          <a:prstGeom prst="rect">
            <a:avLst/>
          </a:prstGeom>
          <a:noFill/>
          <a:ln/>
        </p:spPr>
        <p:txBody>
          <a:bodyPr wrap="square" lIns="0" tIns="0" rIns="0" bIns="0" rtlCol="0" anchor="ctr"/>
          <a:lstStyle/>
          <a:p>
            <a:pPr indent="0" marL="0">
              <a:lnSpc>
                <a:spcPct val="120000"/>
              </a:lnSpc>
              <a:buNone/>
            </a:pPr>
            <a:r>
              <a:rPr lang="en-US" sz="1300" dirty="0">
                <a:solidFill>
                  <a:srgbClr val="1C2530"/>
                </a:solidFill>
                <a:latin typeface="Calibri" pitchFamily="34" charset="0"/>
                <a:ea typeface="Calibri" pitchFamily="34" charset="-122"/>
                <a:cs typeface="Calibri" pitchFamily="34" charset="-120"/>
              </a:rPr>
              <a:t>Traditional flat annual savings vs. an AI-informed forecast reflecting a realistic adoption ramp.</a:t>
            </a:r>
            <a:endParaRPr lang="en-US" sz="1300" dirty="0"/>
          </a:p>
        </p:txBody>
      </p:sp>
      <p:sp>
        <p:nvSpPr>
          <p:cNvPr id="16" name="Text 14"/>
          <p:cNvSpPr/>
          <p:nvPr/>
        </p:nvSpPr>
        <p:spPr>
          <a:xfrm>
            <a:off x="548640" y="5257800"/>
            <a:ext cx="11064240" cy="457200"/>
          </a:xfrm>
          <a:prstGeom prst="rect">
            <a:avLst/>
          </a:prstGeom>
          <a:noFill/>
          <a:ln/>
        </p:spPr>
        <p:txBody>
          <a:bodyPr wrap="square" lIns="0" tIns="0" rIns="0" bIns="0" rtlCol="0" anchor="ctr"/>
          <a:lstStyle/>
          <a:p>
            <a:pPr indent="0" marL="0">
              <a:buNone/>
            </a:pPr>
            <a:r>
              <a:rPr lang="en-US" sz="1300" i="1" dirty="0">
                <a:solidFill>
                  <a:srgbClr val="5B6674"/>
                </a:solidFill>
                <a:latin typeface="Calibri" pitchFamily="34" charset="0"/>
                <a:ea typeface="Calibri" pitchFamily="34" charset="-122"/>
                <a:cs typeface="Calibri" pitchFamily="34" charset="-120"/>
              </a:rPr>
              <a:t>Discount rate: 9% (illustrative WACC). No tax effects or terminal value modeled.</a:t>
            </a:r>
            <a:endParaRPr lang="en-US" sz="1300" dirty="0"/>
          </a:p>
        </p:txBody>
      </p:sp>
      <p:sp>
        <p:nvSpPr>
          <p:cNvPr id="17" name="Text 15"/>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8" name="Text 16"/>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6 / 14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CAPITAL BUDGETING MODEL</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Two Cash Flow Forecasts</a:t>
            </a:r>
            <a:endParaRPr lang="en-US" sz="2700" dirty="0"/>
          </a:p>
        </p:txBody>
      </p:sp>
      <p:graphicFrame>
        <p:nvGraphicFramePr>
          <p:cNvPr id="4" name="Chart 0" descr=""/>
          <p:cNvGraphicFramePr/>
          <p:nvPr/>
        </p:nvGraphicFramePr>
        <p:xfrm>
          <a:off x="548640" y="1645920"/>
          <a:ext cx="731520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8138160" y="1645920"/>
            <a:ext cx="3474720" cy="4206240"/>
          </a:xfrm>
          <a:prstGeom prst="roundRect">
            <a:avLst>
              <a:gd name="adj" fmla="val 2632"/>
            </a:avLst>
          </a:prstGeom>
          <a:solidFill>
            <a:srgbClr val="F6F8FA"/>
          </a:solidFill>
          <a:ln w="12700">
            <a:solidFill>
              <a:srgbClr val="E1E6EC"/>
            </a:solidFill>
            <a:prstDash val="solid"/>
          </a:ln>
        </p:spPr>
      </p:sp>
      <p:sp>
        <p:nvSpPr>
          <p:cNvPr id="6" name="Text 3"/>
          <p:cNvSpPr/>
          <p:nvPr/>
        </p:nvSpPr>
        <p:spPr>
          <a:xfrm>
            <a:off x="8366760" y="1874520"/>
            <a:ext cx="3017520" cy="365760"/>
          </a:xfrm>
          <a:prstGeom prst="rect">
            <a:avLst/>
          </a:prstGeom>
          <a:noFill/>
          <a:ln/>
        </p:spPr>
        <p:txBody>
          <a:bodyPr wrap="square" lIns="0" tIns="0" rIns="0" bIns="0" rtlCol="0" anchor="ctr"/>
          <a:lstStyle/>
          <a:p>
            <a:pPr indent="0" marL="0">
              <a:buNone/>
            </a:pPr>
            <a:r>
              <a:rPr lang="en-US" sz="1400" b="1" dirty="0">
                <a:solidFill>
                  <a:srgbClr val="1F3A5F"/>
                </a:solidFill>
                <a:latin typeface="Calibri" pitchFamily="34" charset="0"/>
                <a:ea typeface="Calibri" pitchFamily="34" charset="-122"/>
                <a:cs typeface="Calibri" pitchFamily="34" charset="-120"/>
              </a:rPr>
              <a:t>Why the Shape Matters</a:t>
            </a:r>
            <a:endParaRPr lang="en-US" sz="1400" dirty="0"/>
          </a:p>
        </p:txBody>
      </p:sp>
      <p:sp>
        <p:nvSpPr>
          <p:cNvPr id="7" name="Text 4"/>
          <p:cNvSpPr/>
          <p:nvPr/>
        </p:nvSpPr>
        <p:spPr>
          <a:xfrm>
            <a:off x="8366760" y="2286000"/>
            <a:ext cx="3017520" cy="3383280"/>
          </a:xfrm>
          <a:prstGeom prst="rect">
            <a:avLst/>
          </a:prstGeom>
          <a:noFill/>
          <a:ln/>
        </p:spPr>
        <p:txBody>
          <a:bodyPr wrap="square" lIns="0" tIns="0" rIns="0" bIns="0" rtlCol="0" anchor="ctr"/>
          <a:lstStyle/>
          <a:p>
            <a:pPr indent="0" marL="0">
              <a:lnSpc>
                <a:spcPct val="125000"/>
              </a:lnSpc>
              <a:buNone/>
            </a:pPr>
            <a:r>
              <a:rPr lang="en-US" sz="1300" dirty="0">
                <a:solidFill>
                  <a:srgbClr val="1C2530"/>
                </a:solidFill>
                <a:latin typeface="Calibri" pitchFamily="34" charset="0"/>
                <a:ea typeface="Calibri" pitchFamily="34" charset="-122"/>
                <a:cs typeface="Calibri" pitchFamily="34" charset="-120"/>
              </a:rPr>
              <a:t>The AI-informed forecast is lower in Year 1 and higher in Years 2–5. NPV weights early cash flows more heavily, so the flat estimate can misstate true value even with similar totals.</a:t>
            </a:r>
            <a:endParaRPr lang="en-US" sz="1300" dirty="0"/>
          </a:p>
        </p:txBody>
      </p:sp>
      <p:sp>
        <p:nvSpPr>
          <p:cNvPr id="8" name="Text 5"/>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9" name="Text 6"/>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7 / 14</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KEY CALCULATIONS</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NPV, IRR, and Payback (9% Discount Rate)</a:t>
            </a:r>
            <a:endParaRPr lang="en-US" sz="27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1280160" y="2011680"/>
          <a:ext cx="9601200" cy="914400"/>
        </p:xfrm>
        <a:graphic>
          <a:graphicData uri="http://schemas.openxmlformats.org/drawingml/2006/table">
            <a:tbl>
              <a:tblPr/>
              <a:tblGrid>
                <a:gridCol w="4114800"/>
                <a:gridCol w="2743200"/>
                <a:gridCol w="2743200"/>
              </a:tblGrid>
              <a:tr h="621792">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Metric</a:t>
                      </a:r>
                      <a:endParaRPr lang="en-US" sz="14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Traditional (Flat)</a:t>
                      </a:r>
                      <a:endParaRPr lang="en-US" sz="14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AI-Informed</a:t>
                      </a:r>
                      <a:endParaRPr lang="en-US" sz="14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r>
              <a:tr h="621792">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Present Value of Cash Flows</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$1,322,481</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$1,502,054</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21792">
                <a:tc>
                  <a:txBody>
                    <a:bodyPr/>
                    <a:lstStyle/>
                    <a:p>
                      <a:pPr indent="0" marL="0">
                        <a:buNone/>
                      </a:pPr>
                      <a:r>
                        <a:rPr lang="en-US" sz="1500" b="1" dirty="0">
                          <a:solidFill>
                            <a:srgbClr val="1C2530"/>
                          </a:solidFill>
                          <a:latin typeface="Calibri" pitchFamily="34" charset="0"/>
                          <a:ea typeface="Calibri" pitchFamily="34" charset="-122"/>
                          <a:cs typeface="Calibri" pitchFamily="34" charset="-120"/>
                        </a:rPr>
                        <a:t>Net Present Value</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c>
                  <a:txBody>
                    <a:bodyPr/>
                    <a:lstStyle/>
                    <a:p>
                      <a:pPr indent="0" marL="0">
                        <a:buNone/>
                      </a:pPr>
                      <a:r>
                        <a:rPr lang="en-US" sz="1500" b="1" dirty="0">
                          <a:solidFill>
                            <a:srgbClr val="1C2530"/>
                          </a:solidFill>
                          <a:latin typeface="Calibri" pitchFamily="34" charset="0"/>
                          <a:ea typeface="Calibri" pitchFamily="34" charset="-122"/>
                          <a:cs typeface="Calibri" pitchFamily="34" charset="-120"/>
                        </a:rPr>
                        <a:t>$122,481</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c>
                  <a:txBody>
                    <a:bodyPr/>
                    <a:lstStyle/>
                    <a:p>
                      <a:pPr indent="0" marL="0">
                        <a:buNone/>
                      </a:pPr>
                      <a:r>
                        <a:rPr lang="en-US" sz="1500" b="1" dirty="0">
                          <a:solidFill>
                            <a:srgbClr val="1C2530"/>
                          </a:solidFill>
                          <a:latin typeface="Calibri" pitchFamily="34" charset="0"/>
                          <a:ea typeface="Calibri" pitchFamily="34" charset="-122"/>
                          <a:cs typeface="Calibri" pitchFamily="34" charset="-120"/>
                        </a:rPr>
                        <a:t>$302,054</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r>
              <a:tr h="621792">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Internal Rate of Return</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12.86%</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17.68%</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621792">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Payback Period</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3.53 years</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c>
                  <a:txBody>
                    <a:bodyPr/>
                    <a:lstStyle/>
                    <a:p>
                      <a:pPr indent="0" marL="0">
                        <a:buNone/>
                      </a:pPr>
                      <a:r>
                        <a:rPr lang="en-US" sz="1500" dirty="0">
                          <a:solidFill>
                            <a:srgbClr val="1C2530"/>
                          </a:solidFill>
                          <a:latin typeface="Calibri" pitchFamily="34" charset="0"/>
                          <a:ea typeface="Calibri" pitchFamily="34" charset="-122"/>
                          <a:cs typeface="Calibri" pitchFamily="34" charset="-120"/>
                        </a:rPr>
                        <a:t>3.27 years</a:t>
                      </a:r>
                      <a:endParaRPr lang="en-US" sz="15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6F8FA"/>
                    </a:solidFill>
                  </a:tcPr>
                </a:tc>
              </a:tr>
            </a:tbl>
          </a:graphicData>
        </a:graphic>
      </p:graphicFrame>
      <p:sp>
        <p:nvSpPr>
          <p:cNvPr id="5" name="Text 2"/>
          <p:cNvSpPr/>
          <p:nvPr/>
        </p:nvSpPr>
        <p:spPr>
          <a:xfrm>
            <a:off x="548640" y="5394960"/>
            <a:ext cx="11064240" cy="457200"/>
          </a:xfrm>
          <a:prstGeom prst="rect">
            <a:avLst/>
          </a:prstGeom>
          <a:noFill/>
          <a:ln/>
        </p:spPr>
        <p:txBody>
          <a:bodyPr wrap="square" lIns="0" tIns="0" rIns="0" bIns="0" rtlCol="0" anchor="ctr"/>
          <a:lstStyle/>
          <a:p>
            <a:pPr indent="0" marL="0">
              <a:buNone/>
            </a:pPr>
            <a:r>
              <a:rPr lang="en-US" sz="1350" b="1" i="1" dirty="0">
                <a:solidFill>
                  <a:srgbClr val="2A9D8F"/>
                </a:solidFill>
                <a:latin typeface="Calibri" pitchFamily="34" charset="0"/>
                <a:ea typeface="Calibri" pitchFamily="34" charset="-122"/>
                <a:cs typeface="Calibri" pitchFamily="34" charset="-120"/>
              </a:rPr>
              <a:t>The AI-informed forecast produces a higher NPV, higher IRR, and shorter payback, purely from cash flow timing, not a larger total.</a:t>
            </a:r>
            <a:endParaRPr lang="en-US" sz="1350" dirty="0"/>
          </a:p>
        </p:txBody>
      </p:sp>
      <p:sp>
        <p:nvSpPr>
          <p:cNvPr id="6" name="Text 3"/>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7" name="Text 4"/>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8 / 14</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SENSITIVITY ANALYSIS</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One Variable at a Time</a:t>
            </a:r>
            <a:endParaRPr lang="en-US" sz="2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5029200"/>
                <a:gridCol w="2011680"/>
                <a:gridCol w="2011680"/>
                <a:gridCol w="2011680"/>
              </a:tblGrid>
              <a:tr h="59436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Variable</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Low</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Base</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1F3A5F"/>
                    </a:solidFill>
                  </a:tcPr>
                </a:tc>
              </a:tr>
              <a:tr h="594360">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Discount rate (7% / 9% / 11%)</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$388,531</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$302,054</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$222,650</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594360">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Initial investment (–10% / base / +10%)</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$422,054</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$302,054</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$182,054</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r h="594360">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Annual cash flow (–10% / base / +10%)</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$151,849</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$302,054</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c>
                  <a:txBody>
                    <a:bodyPr/>
                    <a:lstStyle/>
                    <a:p>
                      <a:pPr indent="0" marL="0">
                        <a:buNone/>
                      </a:pPr>
                      <a:r>
                        <a:rPr lang="en-US" sz="1300" dirty="0">
                          <a:solidFill>
                            <a:srgbClr val="1C2530"/>
                          </a:solidFill>
                          <a:latin typeface="Calibri" pitchFamily="34" charset="0"/>
                          <a:ea typeface="Calibri" pitchFamily="34" charset="-122"/>
                          <a:cs typeface="Calibri" pitchFamily="34" charset="-120"/>
                        </a:rPr>
                        <a:t>$452,260</a:t>
                      </a:r>
                      <a:endParaRPr lang="en-US" sz="1300" dirty="0">
                        <a:latin typeface="Calibri" charset="0"/>
                        <a:ea typeface="Calibri" charset="0"/>
                        <a:cs typeface="Calibri" charset="0"/>
                      </a:endParaRPr>
                    </a:p>
                  </a:txBody>
                  <a:tcPr marL="91440" marR="91440" marT="45720" marB="45720">
                    <a:lnL w="12700" cap="flat" cmpd="sng" algn="ctr">
                      <a:solidFill>
                        <a:srgbClr val="E1E6EC"/>
                      </a:solidFill>
                      <a:prstDash val="solid"/>
                      <a:round/>
                      <a:headEnd type="none" w="med" len="med"/>
                      <a:tailEnd type="none" w="med" len="med"/>
                    </a:lnL>
                    <a:lnR w="12700" cap="flat" cmpd="sng" algn="ctr">
                      <a:solidFill>
                        <a:srgbClr val="E1E6EC"/>
                      </a:solidFill>
                      <a:prstDash val="solid"/>
                      <a:round/>
                      <a:headEnd type="none" w="med" len="med"/>
                      <a:tailEnd type="none" w="med" len="med"/>
                    </a:lnR>
                    <a:lnT w="12700" cap="flat" cmpd="sng" algn="ctr">
                      <a:solidFill>
                        <a:srgbClr val="E1E6EC"/>
                      </a:solidFill>
                      <a:prstDash val="solid"/>
                      <a:round/>
                      <a:headEnd type="none" w="med" len="med"/>
                      <a:tailEnd type="none" w="med" len="med"/>
                    </a:lnT>
                    <a:lnB w="12700" cap="flat" cmpd="sng" algn="ctr">
                      <a:solidFill>
                        <a:srgbClr val="E1E6EC"/>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4023360"/>
            <a:ext cx="11064240" cy="548640"/>
          </a:xfrm>
          <a:prstGeom prst="rect">
            <a:avLst/>
          </a:prstGeom>
          <a:noFill/>
          <a:ln/>
        </p:spPr>
        <p:txBody>
          <a:bodyPr wrap="square" lIns="0" tIns="0" rIns="0" bIns="0" rtlCol="0" anchor="ctr"/>
          <a:lstStyle/>
          <a:p>
            <a:pPr indent="0" marL="0">
              <a:buNone/>
            </a:pPr>
            <a:r>
              <a:rPr lang="en-US" sz="1400" i="1" dirty="0">
                <a:solidFill>
                  <a:srgbClr val="5B6674"/>
                </a:solidFill>
                <a:latin typeface="Calibri" pitchFamily="34" charset="0"/>
                <a:ea typeface="Calibri" pitchFamily="34" charset="-122"/>
                <a:cs typeface="Calibri" pitchFamily="34" charset="-120"/>
              </a:rPr>
              <a:t>NPV stays positive across every tested value. Cash flow level, not the discount rate, is what this decision is most sensitive to.</a:t>
            </a:r>
            <a:endParaRPr lang="en-US" sz="1400" dirty="0"/>
          </a:p>
        </p:txBody>
      </p:sp>
      <p:sp>
        <p:nvSpPr>
          <p:cNvPr id="6" name="Text 3"/>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7" name="Text 4"/>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9 / 14</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SCENARIO ANALYSIS</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Best, Base, and Worst Case</a:t>
            </a:r>
            <a:endParaRPr lang="en-US" sz="2700" dirty="0"/>
          </a:p>
        </p:txBody>
      </p:sp>
      <p:graphicFrame>
        <p:nvGraphicFramePr>
          <p:cNvPr id="4" name="Chart 0" descr=""/>
          <p:cNvGraphicFramePr/>
          <p:nvPr/>
        </p:nvGraphicFramePr>
        <p:xfrm>
          <a:off x="548640" y="1691640"/>
          <a:ext cx="6949440" cy="411480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7772400" y="1691640"/>
            <a:ext cx="3840480" cy="4114800"/>
          </a:xfrm>
          <a:prstGeom prst="roundRect">
            <a:avLst>
              <a:gd name="adj" fmla="val 2381"/>
            </a:avLst>
          </a:prstGeom>
          <a:solidFill>
            <a:srgbClr val="F6F8FA"/>
          </a:solidFill>
          <a:ln w="12700">
            <a:solidFill>
              <a:srgbClr val="E1E6EC"/>
            </a:solidFill>
            <a:prstDash val="solid"/>
          </a:ln>
        </p:spPr>
      </p:sp>
      <p:sp>
        <p:nvSpPr>
          <p:cNvPr id="6" name="Text 3"/>
          <p:cNvSpPr/>
          <p:nvPr/>
        </p:nvSpPr>
        <p:spPr>
          <a:xfrm>
            <a:off x="8001000" y="1920240"/>
            <a:ext cx="3383280" cy="320040"/>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Worst Case</a:t>
            </a:r>
            <a:endParaRPr lang="en-US" sz="1300" dirty="0"/>
          </a:p>
        </p:txBody>
      </p:sp>
      <p:sp>
        <p:nvSpPr>
          <p:cNvPr id="7" name="Text 4"/>
          <p:cNvSpPr/>
          <p:nvPr/>
        </p:nvSpPr>
        <p:spPr>
          <a:xfrm>
            <a:off x="8001000" y="2240280"/>
            <a:ext cx="3383280" cy="685800"/>
          </a:xfrm>
          <a:prstGeom prst="rect">
            <a:avLst/>
          </a:prstGeom>
          <a:noFill/>
          <a:ln/>
        </p:spPr>
        <p:txBody>
          <a:bodyPr wrap="square" lIns="0" tIns="0" rIns="0" bIns="0" rtlCol="0" anchor="ctr"/>
          <a:lstStyle/>
          <a:p>
            <a:pPr indent="0" marL="0">
              <a:buNone/>
            </a:pPr>
            <a:r>
              <a:rPr lang="en-US" sz="1150" dirty="0">
                <a:solidFill>
                  <a:srgbClr val="1C2530"/>
                </a:solidFill>
                <a:latin typeface="Calibri" pitchFamily="34" charset="0"/>
                <a:ea typeface="Calibri" pitchFamily="34" charset="-122"/>
                <a:cs typeface="Calibri" pitchFamily="34" charset="-120"/>
              </a:rPr>
              <a:t>Adoption delayed 25% in Years 1–2; discount rate raised to 11%.</a:t>
            </a:r>
            <a:endParaRPr lang="en-US" sz="1150" dirty="0"/>
          </a:p>
        </p:txBody>
      </p:sp>
      <p:sp>
        <p:nvSpPr>
          <p:cNvPr id="8" name="Text 5"/>
          <p:cNvSpPr/>
          <p:nvPr/>
        </p:nvSpPr>
        <p:spPr>
          <a:xfrm>
            <a:off x="8001000" y="3017520"/>
            <a:ext cx="3383280" cy="320040"/>
          </a:xfrm>
          <a:prstGeom prst="rect">
            <a:avLst/>
          </a:prstGeom>
          <a:noFill/>
          <a:ln/>
        </p:spPr>
        <p:txBody>
          <a:bodyPr wrap="square" lIns="0" tIns="0" rIns="0" bIns="0" rtlCol="0" anchor="ctr"/>
          <a:lstStyle/>
          <a:p>
            <a:pPr indent="0" marL="0">
              <a:buNone/>
            </a:pPr>
            <a:r>
              <a:rPr lang="en-US" sz="1300" b="1" dirty="0">
                <a:solidFill>
                  <a:srgbClr val="2A9D8F"/>
                </a:solidFill>
                <a:latin typeface="Calibri" pitchFamily="34" charset="0"/>
                <a:ea typeface="Calibri" pitchFamily="34" charset="-122"/>
                <a:cs typeface="Calibri" pitchFamily="34" charset="-120"/>
              </a:rPr>
              <a:t>Base Case</a:t>
            </a:r>
            <a:endParaRPr lang="en-US" sz="1300" dirty="0"/>
          </a:p>
        </p:txBody>
      </p:sp>
      <p:sp>
        <p:nvSpPr>
          <p:cNvPr id="9" name="Text 6"/>
          <p:cNvSpPr/>
          <p:nvPr/>
        </p:nvSpPr>
        <p:spPr>
          <a:xfrm>
            <a:off x="8001000" y="3337560"/>
            <a:ext cx="3383280" cy="594360"/>
          </a:xfrm>
          <a:prstGeom prst="rect">
            <a:avLst/>
          </a:prstGeom>
          <a:noFill/>
          <a:ln/>
        </p:spPr>
        <p:txBody>
          <a:bodyPr wrap="square" lIns="0" tIns="0" rIns="0" bIns="0" rtlCol="0" anchor="ctr"/>
          <a:lstStyle/>
          <a:p>
            <a:pPr indent="0" marL="0">
              <a:buNone/>
            </a:pPr>
            <a:r>
              <a:rPr lang="en-US" sz="1150" dirty="0">
                <a:solidFill>
                  <a:srgbClr val="1C2530"/>
                </a:solidFill>
                <a:latin typeface="Calibri" pitchFamily="34" charset="0"/>
                <a:ea typeface="Calibri" pitchFamily="34" charset="-122"/>
                <a:cs typeface="Calibri" pitchFamily="34" charset="-120"/>
              </a:rPr>
              <a:t>AI-informed forecast as constructed; 9% discount rate.</a:t>
            </a:r>
            <a:endParaRPr lang="en-US" sz="1150" dirty="0"/>
          </a:p>
        </p:txBody>
      </p:sp>
      <p:sp>
        <p:nvSpPr>
          <p:cNvPr id="10" name="Text 7"/>
          <p:cNvSpPr/>
          <p:nvPr/>
        </p:nvSpPr>
        <p:spPr>
          <a:xfrm>
            <a:off x="8001000" y="4023360"/>
            <a:ext cx="3383280" cy="320040"/>
          </a:xfrm>
          <a:prstGeom prst="rect">
            <a:avLst/>
          </a:prstGeom>
          <a:noFill/>
          <a:ln/>
        </p:spPr>
        <p:txBody>
          <a:bodyPr wrap="square" lIns="0" tIns="0" rIns="0" bIns="0" rtlCol="0" anchor="ctr"/>
          <a:lstStyle/>
          <a:p>
            <a:pPr indent="0" marL="0">
              <a:buNone/>
            </a:pPr>
            <a:r>
              <a:rPr lang="en-US" sz="1300" b="1" dirty="0">
                <a:solidFill>
                  <a:srgbClr val="F59E0B"/>
                </a:solidFill>
                <a:latin typeface="Calibri" pitchFamily="34" charset="0"/>
                <a:ea typeface="Calibri" pitchFamily="34" charset="-122"/>
                <a:cs typeface="Calibri" pitchFamily="34" charset="-120"/>
              </a:rPr>
              <a:t>Best Case</a:t>
            </a:r>
            <a:endParaRPr lang="en-US" sz="1300" dirty="0"/>
          </a:p>
        </p:txBody>
      </p:sp>
      <p:sp>
        <p:nvSpPr>
          <p:cNvPr id="11" name="Text 8"/>
          <p:cNvSpPr/>
          <p:nvPr/>
        </p:nvSpPr>
        <p:spPr>
          <a:xfrm>
            <a:off x="8001000" y="4343400"/>
            <a:ext cx="3383280" cy="594360"/>
          </a:xfrm>
          <a:prstGeom prst="rect">
            <a:avLst/>
          </a:prstGeom>
          <a:noFill/>
          <a:ln/>
        </p:spPr>
        <p:txBody>
          <a:bodyPr wrap="square" lIns="0" tIns="0" rIns="0" bIns="0" rtlCol="0" anchor="ctr"/>
          <a:lstStyle/>
          <a:p>
            <a:pPr indent="0" marL="0">
              <a:buNone/>
            </a:pPr>
            <a:r>
              <a:rPr lang="en-US" sz="1150" dirty="0">
                <a:solidFill>
                  <a:srgbClr val="1C2530"/>
                </a:solidFill>
                <a:latin typeface="Calibri" pitchFamily="34" charset="0"/>
                <a:ea typeface="Calibri" pitchFamily="34" charset="-122"/>
                <a:cs typeface="Calibri" pitchFamily="34" charset="-120"/>
              </a:rPr>
              <a:t>Cash flows 15% above base forecast; discount rate unchanged.</a:t>
            </a:r>
            <a:endParaRPr lang="en-US" sz="1150" dirty="0"/>
          </a:p>
        </p:txBody>
      </p:sp>
      <p:sp>
        <p:nvSpPr>
          <p:cNvPr id="12" name="Text 9"/>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3" name="Text 10"/>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10 / 14</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RISK &amp; ETHICAL CONSIDERATIONS</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Beyond the Numbers</a:t>
            </a:r>
            <a:endParaRPr lang="en-US" sz="2700" dirty="0"/>
          </a:p>
        </p:txBody>
      </p:sp>
      <p:sp>
        <p:nvSpPr>
          <p:cNvPr id="4" name="Shape 2"/>
          <p:cNvSpPr/>
          <p:nvPr/>
        </p:nvSpPr>
        <p:spPr>
          <a:xfrm>
            <a:off x="548640" y="1737360"/>
            <a:ext cx="11064240" cy="1188720"/>
          </a:xfrm>
          <a:prstGeom prst="roundRect">
            <a:avLst>
              <a:gd name="adj" fmla="val 7692"/>
            </a:avLst>
          </a:prstGeom>
          <a:solidFill>
            <a:srgbClr val="F6F8FA"/>
          </a:solidFill>
          <a:ln w="12700">
            <a:solidFill>
              <a:srgbClr val="E1E6EC"/>
            </a:solidFill>
            <a:prstDash val="solid"/>
          </a:ln>
        </p:spPr>
      </p:sp>
      <p:sp>
        <p:nvSpPr>
          <p:cNvPr id="5" name="Text 3"/>
          <p:cNvSpPr/>
          <p:nvPr/>
        </p:nvSpPr>
        <p:spPr>
          <a:xfrm>
            <a:off x="822960" y="1874520"/>
            <a:ext cx="2926080" cy="914400"/>
          </a:xfrm>
          <a:prstGeom prst="rect">
            <a:avLst/>
          </a:prstGeom>
          <a:noFill/>
          <a:ln/>
        </p:spPr>
        <p:txBody>
          <a:bodyPr wrap="square" lIns="0" tIns="0" rIns="0" bIns="0" rtlCol="0" anchor="ctr"/>
          <a:lstStyle/>
          <a:p>
            <a:pPr indent="0" marL="0">
              <a:buNone/>
            </a:pPr>
            <a:r>
              <a:rPr lang="en-US" sz="1500" b="1" dirty="0">
                <a:solidFill>
                  <a:srgbClr val="1F3A5F"/>
                </a:solidFill>
                <a:latin typeface="Calibri" pitchFamily="34" charset="0"/>
                <a:ea typeface="Calibri" pitchFamily="34" charset="-122"/>
                <a:cs typeface="Calibri" pitchFamily="34" charset="-120"/>
              </a:rPr>
              <a:t>Forecasting Risk</a:t>
            </a:r>
            <a:endParaRPr lang="en-US" sz="1500" dirty="0"/>
          </a:p>
        </p:txBody>
      </p:sp>
      <p:sp>
        <p:nvSpPr>
          <p:cNvPr id="6" name="Text 4"/>
          <p:cNvSpPr/>
          <p:nvPr/>
        </p:nvSpPr>
        <p:spPr>
          <a:xfrm>
            <a:off x="3840480" y="1874520"/>
            <a:ext cx="7498080" cy="914400"/>
          </a:xfrm>
          <a:prstGeom prst="rect">
            <a:avLst/>
          </a:prstGeom>
          <a:noFill/>
          <a:ln/>
        </p:spPr>
        <p:txBody>
          <a:bodyPr wrap="square" lIns="0" tIns="0" rIns="0" bIns="0" rtlCol="0" anchor="ctr"/>
          <a:lstStyle/>
          <a:p>
            <a:pPr indent="0" marL="0">
              <a:buNone/>
            </a:pPr>
            <a:r>
              <a:rPr lang="en-US" sz="1350" dirty="0">
                <a:solidFill>
                  <a:srgbClr val="1C2530"/>
                </a:solidFill>
                <a:latin typeface="Calibri" pitchFamily="34" charset="0"/>
                <a:ea typeface="Calibri" pitchFamily="34" charset="-122"/>
                <a:cs typeface="Calibri" pitchFamily="34" charset="-120"/>
              </a:rPr>
              <a:t>An AI-informed forecast is only as reliable as the data it is built on; small samples risk encoding noise as pattern.</a:t>
            </a:r>
            <a:endParaRPr lang="en-US" sz="1350" dirty="0"/>
          </a:p>
        </p:txBody>
      </p:sp>
      <p:sp>
        <p:nvSpPr>
          <p:cNvPr id="7" name="Shape 5"/>
          <p:cNvSpPr/>
          <p:nvPr/>
        </p:nvSpPr>
        <p:spPr>
          <a:xfrm>
            <a:off x="548640" y="3108960"/>
            <a:ext cx="11064240" cy="1188720"/>
          </a:xfrm>
          <a:prstGeom prst="roundRect">
            <a:avLst>
              <a:gd name="adj" fmla="val 7692"/>
            </a:avLst>
          </a:prstGeom>
          <a:solidFill>
            <a:srgbClr val="F6F8FA"/>
          </a:solidFill>
          <a:ln w="12700">
            <a:solidFill>
              <a:srgbClr val="E1E6EC"/>
            </a:solidFill>
            <a:prstDash val="solid"/>
          </a:ln>
        </p:spPr>
      </p:sp>
      <p:sp>
        <p:nvSpPr>
          <p:cNvPr id="8" name="Text 6"/>
          <p:cNvSpPr/>
          <p:nvPr/>
        </p:nvSpPr>
        <p:spPr>
          <a:xfrm>
            <a:off x="822960" y="3246120"/>
            <a:ext cx="2926080" cy="914400"/>
          </a:xfrm>
          <a:prstGeom prst="rect">
            <a:avLst/>
          </a:prstGeom>
          <a:noFill/>
          <a:ln/>
        </p:spPr>
        <p:txBody>
          <a:bodyPr wrap="square" lIns="0" tIns="0" rIns="0" bIns="0" rtlCol="0" anchor="ctr"/>
          <a:lstStyle/>
          <a:p>
            <a:pPr indent="0" marL="0">
              <a:buNone/>
            </a:pPr>
            <a:r>
              <a:rPr lang="en-US" sz="1500" b="1" dirty="0">
                <a:solidFill>
                  <a:srgbClr val="1F3A5F"/>
                </a:solidFill>
                <a:latin typeface="Calibri" pitchFamily="34" charset="0"/>
                <a:ea typeface="Calibri" pitchFamily="34" charset="-122"/>
                <a:cs typeface="Calibri" pitchFamily="34" charset="-120"/>
              </a:rPr>
              <a:t>Adoption / Technology Risk</a:t>
            </a:r>
            <a:endParaRPr lang="en-US" sz="1500" dirty="0"/>
          </a:p>
        </p:txBody>
      </p:sp>
      <p:sp>
        <p:nvSpPr>
          <p:cNvPr id="9" name="Text 7"/>
          <p:cNvSpPr/>
          <p:nvPr/>
        </p:nvSpPr>
        <p:spPr>
          <a:xfrm>
            <a:off x="3840480" y="3246120"/>
            <a:ext cx="7498080" cy="914400"/>
          </a:xfrm>
          <a:prstGeom prst="rect">
            <a:avLst/>
          </a:prstGeom>
          <a:noFill/>
          <a:ln/>
        </p:spPr>
        <p:txBody>
          <a:bodyPr wrap="square" lIns="0" tIns="0" rIns="0" bIns="0" rtlCol="0" anchor="ctr"/>
          <a:lstStyle/>
          <a:p>
            <a:pPr indent="0" marL="0">
              <a:buNone/>
            </a:pPr>
            <a:r>
              <a:rPr lang="en-US" sz="1350" dirty="0">
                <a:solidFill>
                  <a:srgbClr val="1C2530"/>
                </a:solidFill>
                <a:latin typeface="Calibri" pitchFamily="34" charset="0"/>
                <a:ea typeface="Calibri" pitchFamily="34" charset="-122"/>
                <a:cs typeface="Calibri" pitchFamily="34" charset="-120"/>
              </a:rPr>
              <a:t>The ramp-shaped assumption depends on staff and processes actually adapting at the assumed pace.</a:t>
            </a:r>
            <a:endParaRPr lang="en-US" sz="1350" dirty="0"/>
          </a:p>
        </p:txBody>
      </p:sp>
      <p:sp>
        <p:nvSpPr>
          <p:cNvPr id="10" name="Shape 8"/>
          <p:cNvSpPr/>
          <p:nvPr/>
        </p:nvSpPr>
        <p:spPr>
          <a:xfrm>
            <a:off x="548640" y="4480560"/>
            <a:ext cx="11064240" cy="1188720"/>
          </a:xfrm>
          <a:prstGeom prst="roundRect">
            <a:avLst>
              <a:gd name="adj" fmla="val 7692"/>
            </a:avLst>
          </a:prstGeom>
          <a:solidFill>
            <a:srgbClr val="F6F8FA"/>
          </a:solidFill>
          <a:ln w="12700">
            <a:solidFill>
              <a:srgbClr val="E1E6EC"/>
            </a:solidFill>
            <a:prstDash val="solid"/>
          </a:ln>
        </p:spPr>
      </p:sp>
      <p:sp>
        <p:nvSpPr>
          <p:cNvPr id="11" name="Text 9"/>
          <p:cNvSpPr/>
          <p:nvPr/>
        </p:nvSpPr>
        <p:spPr>
          <a:xfrm>
            <a:off x="822960" y="4617720"/>
            <a:ext cx="2926080" cy="914400"/>
          </a:xfrm>
          <a:prstGeom prst="rect">
            <a:avLst/>
          </a:prstGeom>
          <a:noFill/>
          <a:ln/>
        </p:spPr>
        <p:txBody>
          <a:bodyPr wrap="square" lIns="0" tIns="0" rIns="0" bIns="0" rtlCol="0" anchor="ctr"/>
          <a:lstStyle/>
          <a:p>
            <a:pPr indent="0" marL="0">
              <a:buNone/>
            </a:pPr>
            <a:r>
              <a:rPr lang="en-US" sz="1500" b="1" dirty="0">
                <a:solidFill>
                  <a:srgbClr val="1F3A5F"/>
                </a:solidFill>
                <a:latin typeface="Calibri" pitchFamily="34" charset="0"/>
                <a:ea typeface="Calibri" pitchFamily="34" charset="-122"/>
                <a:cs typeface="Calibri" pitchFamily="34" charset="-120"/>
              </a:rPr>
              <a:t>Ethical Use of AI Forecasts</a:t>
            </a:r>
            <a:endParaRPr lang="en-US" sz="1500" dirty="0"/>
          </a:p>
        </p:txBody>
      </p:sp>
      <p:sp>
        <p:nvSpPr>
          <p:cNvPr id="12" name="Text 10"/>
          <p:cNvSpPr/>
          <p:nvPr/>
        </p:nvSpPr>
        <p:spPr>
          <a:xfrm>
            <a:off x="3840480" y="4617720"/>
            <a:ext cx="7498080" cy="914400"/>
          </a:xfrm>
          <a:prstGeom prst="rect">
            <a:avLst/>
          </a:prstGeom>
          <a:noFill/>
          <a:ln/>
        </p:spPr>
        <p:txBody>
          <a:bodyPr wrap="square" lIns="0" tIns="0" rIns="0" bIns="0" rtlCol="0" anchor="ctr"/>
          <a:lstStyle/>
          <a:p>
            <a:pPr indent="0" marL="0">
              <a:buNone/>
            </a:pPr>
            <a:r>
              <a:rPr lang="en-US" sz="1350" dirty="0">
                <a:solidFill>
                  <a:srgbClr val="1C2530"/>
                </a:solidFill>
                <a:latin typeface="Calibri" pitchFamily="34" charset="0"/>
                <a:ea typeface="Calibri" pitchFamily="34" charset="-122"/>
                <a:cs typeface="Calibri" pitchFamily="34" charset="-120"/>
              </a:rPr>
              <a:t>Decision-makers should understand a model's assumptions, not treat its output as an unquestionable black box.</a:t>
            </a:r>
            <a:endParaRPr lang="en-US" sz="1350" dirty="0"/>
          </a:p>
        </p:txBody>
      </p:sp>
      <p:sp>
        <p:nvSpPr>
          <p:cNvPr id="13" name="Text 11"/>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4" name="Text 12"/>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11 / 14</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FINDINGS &amp; IMPLICATIONS</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What This Means for Practice</a:t>
            </a:r>
            <a:endParaRPr lang="en-US" sz="2700" dirty="0"/>
          </a:p>
        </p:txBody>
      </p:sp>
      <p:sp>
        <p:nvSpPr>
          <p:cNvPr id="4" name="Shape 2"/>
          <p:cNvSpPr/>
          <p:nvPr/>
        </p:nvSpPr>
        <p:spPr>
          <a:xfrm>
            <a:off x="548640" y="1691640"/>
            <a:ext cx="11064240" cy="1737360"/>
          </a:xfrm>
          <a:prstGeom prst="roundRect">
            <a:avLst>
              <a:gd name="adj" fmla="val 5263"/>
            </a:avLst>
          </a:prstGeom>
          <a:solidFill>
            <a:srgbClr val="1F3A5F"/>
          </a:solidFill>
          <a:ln/>
        </p:spPr>
      </p:sp>
      <p:sp>
        <p:nvSpPr>
          <p:cNvPr id="5" name="Text 3"/>
          <p:cNvSpPr/>
          <p:nvPr/>
        </p:nvSpPr>
        <p:spPr>
          <a:xfrm>
            <a:off x="822960" y="1828800"/>
            <a:ext cx="3657600" cy="320040"/>
          </a:xfrm>
          <a:prstGeom prst="rect">
            <a:avLst/>
          </a:prstGeom>
          <a:noFill/>
          <a:ln/>
        </p:spPr>
        <p:txBody>
          <a:bodyPr wrap="square" lIns="0" tIns="0" rIns="0" bIns="0" rtlCol="0" anchor="ctr"/>
          <a:lstStyle/>
          <a:p>
            <a:pPr indent="0" marL="0">
              <a:buNone/>
            </a:pPr>
            <a:r>
              <a:rPr lang="en-US" sz="1300" b="1" dirty="0">
                <a:solidFill>
                  <a:srgbClr val="F59E0B"/>
                </a:solidFill>
                <a:latin typeface="Calibri" pitchFamily="34" charset="0"/>
                <a:ea typeface="Calibri" pitchFamily="34" charset="-122"/>
                <a:cs typeface="Calibri" pitchFamily="34" charset="-120"/>
              </a:rPr>
              <a:t>Key Finding</a:t>
            </a:r>
            <a:endParaRPr lang="en-US" sz="1300" dirty="0"/>
          </a:p>
        </p:txBody>
      </p:sp>
      <p:sp>
        <p:nvSpPr>
          <p:cNvPr id="6" name="Text 4"/>
          <p:cNvSpPr/>
          <p:nvPr/>
        </p:nvSpPr>
        <p:spPr>
          <a:xfrm>
            <a:off x="822960" y="2148840"/>
            <a:ext cx="10332720" cy="1188720"/>
          </a:xfrm>
          <a:prstGeom prst="rect">
            <a:avLst/>
          </a:prstGeom>
          <a:noFill/>
          <a:ln/>
        </p:spPr>
        <p:txBody>
          <a:bodyPr wrap="square" lIns="0" tIns="0" rIns="0" bIns="0" rtlCol="0" anchor="ctr"/>
          <a:lstStyle/>
          <a:p>
            <a:pPr indent="0" marL="0">
              <a:lnSpc>
                <a:spcPct val="125000"/>
              </a:lnSpc>
              <a:buNone/>
            </a:pPr>
            <a:r>
              <a:rPr lang="en-US" sz="1550" dirty="0">
                <a:solidFill>
                  <a:srgbClr val="FFFFFF"/>
                </a:solidFill>
                <a:latin typeface="Calibri" pitchFamily="34" charset="0"/>
                <a:ea typeface="Calibri" pitchFamily="34" charset="-122"/>
                <a:cs typeface="Calibri" pitchFamily="34" charset="-120"/>
              </a:rPr>
              <a:t>Cash flow shape, not just cash flow total, materially changes NPV. The AI-informed, adoption-curve forecast more than doubled estimated NPV relative to a flat estimate of similar total size.</a:t>
            </a:r>
            <a:endParaRPr lang="en-US" sz="1550" dirty="0"/>
          </a:p>
        </p:txBody>
      </p:sp>
      <p:sp>
        <p:nvSpPr>
          <p:cNvPr id="7" name="Text 5"/>
          <p:cNvSpPr/>
          <p:nvPr/>
        </p:nvSpPr>
        <p:spPr>
          <a:xfrm>
            <a:off x="548640" y="3611880"/>
            <a:ext cx="4572000" cy="320040"/>
          </a:xfrm>
          <a:prstGeom prst="rect">
            <a:avLst/>
          </a:prstGeom>
          <a:noFill/>
          <a:ln/>
        </p:spPr>
        <p:txBody>
          <a:bodyPr wrap="square" lIns="0" tIns="0" rIns="0" bIns="0" rtlCol="0" anchor="ctr"/>
          <a:lstStyle/>
          <a:p>
            <a:pPr indent="0" marL="0">
              <a:buNone/>
            </a:pPr>
            <a:r>
              <a:rPr lang="en-US" sz="1400" b="1" dirty="0">
                <a:solidFill>
                  <a:srgbClr val="2A9D8F"/>
                </a:solidFill>
                <a:latin typeface="Calibri" pitchFamily="34" charset="0"/>
                <a:ea typeface="Calibri" pitchFamily="34" charset="-122"/>
                <a:cs typeface="Calibri" pitchFamily="34" charset="-120"/>
              </a:rPr>
              <a:t>Practical Implication</a:t>
            </a:r>
            <a:endParaRPr lang="en-US" sz="1400" dirty="0"/>
          </a:p>
        </p:txBody>
      </p:sp>
      <p:sp>
        <p:nvSpPr>
          <p:cNvPr id="8" name="Text 6"/>
          <p:cNvSpPr/>
          <p:nvPr/>
        </p:nvSpPr>
        <p:spPr>
          <a:xfrm>
            <a:off x="548640" y="3977640"/>
            <a:ext cx="10515600" cy="914400"/>
          </a:xfrm>
          <a:prstGeom prst="rect">
            <a:avLst/>
          </a:prstGeom>
          <a:noFill/>
          <a:ln/>
        </p:spPr>
        <p:txBody>
          <a:bodyPr wrap="square" lIns="0" tIns="0" rIns="0" bIns="0" rtlCol="0" anchor="ctr"/>
          <a:lstStyle/>
          <a:p>
            <a:pPr indent="0" marL="0">
              <a:lnSpc>
                <a:spcPct val="125000"/>
              </a:lnSpc>
              <a:buNone/>
            </a:pPr>
            <a:r>
              <a:rPr lang="en-US" sz="1450" dirty="0">
                <a:solidFill>
                  <a:srgbClr val="1C2530"/>
                </a:solidFill>
                <a:latin typeface="Calibri" pitchFamily="34" charset="0"/>
                <a:ea typeface="Calibri" pitchFamily="34" charset="-122"/>
                <a:cs typeface="Calibri" pitchFamily="34" charset="-120"/>
              </a:rPr>
              <a:t>Practitioners evaluating technology investments should explicitly question a flat cash flow assumption, and pair any improved forecast with sensitivity and scenario analysis rather than relying on a single NPV figure.</a:t>
            </a:r>
            <a:endParaRPr lang="en-US" sz="1450" dirty="0"/>
          </a:p>
        </p:txBody>
      </p:sp>
      <p:sp>
        <p:nvSpPr>
          <p:cNvPr id="9" name="Text 7"/>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0" name="Text 8"/>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12 / 14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47472"/>
            <a:ext cx="10058400" cy="274320"/>
          </a:xfrm>
          <a:prstGeom prst="rect">
            <a:avLst/>
          </a:prstGeom>
          <a:noFill/>
          <a:ln/>
        </p:spPr>
        <p:txBody>
          <a:bodyPr wrap="square" lIns="0" tIns="0" rIns="0" bIns="0" rtlCol="0" anchor="ctr"/>
          <a:lstStyle/>
          <a:p>
            <a:pPr indent="0" marL="0">
              <a:buNone/>
            </a:pPr>
            <a:r>
              <a:rPr lang="en-US" sz="1200" b="1" spc="100" kern="0" dirty="0">
                <a:solidFill>
                  <a:srgbClr val="2A9D8F"/>
                </a:solidFill>
                <a:latin typeface="Calibri" pitchFamily="34" charset="0"/>
                <a:ea typeface="Calibri" pitchFamily="34" charset="-122"/>
                <a:cs typeface="Calibri" pitchFamily="34" charset="-120"/>
              </a:rPr>
              <a:t>CONCLUSION</a:t>
            </a:r>
            <a:endParaRPr lang="en-US" sz="1200" dirty="0"/>
          </a:p>
        </p:txBody>
      </p:sp>
      <p:sp>
        <p:nvSpPr>
          <p:cNvPr id="3" name="Text 1"/>
          <p:cNvSpPr/>
          <p:nvPr/>
        </p:nvSpPr>
        <p:spPr>
          <a:xfrm>
            <a:off x="548640" y="594360"/>
            <a:ext cx="11064240" cy="685800"/>
          </a:xfrm>
          <a:prstGeom prst="rect">
            <a:avLst/>
          </a:prstGeom>
          <a:noFill/>
          <a:ln/>
        </p:spPr>
        <p:txBody>
          <a:bodyPr wrap="square" lIns="0" tIns="0" rIns="0" bIns="0" rtlCol="0" anchor="ctr"/>
          <a:lstStyle/>
          <a:p>
            <a:pPr indent="0" marL="0">
              <a:buNone/>
            </a:pPr>
            <a:r>
              <a:rPr lang="en-US" sz="2700" b="1" dirty="0">
                <a:solidFill>
                  <a:srgbClr val="1F3A5F"/>
                </a:solidFill>
                <a:latin typeface="Cambria" pitchFamily="34" charset="0"/>
                <a:ea typeface="Cambria" pitchFamily="34" charset="-122"/>
                <a:cs typeface="Cambria" pitchFamily="34" charset="-120"/>
              </a:rPr>
              <a:t>Summary, Limitations, Future Research</a:t>
            </a:r>
            <a:endParaRPr lang="en-US" sz="2700" dirty="0"/>
          </a:p>
        </p:txBody>
      </p:sp>
      <p:sp>
        <p:nvSpPr>
          <p:cNvPr id="4" name="Shape 2"/>
          <p:cNvSpPr/>
          <p:nvPr/>
        </p:nvSpPr>
        <p:spPr>
          <a:xfrm>
            <a:off x="548640" y="1737360"/>
            <a:ext cx="5349240" cy="4023360"/>
          </a:xfrm>
          <a:prstGeom prst="roundRect">
            <a:avLst>
              <a:gd name="adj" fmla="val 2273"/>
            </a:avLst>
          </a:prstGeom>
          <a:solidFill>
            <a:srgbClr val="F6F8FA"/>
          </a:solidFill>
          <a:ln w="12700">
            <a:solidFill>
              <a:srgbClr val="E1E6EC"/>
            </a:solidFill>
            <a:prstDash val="solid"/>
          </a:ln>
        </p:spPr>
      </p:sp>
      <p:sp>
        <p:nvSpPr>
          <p:cNvPr id="5" name="Text 3"/>
          <p:cNvSpPr/>
          <p:nvPr/>
        </p:nvSpPr>
        <p:spPr>
          <a:xfrm>
            <a:off x="822960" y="1920240"/>
            <a:ext cx="4800600" cy="36576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Limitations</a:t>
            </a:r>
            <a:endParaRPr lang="en-US" sz="1600" dirty="0"/>
          </a:p>
        </p:txBody>
      </p:sp>
      <p:sp>
        <p:nvSpPr>
          <p:cNvPr id="6" name="Text 4"/>
          <p:cNvSpPr/>
          <p:nvPr/>
        </p:nvSpPr>
        <p:spPr>
          <a:xfrm>
            <a:off x="822960" y="2377440"/>
            <a:ext cx="4800600" cy="3200400"/>
          </a:xfrm>
          <a:prstGeom prst="rect">
            <a:avLst/>
          </a:prstGeom>
          <a:noFill/>
          <a:ln/>
        </p:spPr>
        <p:txBody>
          <a:bodyPr wrap="square" lIns="0" tIns="0" rIns="0" bIns="0" rtlCol="0" anchor="ctr"/>
          <a:lstStyle/>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Single illustrative case, not real firm data</a:t>
            </a:r>
            <a:endParaRPr lang="en-US" sz="1350" dirty="0"/>
          </a:p>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No tax effects, depreciation, or terminal value modeled</a:t>
            </a:r>
            <a:endParaRPr lang="en-US" sz="1350" dirty="0"/>
          </a:p>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One uniform discount rate, not risk-adjusted</a:t>
            </a:r>
            <a:endParaRPr lang="en-US" sz="1350" dirty="0"/>
          </a:p>
        </p:txBody>
      </p:sp>
      <p:sp>
        <p:nvSpPr>
          <p:cNvPr id="7" name="Shape 5"/>
          <p:cNvSpPr/>
          <p:nvPr/>
        </p:nvSpPr>
        <p:spPr>
          <a:xfrm>
            <a:off x="6355080" y="1737360"/>
            <a:ext cx="5349240" cy="4023360"/>
          </a:xfrm>
          <a:prstGeom prst="roundRect">
            <a:avLst>
              <a:gd name="adj" fmla="val 2273"/>
            </a:avLst>
          </a:prstGeom>
          <a:solidFill>
            <a:srgbClr val="F6F8FA"/>
          </a:solidFill>
          <a:ln w="12700">
            <a:solidFill>
              <a:srgbClr val="E1E6EC"/>
            </a:solidFill>
            <a:prstDash val="solid"/>
          </a:ln>
        </p:spPr>
      </p:sp>
      <p:sp>
        <p:nvSpPr>
          <p:cNvPr id="8" name="Text 6"/>
          <p:cNvSpPr/>
          <p:nvPr/>
        </p:nvSpPr>
        <p:spPr>
          <a:xfrm>
            <a:off x="6629400" y="1920240"/>
            <a:ext cx="4800600" cy="36576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Future Research</a:t>
            </a:r>
            <a:endParaRPr lang="en-US" sz="1600" dirty="0"/>
          </a:p>
        </p:txBody>
      </p:sp>
      <p:sp>
        <p:nvSpPr>
          <p:cNvPr id="9" name="Text 7"/>
          <p:cNvSpPr/>
          <p:nvPr/>
        </p:nvSpPr>
        <p:spPr>
          <a:xfrm>
            <a:off x="6629400" y="2377440"/>
            <a:ext cx="4800600" cy="3200400"/>
          </a:xfrm>
          <a:prstGeom prst="rect">
            <a:avLst/>
          </a:prstGeom>
          <a:noFill/>
          <a:ln/>
        </p:spPr>
        <p:txBody>
          <a:bodyPr wrap="square" lIns="0" tIns="0" rIns="0" bIns="0" rtlCol="0" anchor="ctr"/>
          <a:lstStyle/>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Apply this structure to real, multi-firm technology investments</a:t>
            </a:r>
            <a:endParaRPr lang="en-US" sz="1350" dirty="0"/>
          </a:p>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Integrate real options valuation alongside AI-informed forecasting</a:t>
            </a:r>
            <a:endParaRPr lang="en-US" sz="1350" dirty="0"/>
          </a:p>
          <a:p>
            <a:pPr marL="342900" indent="-342900">
              <a:lnSpc>
                <a:spcPct val="130000"/>
              </a:lnSpc>
              <a:buSzPct val="100000"/>
              <a:buChar char="•"/>
            </a:pPr>
            <a:r>
              <a:rPr lang="en-US" sz="1350" dirty="0">
                <a:solidFill>
                  <a:srgbClr val="1C2530"/>
                </a:solidFill>
                <a:latin typeface="Calibri" pitchFamily="34" charset="0"/>
                <a:ea typeface="Calibri" pitchFamily="34" charset="-122"/>
                <a:cs typeface="Calibri" pitchFamily="34" charset="-120"/>
              </a:rPr>
              <a:t>Validate adoption-curve assumptions against actual rollout data</a:t>
            </a:r>
            <a:endParaRPr lang="en-US" sz="1350" dirty="0"/>
          </a:p>
        </p:txBody>
      </p:sp>
      <p:sp>
        <p:nvSpPr>
          <p:cNvPr id="10" name="Text 8"/>
          <p:cNvSpPr/>
          <p:nvPr/>
        </p:nvSpPr>
        <p:spPr>
          <a:xfrm>
            <a:off x="457200" y="6473952"/>
            <a:ext cx="8961120" cy="274320"/>
          </a:xfrm>
          <a:prstGeom prst="rect">
            <a:avLst/>
          </a:prstGeom>
          <a:noFill/>
          <a:ln/>
        </p:spPr>
        <p:txBody>
          <a:bodyPr wrap="square" lIns="0" tIns="0" rIns="0" bIns="0" rtlCol="0" anchor="ctr"/>
          <a:lstStyle/>
          <a:p>
            <a:pPr indent="0" marL="0">
              <a:buNone/>
            </a:pPr>
            <a:r>
              <a:rPr lang="en-US" sz="850" i="1" dirty="0">
                <a:solidFill>
                  <a:srgbClr val="5B6674"/>
                </a:solidFill>
                <a:latin typeface="Calibri" pitchFamily="34" charset="0"/>
                <a:ea typeface="Calibri" pitchFamily="34" charset="-122"/>
                <a:cs typeface="Calibri" pitchFamily="34" charset="-120"/>
              </a:rPr>
              <a:t>MODEL EXAMPLE — for learning and structural guidance only. Not an official BUS 960 answer key.</a:t>
            </a:r>
            <a:endParaRPr lang="en-US" sz="850" dirty="0"/>
          </a:p>
        </p:txBody>
      </p:sp>
      <p:sp>
        <p:nvSpPr>
          <p:cNvPr id="11" name="Text 9"/>
          <p:cNvSpPr/>
          <p:nvPr/>
        </p:nvSpPr>
        <p:spPr>
          <a:xfrm>
            <a:off x="11155680" y="6473952"/>
            <a:ext cx="731520" cy="274320"/>
          </a:xfrm>
          <a:prstGeom prst="rect">
            <a:avLst/>
          </a:prstGeom>
          <a:noFill/>
          <a:ln/>
        </p:spPr>
        <p:txBody>
          <a:bodyPr wrap="square" lIns="0" tIns="0" rIns="0" bIns="0" rtlCol="0" anchor="ctr"/>
          <a:lstStyle/>
          <a:p>
            <a:pPr algn="r" indent="0" marL="0">
              <a:buNone/>
            </a:pPr>
            <a:r>
              <a:rPr lang="en-US" sz="900" dirty="0">
                <a:solidFill>
                  <a:srgbClr val="5B6674"/>
                </a:solidFill>
                <a:latin typeface="Calibri" pitchFamily="34" charset="0"/>
                <a:ea typeface="Calibri" pitchFamily="34" charset="-122"/>
                <a:cs typeface="Calibri" pitchFamily="34" charset="-120"/>
              </a:rPr>
              <a:t>13 / 14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822960" y="640080"/>
            <a:ext cx="7315200" cy="64008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References</a:t>
            </a:r>
            <a:endParaRPr lang="en-US" sz="3000" dirty="0"/>
          </a:p>
        </p:txBody>
      </p:sp>
      <p:sp>
        <p:nvSpPr>
          <p:cNvPr id="3" name="Text 1"/>
          <p:cNvSpPr/>
          <p:nvPr/>
        </p:nvSpPr>
        <p:spPr>
          <a:xfrm>
            <a:off x="822960" y="1417320"/>
            <a:ext cx="10607040" cy="4206240"/>
          </a:xfrm>
          <a:prstGeom prst="rect">
            <a:avLst/>
          </a:prstGeom>
          <a:noFill/>
          <a:ln/>
        </p:spPr>
        <p:txBody>
          <a:bodyPr wrap="square" lIns="0" tIns="0" rIns="0" bIns="0" rtlCol="0" anchor="ctr"/>
          <a:lstStyle/>
          <a:p>
            <a:pPr indent="0" marL="0">
              <a:lnSpc>
                <a:spcPct val="115000"/>
              </a:lnSpc>
              <a:spcAft>
                <a:spcPts val="1200"/>
              </a:spcAft>
              <a:buNone/>
            </a:pPr>
            <a:r>
              <a:rPr lang="en-US" sz="1200" dirty="0">
                <a:solidFill>
                  <a:srgbClr val="CADCFC"/>
                </a:solidFill>
                <a:latin typeface="Calibri" pitchFamily="34" charset="0"/>
                <a:ea typeface="Calibri" pitchFamily="34" charset="-122"/>
                <a:cs typeface="Calibri" pitchFamily="34" charset="-120"/>
              </a:rPr>
              <a:t>Brealey, R. A., Myers, S. C., Allen, F., &amp; Edmans, A. (2023). Principles of corporate finance (14th ed.). McGraw-Hill Education.</a:t>
            </a:r>
            <a:endParaRPr lang="en-US" sz="1200" dirty="0"/>
          </a:p>
          <a:p>
            <a:pPr indent="0" marL="0">
              <a:lnSpc>
                <a:spcPct val="115000"/>
              </a:lnSpc>
              <a:spcAft>
                <a:spcPts val="1200"/>
              </a:spcAft>
              <a:buNone/>
            </a:pPr>
            <a:r>
              <a:rPr lang="en-US" sz="1200" dirty="0">
                <a:solidFill>
                  <a:srgbClr val="CADCFC"/>
                </a:solidFill>
                <a:latin typeface="Calibri" pitchFamily="34" charset="0"/>
                <a:ea typeface="Calibri" pitchFamily="34" charset="-122"/>
                <a:cs typeface="Calibri" pitchFamily="34" charset="-120"/>
              </a:rPr>
              <a:t>Gorupec, N., Brehmer, N., Tiberius, V., &amp; Kraus, S. (2022). Tackling uncertain future scenarios with real options: A review and research framework. Irish Journal of Management, 41(1), 69–88. https://doi.org/10.2478/ijm-2022-0003</a:t>
            </a:r>
            <a:endParaRPr lang="en-US" sz="1200" dirty="0"/>
          </a:p>
          <a:p>
            <a:pPr indent="0" marL="0">
              <a:lnSpc>
                <a:spcPct val="115000"/>
              </a:lnSpc>
              <a:spcAft>
                <a:spcPts val="1200"/>
              </a:spcAft>
              <a:buNone/>
            </a:pPr>
            <a:r>
              <a:rPr lang="en-US" sz="1200" dirty="0">
                <a:solidFill>
                  <a:srgbClr val="CADCFC"/>
                </a:solidFill>
                <a:latin typeface="Calibri" pitchFamily="34" charset="0"/>
                <a:ea typeface="Calibri" pitchFamily="34" charset="-122"/>
                <a:cs typeface="Calibri" pitchFamily="34" charset="-120"/>
              </a:rPr>
              <a:t>Jawad, N. A.-H. K., &amp; Azeez, R. T. (2026). The impact of using artificial intelligence on investment decisions. Al-Ghary Journal of Economic and Administrative Sciences, 22(1), 834–861. https://doi.org/10.36325/ghjec.v22i1.22068</a:t>
            </a:r>
            <a:endParaRPr lang="en-US" sz="1200" dirty="0"/>
          </a:p>
          <a:p>
            <a:pPr indent="0" marL="0">
              <a:lnSpc>
                <a:spcPct val="115000"/>
              </a:lnSpc>
              <a:spcAft>
                <a:spcPts val="1200"/>
              </a:spcAft>
              <a:buNone/>
            </a:pPr>
            <a:r>
              <a:rPr lang="en-US" sz="1200" dirty="0">
                <a:solidFill>
                  <a:srgbClr val="CADCFC"/>
                </a:solidFill>
                <a:latin typeface="Calibri" pitchFamily="34" charset="0"/>
                <a:ea typeface="Calibri" pitchFamily="34" charset="-122"/>
                <a:cs typeface="Calibri" pitchFamily="34" charset="-120"/>
              </a:rPr>
              <a:t>Kureljusic, M., &amp; Metz, J. (2023). The applicability of machine learning algorithms in accounts receivables management. Journal of Applied Accounting Research, 24(2), 291–316. https://doi.org/10.1108/JAAR-05-2022-0116</a:t>
            </a:r>
            <a:endParaRPr lang="en-US" sz="1200" dirty="0"/>
          </a:p>
          <a:p>
            <a:pPr indent="0" marL="0">
              <a:lnSpc>
                <a:spcPct val="115000"/>
              </a:lnSpc>
              <a:spcAft>
                <a:spcPts val="1200"/>
              </a:spcAft>
              <a:buNone/>
            </a:pPr>
            <a:r>
              <a:rPr lang="en-US" sz="1200" dirty="0">
                <a:solidFill>
                  <a:srgbClr val="CADCFC"/>
                </a:solidFill>
                <a:latin typeface="Calibri" pitchFamily="34" charset="0"/>
                <a:ea typeface="Calibri" pitchFamily="34" charset="-122"/>
                <a:cs typeface="Calibri" pitchFamily="34" charset="-120"/>
              </a:rPr>
              <a:t>Mota, J., &amp; Moreira, A. C. (2023). Capital budgeting practices: A survey of two industries. Journal of Risk and Financial Management, 16(3), 191. https://doi.org/10.3390/jrfm16030191</a:t>
            </a:r>
            <a:endParaRPr lang="en-US" sz="1200" dirty="0"/>
          </a:p>
        </p:txBody>
      </p:sp>
      <p:sp>
        <p:nvSpPr>
          <p:cNvPr id="4" name="Text 2"/>
          <p:cNvSpPr/>
          <p:nvPr/>
        </p:nvSpPr>
        <p:spPr>
          <a:xfrm>
            <a:off x="822960" y="5989320"/>
            <a:ext cx="10058400" cy="365760"/>
          </a:xfrm>
          <a:prstGeom prst="rect">
            <a:avLst/>
          </a:prstGeom>
          <a:noFill/>
          <a:ln/>
        </p:spPr>
        <p:txBody>
          <a:bodyPr wrap="square" lIns="0" tIns="0" rIns="0" bIns="0" rtlCol="0" anchor="ctr"/>
          <a:lstStyle/>
          <a:p>
            <a:pPr indent="0" marL="0">
              <a:buNone/>
            </a:pPr>
            <a:r>
              <a:rPr lang="en-US" sz="1100" i="1" dirty="0">
                <a:solidFill>
                  <a:srgbClr val="7F8FA6"/>
                </a:solidFill>
                <a:latin typeface="Calibri" pitchFamily="34" charset="0"/>
                <a:ea typeface="Calibri" pitchFamily="34" charset="-122"/>
                <a:cs typeface="Calibri" pitchFamily="34" charset="-120"/>
              </a:rPr>
              <a:t>MODEL EXAMPLE — for learning and structural guidance only. Fictitious company, illustrative data throughout.</a:t>
            </a:r>
            <a:endParaRPr lang="en-US" sz="1100" dirty="0"/>
          </a:p>
        </p:txBody>
      </p:sp>
      <p:sp>
        <p:nvSpPr>
          <p:cNvPr id="5" name="Text 3"/>
          <p:cNvSpPr/>
          <p:nvPr/>
        </p:nvSpPr>
        <p:spPr>
          <a:xfrm>
            <a:off x="822960" y="6309360"/>
            <a:ext cx="10058400" cy="365760"/>
          </a:xfrm>
          <a:prstGeom prst="rect">
            <a:avLst/>
          </a:prstGeom>
          <a:noFill/>
          <a:ln/>
        </p:spPr>
        <p:txBody>
          <a:bodyPr wrap="square" lIns="0" tIns="0" rIns="0" bIns="0" rtlCol="0" anchor="ctr"/>
          <a:lstStyle/>
          <a:p>
            <a:pPr indent="0" marL="0">
              <a:buNone/>
            </a:pPr>
            <a:r>
              <a:rPr lang="en-US" sz="1150" b="1" dirty="0">
                <a:solidFill>
                  <a:srgbClr val="2A9D8F"/>
                </a:solidFill>
                <a:latin typeface="Calibri" pitchFamily="34" charset="0"/>
                <a:ea typeface="Calibri" pitchFamily="34" charset="-122"/>
                <a:cs typeface="Calibri" pitchFamily="34" charset="-120"/>
              </a:rPr>
              <a:t>Built from Gradevia's BUS 960 guide. Need help with your own research project? WhatsApp: +1 (564) 544-6924</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2026-09-21T12:36:02Z</dcterms:created>
  <dcterms:modified xsi:type="dcterms:W3CDTF">2026-09-21T12:36:02Z</dcterms:modified>
</cp:coreProperties>
</file>