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Today I will walk through a change strategy that addresses two fundamental problems at Tallgrass and ask for your approval to begin the first step. Illustrative example only: Tallgrass Comfort Services is fictitious. For assistance with your C208 Task 1, contact Gradevia on WhatsApp at +1 564 544 6924.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presentation follows the same order as the written report: current state first, then the strategic plan, then evaluation and communication.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mission makes three promises. Our three year goals follow directly from it: resolve more calls on the first visit, keep our technicians, and grow into a fifth branch.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groups with a stake in the change. Each one appears again in the communication plan near the end of this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leadership model worked when we had one location. Today, structure, policies, procedures, and systems all push decisions and information back to headquarters.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problem is structural. Our people are working hard, but they are working across four systems that do not share information, which shows up as missed windows and repeat visits.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problem is about decision rights and growth. When every decision goes to headquarters and pay only rises with tenure, both service speed and retention suffer.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already tried adding people. The problem is how work flows and how decisions are made, which is why the change needs to be fundamental rather than incremental.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strategy has two linked parts. The platform fixes the information problem, and the decision rights and career ladder fix the leadership and retention problem. The platform also gives branch managers the data they need to use their new authority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stakeholder group gains something concrete, and the benefits map directly to our three year goals.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steps prepare the organization before full rollout. Starting with readiness and a single branch pilot lets us learn and adjust before we commit every branch.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step has its own resources and time window. The pilot runs during the spring shoulder season, and no branch launches during peak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metrics tell us whether the change is working for customers and for employees. Each has a data source, a review schedule, and a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Sustaining the change means making it the normal way we work, through policy, measurement, onboarding, regular review, and a culture where people raise problems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expected challenge has a trigger that tells us when to act and a specific contingency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group hears about the change through the channel it already uses. Technicians get short mobile updates because they are in the field most of the day (Newman &amp; Ford, 2021).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am asking for approval to begin Step 1 and for the CEO to act as executive sponsor. We will return in month five with the platform choice and pilot plan for approval.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references for the sources cited in this presentation and in the written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3A5F"/>
        </a:solidFill>
      </p:bgPr>
    </p:bg>
    <p:spTree>
      <p:nvGrpSpPr>
        <p:cNvPr id="1" name=""/>
        <p:cNvGrpSpPr/>
        <p:nvPr/>
      </p:nvGrpSpPr>
      <p:grpSpPr>
        <a:xfrm>
          <a:off x="0" y="0"/>
          <a:ext cx="0" cy="0"/>
          <a:chOff x="0" y="0"/>
          <a:chExt cx="0" cy="0"/>
        </a:xfrm>
      </p:grpSpPr>
      <p:sp>
        <p:nvSpPr>
          <p:cNvPr id="2" name="Text 0"/>
          <p:cNvSpPr txBox="1"/>
          <p:nvPr/>
        </p:nvSpPr>
        <p:spPr>
          <a:xfrm>
            <a:off x="548640" y="640080"/>
            <a:ext cx="8046720" cy="118872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Connected Field, Empowered Branch</a:t>
            </a:r>
            <a:endParaRPr lang="en-US" sz="3600" dirty="0"/>
          </a:p>
        </p:txBody>
      </p:sp>
      <p:sp>
        <p:nvSpPr>
          <p:cNvPr id="3" name="Text 1"/>
          <p:cNvSpPr txBox="1"/>
          <p:nvPr/>
        </p:nvSpPr>
        <p:spPr>
          <a:xfrm>
            <a:off x="548640" y="1965960"/>
            <a:ext cx="8046720" cy="457200"/>
          </a:xfrm>
          <a:prstGeom prst="rect">
            <a:avLst/>
          </a:prstGeom>
          <a:noFill/>
          <a:ln/>
        </p:spPr>
        <p:txBody>
          <a:bodyPr wrap="square" lIns="0" tIns="0" rIns="0" bIns="0" rtlCol="0" anchor="ctr"/>
          <a:lstStyle/>
          <a:p>
            <a:pPr indent="0" marL="0">
              <a:buNone/>
            </a:pPr>
            <a:r>
              <a:rPr lang="en-US" sz="1800" dirty="0">
                <a:solidFill>
                  <a:srgbClr val="D6E2EC"/>
                </a:solidFill>
                <a:latin typeface="Calibri" pitchFamily="34" charset="0"/>
                <a:ea typeface="Calibri" pitchFamily="34" charset="-122"/>
                <a:cs typeface="Calibri" pitchFamily="34" charset="-120"/>
              </a:rPr>
              <a:t>A change strategy for the Tallgrass Comfort Services leadership team</a:t>
            </a:r>
            <a:endParaRPr lang="en-US" sz="1800" dirty="0"/>
          </a:p>
        </p:txBody>
      </p:sp>
      <p:sp>
        <p:nvSpPr>
          <p:cNvPr id="4" name="Text 2"/>
          <p:cNvSpPr txBox="1"/>
          <p:nvPr/>
        </p:nvSpPr>
        <p:spPr>
          <a:xfrm>
            <a:off x="548640" y="2560320"/>
            <a:ext cx="8046720" cy="320040"/>
          </a:xfrm>
          <a:prstGeom prst="rect">
            <a:avLst/>
          </a:prstGeom>
          <a:noFill/>
          <a:ln/>
        </p:spPr>
        <p:txBody>
          <a:bodyPr wrap="square" lIns="0" tIns="0" rIns="0" bIns="0" rtlCol="0" anchor="ctr"/>
          <a:lstStyle/>
          <a:p>
            <a:pPr indent="0" marL="0">
              <a:buNone/>
            </a:pPr>
            <a:r>
              <a:rPr lang="en-US" sz="1400" dirty="0">
                <a:solidFill>
                  <a:srgbClr val="F59E0B"/>
                </a:solidFill>
                <a:latin typeface="Calibri" pitchFamily="34" charset="0"/>
                <a:ea typeface="Calibri" pitchFamily="34" charset="-122"/>
                <a:cs typeface="Calibri" pitchFamily="34" charset="-120"/>
              </a:rPr>
              <a:t>Presented by Jordan A. Reyes  |  C208 Task 1 (JHM2)</a:t>
            </a:r>
            <a:endParaRPr lang="en-US" sz="1400" dirty="0"/>
          </a:p>
        </p:txBody>
      </p:sp>
      <p:sp>
        <p:nvSpPr>
          <p:cNvPr id="5" name="Shape 3"/>
          <p:cNvSpPr/>
          <p:nvPr/>
        </p:nvSpPr>
        <p:spPr>
          <a:xfrm>
            <a:off x="548640" y="3429000"/>
            <a:ext cx="8046720" cy="960120"/>
          </a:xfrm>
          <a:prstGeom prst="roundRect">
            <a:avLst>
              <a:gd name="adj" fmla="val 7619"/>
            </a:avLst>
          </a:prstGeom>
          <a:solidFill>
            <a:srgbClr val="274A74"/>
          </a:solidFill>
          <a:ln w="12700">
            <a:solidFill>
              <a:srgbClr val="2A9D8F"/>
            </a:solidFill>
            <a:prstDash val="solid"/>
          </a:ln>
        </p:spPr>
      </p:sp>
      <p:sp>
        <p:nvSpPr>
          <p:cNvPr id="6" name="Text 4"/>
          <p:cNvSpPr txBox="1"/>
          <p:nvPr/>
        </p:nvSpPr>
        <p:spPr>
          <a:xfrm>
            <a:off x="731520" y="3502152"/>
            <a:ext cx="7680960" cy="822960"/>
          </a:xfrm>
          <a:prstGeom prst="rect">
            <a:avLst/>
          </a:prstGeom>
          <a:noFill/>
          <a:ln/>
        </p:spPr>
        <p:txBody>
          <a:bodyPr wrap="square" lIns="0" tIns="0" rIns="0" bIns="0" rtlCol="0" anchor="ctr"/>
          <a:lstStyle/>
          <a:p>
            <a:pPr indent="0" marL="0">
              <a:buNone/>
            </a:pPr>
            <a:r>
              <a:rPr lang="en-US" sz="1150" b="1" dirty="0">
                <a:solidFill>
                  <a:srgbClr val="FFFFFF"/>
                </a:solidFill>
                <a:latin typeface="Calibri" pitchFamily="34" charset="0"/>
                <a:ea typeface="Calibri" pitchFamily="34" charset="-122"/>
                <a:cs typeface="Calibri" pitchFamily="34" charset="-120"/>
              </a:rPr>
              <a:t>Note: </a:t>
            </a:r>
            <a:pPr indent="0" marL="0">
              <a:buNone/>
            </a:pPr>
            <a:r>
              <a:rPr lang="en-US" sz="1150" i="1" dirty="0">
                <a:solidFill>
                  <a:srgbClr val="D6E2EC"/>
                </a:solidFill>
                <a:latin typeface="Calibri" pitchFamily="34" charset="0"/>
                <a:ea typeface="Calibri" pitchFamily="34" charset="-122"/>
                <a:cs typeface="Calibri" pitchFamily="34" charset="-120"/>
              </a:rPr>
              <a:t>This presentation is an example for illustration purposes only. Tallgrass Comfort Services and all people, figures, and events in it are fictitious. Do not submit it or any part of it as your own work. If you need assistance with your C208 Task 1, contact Gradevia on WhatsApp at </a:t>
            </a:r>
            <a:pPr indent="0" marL="0">
              <a:buNone/>
            </a:pPr>
            <a:r>
              <a:rPr lang="en-US" sz="1150" b="1" i="1" dirty="0">
                <a:solidFill>
                  <a:srgbClr val="FFFFFF"/>
                </a:solidFill>
                <a:latin typeface="Calibri" pitchFamily="34" charset="0"/>
                <a:ea typeface="Calibri" pitchFamily="34" charset="-122"/>
                <a:cs typeface="Calibri" pitchFamily="34" charset="-120"/>
              </a:rPr>
              <a:t>+1 564 544 6924</a:t>
            </a:r>
            <a:pPr indent="0" marL="0">
              <a:buNone/>
            </a:pPr>
            <a:r>
              <a:rPr lang="en-US" sz="1150" i="1" dirty="0">
                <a:solidFill>
                  <a:srgbClr val="D6E2EC"/>
                </a:solidFill>
                <a:latin typeface="Calibri" pitchFamily="34" charset="0"/>
                <a:ea typeface="Calibri" pitchFamily="34" charset="-122"/>
                <a:cs typeface="Calibri" pitchFamily="34" charset="-120"/>
              </a:rPr>
              <a:t>.</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What we will cover</a:t>
            </a:r>
            <a:endParaRPr lang="en-US" sz="2800" dirty="0"/>
          </a:p>
        </p:txBody>
      </p:sp>
      <p:sp>
        <p:nvSpPr>
          <p:cNvPr id="3" name="Shape 1"/>
          <p:cNvSpPr/>
          <p:nvPr/>
        </p:nvSpPr>
        <p:spPr>
          <a:xfrm>
            <a:off x="548640" y="1097280"/>
            <a:ext cx="457200" cy="457200"/>
          </a:xfrm>
          <a:prstGeom prst="ellipse">
            <a:avLst/>
          </a:prstGeom>
          <a:solidFill>
            <a:srgbClr val="1F3A5F"/>
          </a:solidFill>
          <a:ln w="12700">
            <a:solidFill>
              <a:srgbClr val="1F3A5F"/>
            </a:solidFill>
            <a:prstDash val="solid"/>
          </a:ln>
        </p:spPr>
      </p:sp>
      <p:sp>
        <p:nvSpPr>
          <p:cNvPr id="4" name="Text 2"/>
          <p:cNvSpPr txBox="1"/>
          <p:nvPr/>
        </p:nvSpPr>
        <p:spPr>
          <a:xfrm>
            <a:off x="548640" y="10972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5" name="Text 3"/>
          <p:cNvSpPr txBox="1"/>
          <p:nvPr/>
        </p:nvSpPr>
        <p:spPr>
          <a:xfrm>
            <a:off x="1234440" y="1078992"/>
            <a:ext cx="6858000" cy="27432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Where we are today</a:t>
            </a:r>
            <a:endParaRPr lang="en-US" sz="1600" dirty="0"/>
          </a:p>
        </p:txBody>
      </p:sp>
      <p:sp>
        <p:nvSpPr>
          <p:cNvPr id="6" name="Text 4"/>
          <p:cNvSpPr txBox="1"/>
          <p:nvPr/>
        </p:nvSpPr>
        <p:spPr>
          <a:xfrm>
            <a:off x="1234440" y="1344168"/>
            <a:ext cx="6858000" cy="256032"/>
          </a:xfrm>
          <a:prstGeom prst="rect">
            <a:avLst/>
          </a:prstGeom>
          <a:noFill/>
          <a:ln/>
        </p:spPr>
        <p:txBody>
          <a:bodyPr wrap="square" lIns="0" tIns="0" rIns="0" bIns="0" rtlCol="0" anchor="ctr"/>
          <a:lstStyle/>
          <a:p>
            <a:pPr indent="0" marL="0">
              <a:buNone/>
            </a:pPr>
            <a:r>
              <a:rPr lang="en-US" sz="1300" dirty="0">
                <a:solidFill>
                  <a:srgbClr val="56616E"/>
                </a:solidFill>
                <a:latin typeface="Calibri" pitchFamily="34" charset="0"/>
                <a:ea typeface="Calibri" pitchFamily="34" charset="-122"/>
                <a:cs typeface="Calibri" pitchFamily="34" charset="-120"/>
              </a:rPr>
              <a:t>Mission, goals, stakeholders, and leadership</a:t>
            </a:r>
            <a:endParaRPr lang="en-US" sz="1300" dirty="0"/>
          </a:p>
        </p:txBody>
      </p:sp>
      <p:sp>
        <p:nvSpPr>
          <p:cNvPr id="7" name="Shape 5"/>
          <p:cNvSpPr/>
          <p:nvPr/>
        </p:nvSpPr>
        <p:spPr>
          <a:xfrm>
            <a:off x="548640" y="1810512"/>
            <a:ext cx="457200" cy="457200"/>
          </a:xfrm>
          <a:prstGeom prst="ellipse">
            <a:avLst/>
          </a:prstGeom>
          <a:solidFill>
            <a:srgbClr val="1F3A5F"/>
          </a:solidFill>
          <a:ln w="12700">
            <a:solidFill>
              <a:srgbClr val="1F3A5F"/>
            </a:solidFill>
            <a:prstDash val="solid"/>
          </a:ln>
        </p:spPr>
      </p:sp>
      <p:sp>
        <p:nvSpPr>
          <p:cNvPr id="8" name="Text 6"/>
          <p:cNvSpPr txBox="1"/>
          <p:nvPr/>
        </p:nvSpPr>
        <p:spPr>
          <a:xfrm>
            <a:off x="548640" y="1810512"/>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9" name="Text 7"/>
          <p:cNvSpPr txBox="1"/>
          <p:nvPr/>
        </p:nvSpPr>
        <p:spPr>
          <a:xfrm>
            <a:off x="1234440" y="1792224"/>
            <a:ext cx="6858000" cy="27432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What is holding us back</a:t>
            </a:r>
            <a:endParaRPr lang="en-US" sz="1600" dirty="0"/>
          </a:p>
        </p:txBody>
      </p:sp>
      <p:sp>
        <p:nvSpPr>
          <p:cNvPr id="10" name="Text 8"/>
          <p:cNvSpPr txBox="1"/>
          <p:nvPr/>
        </p:nvSpPr>
        <p:spPr>
          <a:xfrm>
            <a:off x="1234440" y="2057400"/>
            <a:ext cx="6858000" cy="256032"/>
          </a:xfrm>
          <a:prstGeom prst="rect">
            <a:avLst/>
          </a:prstGeom>
          <a:noFill/>
          <a:ln/>
        </p:spPr>
        <p:txBody>
          <a:bodyPr wrap="square" lIns="0" tIns="0" rIns="0" bIns="0" rtlCol="0" anchor="ctr"/>
          <a:lstStyle/>
          <a:p>
            <a:pPr indent="0" marL="0">
              <a:buNone/>
            </a:pPr>
            <a:r>
              <a:rPr lang="en-US" sz="1300" dirty="0">
                <a:solidFill>
                  <a:srgbClr val="56616E"/>
                </a:solidFill>
                <a:latin typeface="Calibri" pitchFamily="34" charset="0"/>
                <a:ea typeface="Calibri" pitchFamily="34" charset="-122"/>
                <a:cs typeface="Calibri" pitchFamily="34" charset="-120"/>
              </a:rPr>
              <a:t>Two fundamental problems</a:t>
            </a:r>
            <a:endParaRPr lang="en-US" sz="1300" dirty="0"/>
          </a:p>
        </p:txBody>
      </p:sp>
      <p:sp>
        <p:nvSpPr>
          <p:cNvPr id="11" name="Shape 9"/>
          <p:cNvSpPr/>
          <p:nvPr/>
        </p:nvSpPr>
        <p:spPr>
          <a:xfrm>
            <a:off x="548640" y="2523744"/>
            <a:ext cx="457200" cy="457200"/>
          </a:xfrm>
          <a:prstGeom prst="ellipse">
            <a:avLst/>
          </a:prstGeom>
          <a:solidFill>
            <a:srgbClr val="2A9D8F"/>
          </a:solidFill>
          <a:ln w="12700">
            <a:solidFill>
              <a:srgbClr val="2A9D8F"/>
            </a:solidFill>
            <a:prstDash val="solid"/>
          </a:ln>
        </p:spPr>
      </p:sp>
      <p:sp>
        <p:nvSpPr>
          <p:cNvPr id="12" name="Text 10"/>
          <p:cNvSpPr txBox="1"/>
          <p:nvPr/>
        </p:nvSpPr>
        <p:spPr>
          <a:xfrm>
            <a:off x="548640" y="2523744"/>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3" name="Text 11"/>
          <p:cNvSpPr txBox="1"/>
          <p:nvPr/>
        </p:nvSpPr>
        <p:spPr>
          <a:xfrm>
            <a:off x="1234440" y="2505456"/>
            <a:ext cx="6858000" cy="27432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The strategy</a:t>
            </a:r>
            <a:endParaRPr lang="en-US" sz="1600" dirty="0"/>
          </a:p>
        </p:txBody>
      </p:sp>
      <p:sp>
        <p:nvSpPr>
          <p:cNvPr id="14" name="Text 12"/>
          <p:cNvSpPr txBox="1"/>
          <p:nvPr/>
        </p:nvSpPr>
        <p:spPr>
          <a:xfrm>
            <a:off x="1234440" y="2770632"/>
            <a:ext cx="6858000" cy="256032"/>
          </a:xfrm>
          <a:prstGeom prst="rect">
            <a:avLst/>
          </a:prstGeom>
          <a:noFill/>
          <a:ln/>
        </p:spPr>
        <p:txBody>
          <a:bodyPr wrap="square" lIns="0" tIns="0" rIns="0" bIns="0" rtlCol="0" anchor="ctr"/>
          <a:lstStyle/>
          <a:p>
            <a:pPr indent="0" marL="0">
              <a:buNone/>
            </a:pPr>
            <a:r>
              <a:rPr lang="en-US" sz="1300" dirty="0">
                <a:solidFill>
                  <a:srgbClr val="56616E"/>
                </a:solidFill>
                <a:latin typeface="Calibri" pitchFamily="34" charset="0"/>
                <a:ea typeface="Calibri" pitchFamily="34" charset="-122"/>
                <a:cs typeface="Calibri" pitchFamily="34" charset="-120"/>
              </a:rPr>
              <a:t>Connected Field, Empowered Branch</a:t>
            </a:r>
            <a:endParaRPr lang="en-US" sz="1300" dirty="0"/>
          </a:p>
        </p:txBody>
      </p:sp>
      <p:sp>
        <p:nvSpPr>
          <p:cNvPr id="15" name="Shape 13"/>
          <p:cNvSpPr/>
          <p:nvPr/>
        </p:nvSpPr>
        <p:spPr>
          <a:xfrm>
            <a:off x="548640" y="3236976"/>
            <a:ext cx="457200" cy="457200"/>
          </a:xfrm>
          <a:prstGeom prst="ellipse">
            <a:avLst/>
          </a:prstGeom>
          <a:solidFill>
            <a:srgbClr val="2A9D8F"/>
          </a:solidFill>
          <a:ln w="12700">
            <a:solidFill>
              <a:srgbClr val="2A9D8F"/>
            </a:solidFill>
            <a:prstDash val="solid"/>
          </a:ln>
        </p:spPr>
      </p:sp>
      <p:sp>
        <p:nvSpPr>
          <p:cNvPr id="16" name="Text 14"/>
          <p:cNvSpPr txBox="1"/>
          <p:nvPr/>
        </p:nvSpPr>
        <p:spPr>
          <a:xfrm>
            <a:off x="548640" y="3236976"/>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17" name="Text 15"/>
          <p:cNvSpPr txBox="1"/>
          <p:nvPr/>
        </p:nvSpPr>
        <p:spPr>
          <a:xfrm>
            <a:off x="1234440" y="3218688"/>
            <a:ext cx="6858000" cy="27432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How we get there</a:t>
            </a:r>
            <a:endParaRPr lang="en-US" sz="1600" dirty="0"/>
          </a:p>
        </p:txBody>
      </p:sp>
      <p:sp>
        <p:nvSpPr>
          <p:cNvPr id="18" name="Text 16"/>
          <p:cNvSpPr txBox="1"/>
          <p:nvPr/>
        </p:nvSpPr>
        <p:spPr>
          <a:xfrm>
            <a:off x="1234440" y="3483864"/>
            <a:ext cx="6858000" cy="256032"/>
          </a:xfrm>
          <a:prstGeom prst="rect">
            <a:avLst/>
          </a:prstGeom>
          <a:noFill/>
          <a:ln/>
        </p:spPr>
        <p:txBody>
          <a:bodyPr wrap="square" lIns="0" tIns="0" rIns="0" bIns="0" rtlCol="0" anchor="ctr"/>
          <a:lstStyle/>
          <a:p>
            <a:pPr indent="0" marL="0">
              <a:buNone/>
            </a:pPr>
            <a:r>
              <a:rPr lang="en-US" sz="1300" dirty="0">
                <a:solidFill>
                  <a:srgbClr val="56616E"/>
                </a:solidFill>
                <a:latin typeface="Calibri" pitchFamily="34" charset="0"/>
                <a:ea typeface="Calibri" pitchFamily="34" charset="-122"/>
                <a:cs typeface="Calibri" pitchFamily="34" charset="-120"/>
              </a:rPr>
              <a:t>Preparation steps, resources, and timeline</a:t>
            </a:r>
            <a:endParaRPr lang="en-US" sz="1300" dirty="0"/>
          </a:p>
        </p:txBody>
      </p:sp>
      <p:sp>
        <p:nvSpPr>
          <p:cNvPr id="19" name="Shape 17"/>
          <p:cNvSpPr/>
          <p:nvPr/>
        </p:nvSpPr>
        <p:spPr>
          <a:xfrm>
            <a:off x="548640" y="3950208"/>
            <a:ext cx="457200" cy="457200"/>
          </a:xfrm>
          <a:prstGeom prst="ellipse">
            <a:avLst/>
          </a:prstGeom>
          <a:solidFill>
            <a:srgbClr val="2A9D8F"/>
          </a:solidFill>
          <a:ln w="12700">
            <a:solidFill>
              <a:srgbClr val="2A9D8F"/>
            </a:solidFill>
            <a:prstDash val="solid"/>
          </a:ln>
        </p:spPr>
      </p:sp>
      <p:sp>
        <p:nvSpPr>
          <p:cNvPr id="20" name="Text 18"/>
          <p:cNvSpPr txBox="1"/>
          <p:nvPr/>
        </p:nvSpPr>
        <p:spPr>
          <a:xfrm>
            <a:off x="548640" y="3950208"/>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21" name="Text 19"/>
          <p:cNvSpPr txBox="1"/>
          <p:nvPr/>
        </p:nvSpPr>
        <p:spPr>
          <a:xfrm>
            <a:off x="1234440" y="3931920"/>
            <a:ext cx="6858000" cy="27432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How we will know it worked</a:t>
            </a:r>
            <a:endParaRPr lang="en-US" sz="1600" dirty="0"/>
          </a:p>
        </p:txBody>
      </p:sp>
      <p:sp>
        <p:nvSpPr>
          <p:cNvPr id="22" name="Text 20"/>
          <p:cNvSpPr txBox="1"/>
          <p:nvPr/>
        </p:nvSpPr>
        <p:spPr>
          <a:xfrm>
            <a:off x="1234440" y="4197096"/>
            <a:ext cx="6858000" cy="256032"/>
          </a:xfrm>
          <a:prstGeom prst="rect">
            <a:avLst/>
          </a:prstGeom>
          <a:noFill/>
          <a:ln/>
        </p:spPr>
        <p:txBody>
          <a:bodyPr wrap="square" lIns="0" tIns="0" rIns="0" bIns="0" rtlCol="0" anchor="ctr"/>
          <a:lstStyle/>
          <a:p>
            <a:pPr indent="0" marL="0">
              <a:buNone/>
            </a:pPr>
            <a:r>
              <a:rPr lang="en-US" sz="1300" dirty="0">
                <a:solidFill>
                  <a:srgbClr val="56616E"/>
                </a:solidFill>
                <a:latin typeface="Calibri" pitchFamily="34" charset="0"/>
                <a:ea typeface="Calibri" pitchFamily="34" charset="-122"/>
                <a:cs typeface="Calibri" pitchFamily="34" charset="-120"/>
              </a:rPr>
              <a:t>Metrics, sustainment, risks, and communication</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Our mission and three year goals</a:t>
            </a:r>
            <a:endParaRPr lang="en-US" sz="2800" dirty="0"/>
          </a:p>
        </p:txBody>
      </p:sp>
      <p:sp>
        <p:nvSpPr>
          <p:cNvPr id="3" name="Shape 1"/>
          <p:cNvSpPr/>
          <p:nvPr/>
        </p:nvSpPr>
        <p:spPr>
          <a:xfrm>
            <a:off x="457200" y="1097280"/>
            <a:ext cx="3566160" cy="3383280"/>
          </a:xfrm>
          <a:prstGeom prst="roundRect">
            <a:avLst>
              <a:gd name="adj" fmla="val 2703"/>
            </a:avLst>
          </a:prstGeom>
          <a:solidFill>
            <a:srgbClr val="1F3A5F"/>
          </a:solidFill>
          <a:ln w="12700">
            <a:solidFill>
              <a:srgbClr val="1F3A5F"/>
            </a:solidFill>
            <a:prstDash val="solid"/>
          </a:ln>
        </p:spPr>
      </p:sp>
      <p:sp>
        <p:nvSpPr>
          <p:cNvPr id="4" name="Text 2"/>
          <p:cNvSpPr txBox="1"/>
          <p:nvPr/>
        </p:nvSpPr>
        <p:spPr>
          <a:xfrm>
            <a:off x="731520" y="1371600"/>
            <a:ext cx="3017520" cy="2194560"/>
          </a:xfrm>
          <a:prstGeom prst="rect">
            <a:avLst/>
          </a:prstGeom>
          <a:noFill/>
          <a:ln/>
        </p:spPr>
        <p:txBody>
          <a:bodyPr wrap="square" lIns="0" tIns="0" rIns="0" bIns="0" rtlCol="0" anchor="t"/>
          <a:lstStyle/>
          <a:p>
            <a:pPr indent="0" marL="0">
              <a:buNone/>
            </a:pPr>
            <a:r>
              <a:rPr lang="en-US" sz="1900" i="1" dirty="0">
                <a:solidFill>
                  <a:srgbClr val="FFFFFF"/>
                </a:solidFill>
                <a:latin typeface="Cambria" pitchFamily="34" charset="0"/>
                <a:ea typeface="Cambria" pitchFamily="34" charset="-122"/>
                <a:cs typeface="Cambria" pitchFamily="34" charset="-120"/>
              </a:rPr>
              <a:t>“To keep every home we serve safe and comfortable, with work done right the first time and a price explained before we start.”</a:t>
            </a:r>
            <a:endParaRPr lang="en-US" sz="1900" dirty="0"/>
          </a:p>
        </p:txBody>
      </p:sp>
      <p:sp>
        <p:nvSpPr>
          <p:cNvPr id="5" name="Text 3"/>
          <p:cNvSpPr txBox="1"/>
          <p:nvPr/>
        </p:nvSpPr>
        <p:spPr>
          <a:xfrm>
            <a:off x="731520" y="3657600"/>
            <a:ext cx="3017520" cy="640080"/>
          </a:xfrm>
          <a:prstGeom prst="rect">
            <a:avLst/>
          </a:prstGeom>
          <a:noFill/>
          <a:ln/>
        </p:spPr>
        <p:txBody>
          <a:bodyPr wrap="square" lIns="0" tIns="0" rIns="0" bIns="0" rtlCol="0" anchor="ctr"/>
          <a:lstStyle/>
          <a:p>
            <a:pPr indent="0" marL="0">
              <a:buNone/>
            </a:pPr>
            <a:r>
              <a:rPr lang="en-US" sz="1200" dirty="0">
                <a:solidFill>
                  <a:srgbClr val="D6E2EC"/>
                </a:solidFill>
                <a:latin typeface="Calibri" pitchFamily="34" charset="0"/>
                <a:ea typeface="Calibri" pitchFamily="34" charset="-122"/>
                <a:cs typeface="Calibri" pitchFamily="34" charset="-120"/>
              </a:rPr>
              <a:t>Three promises: safety, first visit resolution, transparent pricing</a:t>
            </a:r>
            <a:endParaRPr lang="en-US" sz="1200" dirty="0"/>
          </a:p>
        </p:txBody>
      </p:sp>
      <p:sp>
        <p:nvSpPr>
          <p:cNvPr id="6" name="Shape 4"/>
          <p:cNvSpPr/>
          <p:nvPr/>
        </p:nvSpPr>
        <p:spPr>
          <a:xfrm>
            <a:off x="4297680" y="1097280"/>
            <a:ext cx="4389120" cy="1005840"/>
          </a:xfrm>
          <a:prstGeom prst="roundRect">
            <a:avLst>
              <a:gd name="adj" fmla="val 7273"/>
            </a:avLst>
          </a:prstGeom>
          <a:solidFill>
            <a:srgbClr val="EEF3F7"/>
          </a:solidFill>
          <a:ln w="12700">
            <a:solidFill>
              <a:srgbClr val="EEF3F7"/>
            </a:solidFill>
            <a:prstDash val="solid"/>
          </a:ln>
        </p:spPr>
      </p:sp>
      <p:sp>
        <p:nvSpPr>
          <p:cNvPr id="7" name="Shape 5"/>
          <p:cNvSpPr/>
          <p:nvPr/>
        </p:nvSpPr>
        <p:spPr>
          <a:xfrm>
            <a:off x="4480560" y="1325880"/>
            <a:ext cx="548640" cy="548640"/>
          </a:xfrm>
          <a:prstGeom prst="ellipse">
            <a:avLst/>
          </a:prstGeom>
          <a:solidFill>
            <a:srgbClr val="2A9D8F"/>
          </a:solidFill>
          <a:ln w="12700">
            <a:solidFill>
              <a:srgbClr val="2A9D8F"/>
            </a:solidFill>
            <a:prstDash val="solid"/>
          </a:ln>
        </p:spPr>
      </p:sp>
      <p:pic>
        <p:nvPicPr>
          <p:cNvPr id="8" name="Image 0" descr="preencoded.png">    </p:cNvPr>
          <p:cNvPicPr>
            <a:picLocks noChangeAspect="1"/>
          </p:cNvPicPr>
          <p:nvPr/>
        </p:nvPicPr>
        <p:blipFill>
          <a:blip r:embed="rId1"/>
          <a:stretch>
            <a:fillRect/>
          </a:stretch>
        </p:blipFill>
        <p:spPr>
          <a:xfrm>
            <a:off x="4623206" y="1468526"/>
            <a:ext cx="263347" cy="263347"/>
          </a:xfrm>
          <a:prstGeom prst="rect">
            <a:avLst/>
          </a:prstGeom>
        </p:spPr>
      </p:pic>
      <p:sp>
        <p:nvSpPr>
          <p:cNvPr id="9" name="Text 6"/>
          <p:cNvSpPr txBox="1"/>
          <p:nvPr/>
        </p:nvSpPr>
        <p:spPr>
          <a:xfrm>
            <a:off x="5212080" y="1280160"/>
            <a:ext cx="3291840" cy="32004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Raise first visit resolution</a:t>
            </a:r>
            <a:endParaRPr lang="en-US" sz="1500" dirty="0"/>
          </a:p>
        </p:txBody>
      </p:sp>
      <p:sp>
        <p:nvSpPr>
          <p:cNvPr id="10" name="Text 7"/>
          <p:cNvSpPr txBox="1"/>
          <p:nvPr/>
        </p:nvSpPr>
        <p:spPr>
          <a:xfrm>
            <a:off x="5212080" y="1618488"/>
            <a:ext cx="3291840" cy="320040"/>
          </a:xfrm>
          <a:prstGeom prst="rect">
            <a:avLst/>
          </a:prstGeom>
          <a:noFill/>
          <a:ln/>
        </p:spPr>
        <p:txBody>
          <a:bodyPr wrap="square" lIns="0" tIns="0" rIns="0" bIns="0" rtlCol="0" anchor="ctr"/>
          <a:lstStyle/>
          <a:p>
            <a:pPr indent="0" marL="0">
              <a:buNone/>
            </a:pPr>
            <a:r>
              <a:rPr lang="en-US" sz="1300" dirty="0">
                <a:solidFill>
                  <a:srgbClr val="1D2733"/>
                </a:solidFill>
                <a:latin typeface="Calibri" pitchFamily="34" charset="0"/>
                <a:ea typeface="Calibri" pitchFamily="34" charset="-122"/>
                <a:cs typeface="Calibri" pitchFamily="34" charset="-120"/>
              </a:rPr>
              <a:t>Fewer return trips on service calls</a:t>
            </a:r>
            <a:endParaRPr lang="en-US" sz="1300" dirty="0"/>
          </a:p>
        </p:txBody>
      </p:sp>
      <p:sp>
        <p:nvSpPr>
          <p:cNvPr id="11" name="Shape 8"/>
          <p:cNvSpPr/>
          <p:nvPr/>
        </p:nvSpPr>
        <p:spPr>
          <a:xfrm>
            <a:off x="4297680" y="2258568"/>
            <a:ext cx="4389120" cy="1005840"/>
          </a:xfrm>
          <a:prstGeom prst="roundRect">
            <a:avLst>
              <a:gd name="adj" fmla="val 7273"/>
            </a:avLst>
          </a:prstGeom>
          <a:solidFill>
            <a:srgbClr val="EEF3F7"/>
          </a:solidFill>
          <a:ln w="12700">
            <a:solidFill>
              <a:srgbClr val="EEF3F7"/>
            </a:solidFill>
            <a:prstDash val="solid"/>
          </a:ln>
        </p:spPr>
      </p:sp>
      <p:sp>
        <p:nvSpPr>
          <p:cNvPr id="12" name="Shape 9"/>
          <p:cNvSpPr/>
          <p:nvPr/>
        </p:nvSpPr>
        <p:spPr>
          <a:xfrm>
            <a:off x="4480560" y="2487168"/>
            <a:ext cx="548640" cy="548640"/>
          </a:xfrm>
          <a:prstGeom prst="ellipse">
            <a:avLst/>
          </a:prstGeom>
          <a:solidFill>
            <a:srgbClr val="2A9D8F"/>
          </a:solidFill>
          <a:ln w="12700">
            <a:solidFill>
              <a:srgbClr val="2A9D8F"/>
            </a:solidFill>
            <a:prstDash val="solid"/>
          </a:ln>
        </p:spPr>
      </p:sp>
      <p:pic>
        <p:nvPicPr>
          <p:cNvPr id="13" name="Image 1" descr="preencoded.png">    </p:cNvPr>
          <p:cNvPicPr>
            <a:picLocks noChangeAspect="1"/>
          </p:cNvPicPr>
          <p:nvPr/>
        </p:nvPicPr>
        <p:blipFill>
          <a:blip r:embed="rId2"/>
          <a:stretch>
            <a:fillRect/>
          </a:stretch>
        </p:blipFill>
        <p:spPr>
          <a:xfrm>
            <a:off x="4623206" y="2629814"/>
            <a:ext cx="263347" cy="263347"/>
          </a:xfrm>
          <a:prstGeom prst="rect">
            <a:avLst/>
          </a:prstGeom>
        </p:spPr>
      </p:pic>
      <p:sp>
        <p:nvSpPr>
          <p:cNvPr id="14" name="Text 10"/>
          <p:cNvSpPr txBox="1"/>
          <p:nvPr/>
        </p:nvSpPr>
        <p:spPr>
          <a:xfrm>
            <a:off x="5212080" y="2441448"/>
            <a:ext cx="3291840" cy="32004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Reduce technician turnover</a:t>
            </a:r>
            <a:endParaRPr lang="en-US" sz="1500" dirty="0"/>
          </a:p>
        </p:txBody>
      </p:sp>
      <p:sp>
        <p:nvSpPr>
          <p:cNvPr id="15" name="Text 11"/>
          <p:cNvSpPr txBox="1"/>
          <p:nvPr/>
        </p:nvSpPr>
        <p:spPr>
          <a:xfrm>
            <a:off x="5212080" y="2779776"/>
            <a:ext cx="3291840" cy="320040"/>
          </a:xfrm>
          <a:prstGeom prst="rect">
            <a:avLst/>
          </a:prstGeom>
          <a:noFill/>
          <a:ln/>
        </p:spPr>
        <p:txBody>
          <a:bodyPr wrap="square" lIns="0" tIns="0" rIns="0" bIns="0" rtlCol="0" anchor="ctr"/>
          <a:lstStyle/>
          <a:p>
            <a:pPr indent="0" marL="0">
              <a:buNone/>
            </a:pPr>
            <a:r>
              <a:rPr lang="en-US" sz="1300" dirty="0">
                <a:solidFill>
                  <a:srgbClr val="1D2733"/>
                </a:solidFill>
                <a:latin typeface="Calibri" pitchFamily="34" charset="0"/>
                <a:ea typeface="Calibri" pitchFamily="34" charset="-122"/>
                <a:cs typeface="Calibri" pitchFamily="34" charset="-120"/>
              </a:rPr>
              <a:t>Keep experienced technicians longer</a:t>
            </a:r>
            <a:endParaRPr lang="en-US" sz="1300" dirty="0"/>
          </a:p>
        </p:txBody>
      </p:sp>
      <p:sp>
        <p:nvSpPr>
          <p:cNvPr id="16" name="Shape 12"/>
          <p:cNvSpPr/>
          <p:nvPr/>
        </p:nvSpPr>
        <p:spPr>
          <a:xfrm>
            <a:off x="4297680" y="3419856"/>
            <a:ext cx="4389120" cy="1005840"/>
          </a:xfrm>
          <a:prstGeom prst="roundRect">
            <a:avLst>
              <a:gd name="adj" fmla="val 7273"/>
            </a:avLst>
          </a:prstGeom>
          <a:solidFill>
            <a:srgbClr val="EEF3F7"/>
          </a:solidFill>
          <a:ln w="12700">
            <a:solidFill>
              <a:srgbClr val="EEF3F7"/>
            </a:solidFill>
            <a:prstDash val="solid"/>
          </a:ln>
        </p:spPr>
      </p:sp>
      <p:sp>
        <p:nvSpPr>
          <p:cNvPr id="17" name="Shape 13"/>
          <p:cNvSpPr/>
          <p:nvPr/>
        </p:nvSpPr>
        <p:spPr>
          <a:xfrm>
            <a:off x="4480560" y="3648456"/>
            <a:ext cx="548640" cy="548640"/>
          </a:xfrm>
          <a:prstGeom prst="ellipse">
            <a:avLst/>
          </a:prstGeom>
          <a:solidFill>
            <a:srgbClr val="2A9D8F"/>
          </a:solidFill>
          <a:ln w="12700">
            <a:solidFill>
              <a:srgbClr val="2A9D8F"/>
            </a:solidFill>
            <a:prstDash val="solid"/>
          </a:ln>
        </p:spPr>
      </p:sp>
      <p:pic>
        <p:nvPicPr>
          <p:cNvPr id="18" name="Image 2" descr="preencoded.png">    </p:cNvPr>
          <p:cNvPicPr>
            <a:picLocks noChangeAspect="1"/>
          </p:cNvPicPr>
          <p:nvPr/>
        </p:nvPicPr>
        <p:blipFill>
          <a:blip r:embed="rId3"/>
          <a:stretch>
            <a:fillRect/>
          </a:stretch>
        </p:blipFill>
        <p:spPr>
          <a:xfrm>
            <a:off x="4623206" y="3791102"/>
            <a:ext cx="263347" cy="263347"/>
          </a:xfrm>
          <a:prstGeom prst="rect">
            <a:avLst/>
          </a:prstGeom>
        </p:spPr>
      </p:pic>
      <p:sp>
        <p:nvSpPr>
          <p:cNvPr id="19" name="Text 14"/>
          <p:cNvSpPr txBox="1"/>
          <p:nvPr/>
        </p:nvSpPr>
        <p:spPr>
          <a:xfrm>
            <a:off x="5212080" y="3602736"/>
            <a:ext cx="3291840" cy="32004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Open a fifth branch</a:t>
            </a:r>
            <a:endParaRPr lang="en-US" sz="1500" dirty="0"/>
          </a:p>
        </p:txBody>
      </p:sp>
      <p:sp>
        <p:nvSpPr>
          <p:cNvPr id="20" name="Text 15"/>
          <p:cNvSpPr txBox="1"/>
          <p:nvPr/>
        </p:nvSpPr>
        <p:spPr>
          <a:xfrm>
            <a:off x="5212080" y="3941064"/>
            <a:ext cx="3291840" cy="320040"/>
          </a:xfrm>
          <a:prstGeom prst="rect">
            <a:avLst/>
          </a:prstGeom>
          <a:noFill/>
          <a:ln/>
        </p:spPr>
        <p:txBody>
          <a:bodyPr wrap="square" lIns="0" tIns="0" rIns="0" bIns="0" rtlCol="0" anchor="ctr"/>
          <a:lstStyle/>
          <a:p>
            <a:pPr indent="0" marL="0">
              <a:buNone/>
            </a:pPr>
            <a:r>
              <a:rPr lang="en-US" sz="1300" dirty="0">
                <a:solidFill>
                  <a:srgbClr val="1D2733"/>
                </a:solidFill>
                <a:latin typeface="Calibri" pitchFamily="34" charset="0"/>
                <a:ea typeface="Calibri" pitchFamily="34" charset="-122"/>
                <a:cs typeface="Calibri" pitchFamily="34" charset="-120"/>
              </a:rPr>
              <a:t>South side suburb by end of year three</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Who this change affects</a:t>
            </a:r>
            <a:endParaRPr lang="en-US" sz="2800" dirty="0"/>
          </a:p>
        </p:txBody>
      </p:sp>
      <p:sp>
        <p:nvSpPr>
          <p:cNvPr id="3" name="Shape 1"/>
          <p:cNvSpPr/>
          <p:nvPr/>
        </p:nvSpPr>
        <p:spPr>
          <a:xfrm>
            <a:off x="457200" y="1097280"/>
            <a:ext cx="502920" cy="502920"/>
          </a:xfrm>
          <a:prstGeom prst="ellipse">
            <a:avLst/>
          </a:prstGeom>
          <a:solidFill>
            <a:srgbClr val="1F3A5F"/>
          </a:solidFill>
          <a:ln w="12700">
            <a:solidFill>
              <a:srgbClr val="1F3A5F"/>
            </a:solidFill>
            <a:prstDash val="solid"/>
          </a:ln>
        </p:spPr>
      </p:sp>
      <p:pic>
        <p:nvPicPr>
          <p:cNvPr id="4" name="Image 0" descr="preencoded.png">    </p:cNvPr>
          <p:cNvPicPr>
            <a:picLocks noChangeAspect="1"/>
          </p:cNvPicPr>
          <p:nvPr/>
        </p:nvPicPr>
        <p:blipFill>
          <a:blip r:embed="rId1"/>
          <a:stretch>
            <a:fillRect/>
          </a:stretch>
        </p:blipFill>
        <p:spPr>
          <a:xfrm>
            <a:off x="587959" y="1228039"/>
            <a:ext cx="241402" cy="241402"/>
          </a:xfrm>
          <a:prstGeom prst="rect">
            <a:avLst/>
          </a:prstGeom>
        </p:spPr>
      </p:pic>
      <p:sp>
        <p:nvSpPr>
          <p:cNvPr id="5" name="Text 2"/>
          <p:cNvSpPr txBox="1"/>
          <p:nvPr/>
        </p:nvSpPr>
        <p:spPr>
          <a:xfrm>
            <a:off x="1097280" y="1161288"/>
            <a:ext cx="3200400" cy="365760"/>
          </a:xfrm>
          <a:prstGeom prst="rect">
            <a:avLst/>
          </a:prstGeom>
          <a:noFill/>
          <a:ln/>
        </p:spPr>
        <p:txBody>
          <a:bodyPr wrap="square" lIns="0" tIns="0" rIns="0" bIns="0" rtlCol="0" anchor="ctr"/>
          <a:lstStyle/>
          <a:p>
            <a:pPr indent="0" marL="0">
              <a:buNone/>
            </a:pPr>
            <a:r>
              <a:rPr lang="en-US" sz="1800" b="1" dirty="0">
                <a:solidFill>
                  <a:srgbClr val="1F3A5F"/>
                </a:solidFill>
                <a:latin typeface="Arial" pitchFamily="34" charset="0"/>
                <a:ea typeface="Arial" pitchFamily="34" charset="-122"/>
                <a:cs typeface="Arial" pitchFamily="34" charset="-120"/>
              </a:rPr>
              <a:t>Internal</a:t>
            </a:r>
            <a:endParaRPr lang="en-US" sz="1800" dirty="0"/>
          </a:p>
        </p:txBody>
      </p:sp>
      <p:sp>
        <p:nvSpPr>
          <p:cNvPr id="6" name="Text 3"/>
          <p:cNvSpPr txBox="1"/>
          <p:nvPr/>
        </p:nvSpPr>
        <p:spPr>
          <a:xfrm>
            <a:off x="457200" y="1783080"/>
            <a:ext cx="3840480" cy="274320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Founder and chief executive officer</a:t>
            </a:r>
            <a:endParaRPr lang="en-US" sz="1500" dirty="0"/>
          </a:p>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Four branch managers</a:t>
            </a:r>
            <a:endParaRPr lang="en-US" sz="1500" dirty="0"/>
          </a:p>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Field technicians (largest group)</a:t>
            </a:r>
            <a:endParaRPr lang="en-US" sz="1500" dirty="0"/>
          </a:p>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Dispatchers and customer service representatives</a:t>
            </a:r>
            <a:endParaRPr lang="en-US" sz="1500" dirty="0"/>
          </a:p>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Billing and human resources staff</a:t>
            </a:r>
            <a:endParaRPr lang="en-US" sz="1500" dirty="0"/>
          </a:p>
        </p:txBody>
      </p:sp>
      <p:sp>
        <p:nvSpPr>
          <p:cNvPr id="7" name="Shape 4"/>
          <p:cNvSpPr/>
          <p:nvPr/>
        </p:nvSpPr>
        <p:spPr>
          <a:xfrm>
            <a:off x="4754880" y="1097280"/>
            <a:ext cx="502920" cy="502920"/>
          </a:xfrm>
          <a:prstGeom prst="ellipse">
            <a:avLst/>
          </a:prstGeom>
          <a:solidFill>
            <a:srgbClr val="2A9D8F"/>
          </a:solidFill>
          <a:ln w="12700">
            <a:solidFill>
              <a:srgbClr val="2A9D8F"/>
            </a:solidFill>
            <a:prstDash val="solid"/>
          </a:ln>
        </p:spPr>
      </p:sp>
      <p:pic>
        <p:nvPicPr>
          <p:cNvPr id="8" name="Image 1" descr="preencoded.png">    </p:cNvPr>
          <p:cNvPicPr>
            <a:picLocks noChangeAspect="1"/>
          </p:cNvPicPr>
          <p:nvPr/>
        </p:nvPicPr>
        <p:blipFill>
          <a:blip r:embed="rId2"/>
          <a:stretch>
            <a:fillRect/>
          </a:stretch>
        </p:blipFill>
        <p:spPr>
          <a:xfrm>
            <a:off x="4885639" y="1228039"/>
            <a:ext cx="241402" cy="241402"/>
          </a:xfrm>
          <a:prstGeom prst="rect">
            <a:avLst/>
          </a:prstGeom>
        </p:spPr>
      </p:pic>
      <p:sp>
        <p:nvSpPr>
          <p:cNvPr id="9" name="Text 5"/>
          <p:cNvSpPr txBox="1"/>
          <p:nvPr/>
        </p:nvSpPr>
        <p:spPr>
          <a:xfrm>
            <a:off x="5394960" y="1161288"/>
            <a:ext cx="3200400" cy="365760"/>
          </a:xfrm>
          <a:prstGeom prst="rect">
            <a:avLst/>
          </a:prstGeom>
          <a:noFill/>
          <a:ln/>
        </p:spPr>
        <p:txBody>
          <a:bodyPr wrap="square" lIns="0" tIns="0" rIns="0" bIns="0" rtlCol="0" anchor="ctr"/>
          <a:lstStyle/>
          <a:p>
            <a:pPr indent="0" marL="0">
              <a:buNone/>
            </a:pPr>
            <a:r>
              <a:rPr lang="en-US" sz="1800" b="1" dirty="0">
                <a:solidFill>
                  <a:srgbClr val="1F3A5F"/>
                </a:solidFill>
                <a:latin typeface="Arial" pitchFamily="34" charset="0"/>
                <a:ea typeface="Arial" pitchFamily="34" charset="-122"/>
                <a:cs typeface="Arial" pitchFamily="34" charset="-120"/>
              </a:rPr>
              <a:t>External</a:t>
            </a:r>
            <a:endParaRPr lang="en-US" sz="1800" dirty="0"/>
          </a:p>
        </p:txBody>
      </p:sp>
      <p:sp>
        <p:nvSpPr>
          <p:cNvPr id="10" name="Text 6"/>
          <p:cNvSpPr txBox="1"/>
          <p:nvPr/>
        </p:nvSpPr>
        <p:spPr>
          <a:xfrm>
            <a:off x="4754880" y="1783080"/>
            <a:ext cx="3840480" cy="274320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Homeowners</a:t>
            </a:r>
            <a:endParaRPr lang="en-US" sz="1500" dirty="0"/>
          </a:p>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Equipment manufacturers and parts suppliers</a:t>
            </a:r>
            <a:endParaRPr lang="en-US" sz="1500" dirty="0"/>
          </a:p>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Home warranty partners</a:t>
            </a:r>
            <a:endParaRPr lang="en-US" sz="1500" dirty="0"/>
          </a:p>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Local trade schools</a:t>
            </a:r>
            <a:endParaRPr lang="en-US" sz="1500" dirty="0"/>
          </a:p>
          <a:p>
            <a:pPr marL="342900" indent="-342900">
              <a:spcAft>
                <a:spcPts val="800"/>
              </a:spcAft>
              <a:buSzPct val="100000"/>
              <a:buChar char="•"/>
            </a:pPr>
            <a:r>
              <a:rPr lang="en-US" sz="1500" dirty="0">
                <a:solidFill>
                  <a:srgbClr val="1D2733"/>
                </a:solidFill>
                <a:latin typeface="Calibri" pitchFamily="34" charset="0"/>
                <a:ea typeface="Calibri" pitchFamily="34" charset="-122"/>
                <a:cs typeface="Calibri" pitchFamily="34" charset="-120"/>
              </a:rPr>
              <a:t>Municipal permitting offices</a:t>
            </a:r>
            <a:endParaRPr lang="en-US" sz="1500" dirty="0"/>
          </a:p>
        </p:txBody>
      </p:sp>
      <p:sp>
        <p:nvSpPr>
          <p:cNvPr id="11" name="Text 7"/>
          <p:cNvSpPr txBox="1"/>
          <p:nvPr/>
        </p:nvSpPr>
        <p:spPr>
          <a:xfrm>
            <a:off x="457200" y="4754880"/>
            <a:ext cx="8229600" cy="228600"/>
          </a:xfrm>
          <a:prstGeom prst="rect">
            <a:avLst/>
          </a:prstGeom>
          <a:noFill/>
          <a:ln/>
        </p:spPr>
        <p:txBody>
          <a:bodyPr wrap="square" lIns="0" tIns="0" rIns="0" bIns="0" rtlCol="0" anchor="ctr"/>
          <a:lstStyle/>
          <a:p>
            <a:pPr indent="0" marL="0">
              <a:buNone/>
            </a:pPr>
            <a:r>
              <a:rPr lang="en-US" sz="900" dirty="0">
                <a:solidFill>
                  <a:srgbClr val="56616E"/>
                </a:solidFill>
                <a:latin typeface="Calibri" pitchFamily="34" charset="0"/>
                <a:ea typeface="Calibri" pitchFamily="34" charset="-122"/>
                <a:cs typeface="Calibri" pitchFamily="34" charset="-120"/>
              </a:rPr>
              <a:t>Tallgrass Comfort Services  |  Every group here appears in the communication plan</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How we are led today</a:t>
            </a:r>
            <a:endParaRPr lang="en-US" sz="2800" dirty="0"/>
          </a:p>
        </p:txBody>
      </p:sp>
      <p:sp>
        <p:nvSpPr>
          <p:cNvPr id="3" name="Shape 1"/>
          <p:cNvSpPr/>
          <p:nvPr/>
        </p:nvSpPr>
        <p:spPr>
          <a:xfrm>
            <a:off x="457200" y="1051560"/>
            <a:ext cx="4023360" cy="1645920"/>
          </a:xfrm>
          <a:prstGeom prst="roundRect">
            <a:avLst>
              <a:gd name="adj" fmla="val 4444"/>
            </a:avLst>
          </a:prstGeom>
          <a:solidFill>
            <a:srgbClr val="EEF3F7"/>
          </a:solidFill>
          <a:ln w="12700">
            <a:solidFill>
              <a:srgbClr val="EEF3F7"/>
            </a:solidFill>
            <a:prstDash val="solid"/>
          </a:ln>
        </p:spPr>
      </p:sp>
      <p:sp>
        <p:nvSpPr>
          <p:cNvPr id="4" name="Shape 2"/>
          <p:cNvSpPr/>
          <p:nvPr/>
        </p:nvSpPr>
        <p:spPr>
          <a:xfrm>
            <a:off x="685800" y="1280160"/>
            <a:ext cx="502920" cy="502920"/>
          </a:xfrm>
          <a:prstGeom prst="ellipse">
            <a:avLst/>
          </a:prstGeom>
          <a:solidFill>
            <a:srgbClr val="1F3A5F"/>
          </a:solidFill>
          <a:ln w="12700">
            <a:solidFill>
              <a:srgbClr val="1F3A5F"/>
            </a:solidFill>
            <a:prstDash val="solid"/>
          </a:ln>
        </p:spPr>
      </p:sp>
      <p:pic>
        <p:nvPicPr>
          <p:cNvPr id="5" name="Image 0" descr="preencoded.png">    </p:cNvPr>
          <p:cNvPicPr>
            <a:picLocks noChangeAspect="1"/>
          </p:cNvPicPr>
          <p:nvPr/>
        </p:nvPicPr>
        <p:blipFill>
          <a:blip r:embed="rId1"/>
          <a:stretch>
            <a:fillRect/>
          </a:stretch>
        </p:blipFill>
        <p:spPr>
          <a:xfrm>
            <a:off x="816559" y="1410919"/>
            <a:ext cx="241402" cy="241402"/>
          </a:xfrm>
          <a:prstGeom prst="rect">
            <a:avLst/>
          </a:prstGeom>
        </p:spPr>
      </p:pic>
      <p:sp>
        <p:nvSpPr>
          <p:cNvPr id="6" name="Text 3"/>
          <p:cNvSpPr txBox="1"/>
          <p:nvPr/>
        </p:nvSpPr>
        <p:spPr>
          <a:xfrm>
            <a:off x="1325880" y="1325880"/>
            <a:ext cx="2926080" cy="36576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Structure</a:t>
            </a:r>
            <a:endParaRPr lang="en-US" sz="1600" dirty="0"/>
          </a:p>
        </p:txBody>
      </p:sp>
      <p:sp>
        <p:nvSpPr>
          <p:cNvPr id="7" name="Text 4"/>
          <p:cNvSpPr txBox="1"/>
          <p:nvPr/>
        </p:nvSpPr>
        <p:spPr>
          <a:xfrm>
            <a:off x="685800" y="1920240"/>
            <a:ext cx="3566160" cy="731520"/>
          </a:xfrm>
          <a:prstGeom prst="rect">
            <a:avLst/>
          </a:prstGeom>
          <a:noFill/>
          <a:ln/>
        </p:spPr>
        <p:txBody>
          <a:bodyPr wrap="square" lIns="0" tIns="0" rIns="0" bIns="0" rtlCol="0" anchor="t"/>
          <a:lstStyle/>
          <a:p>
            <a:pPr indent="0" marL="0">
              <a:buNone/>
            </a:pPr>
            <a:r>
              <a:rPr lang="en-US" sz="1300" dirty="0">
                <a:solidFill>
                  <a:srgbClr val="1D2733"/>
                </a:solidFill>
                <a:latin typeface="Calibri" pitchFamily="34" charset="0"/>
                <a:ea typeface="Calibri" pitchFamily="34" charset="-122"/>
                <a:cs typeface="Calibri" pitchFamily="34" charset="-120"/>
              </a:rPr>
              <a:t>Founder led and centralized. All four branch managers report to the CEO, and most decisions route through headquarters.</a:t>
            </a:r>
            <a:endParaRPr lang="en-US" sz="1300" dirty="0"/>
          </a:p>
        </p:txBody>
      </p:sp>
      <p:sp>
        <p:nvSpPr>
          <p:cNvPr id="8" name="Shape 5"/>
          <p:cNvSpPr/>
          <p:nvPr/>
        </p:nvSpPr>
        <p:spPr>
          <a:xfrm>
            <a:off x="4663440" y="1051560"/>
            <a:ext cx="4023360" cy="1645920"/>
          </a:xfrm>
          <a:prstGeom prst="roundRect">
            <a:avLst>
              <a:gd name="adj" fmla="val 4444"/>
            </a:avLst>
          </a:prstGeom>
          <a:solidFill>
            <a:srgbClr val="EEF3F7"/>
          </a:solidFill>
          <a:ln w="12700">
            <a:solidFill>
              <a:srgbClr val="EEF3F7"/>
            </a:solidFill>
            <a:prstDash val="solid"/>
          </a:ln>
        </p:spPr>
      </p:sp>
      <p:sp>
        <p:nvSpPr>
          <p:cNvPr id="9" name="Shape 6"/>
          <p:cNvSpPr/>
          <p:nvPr/>
        </p:nvSpPr>
        <p:spPr>
          <a:xfrm>
            <a:off x="4892040" y="1280160"/>
            <a:ext cx="502920" cy="502920"/>
          </a:xfrm>
          <a:prstGeom prst="ellipse">
            <a:avLst/>
          </a:prstGeom>
          <a:solidFill>
            <a:srgbClr val="1F3A5F"/>
          </a:solidFill>
          <a:ln w="12700">
            <a:solidFill>
              <a:srgbClr val="1F3A5F"/>
            </a:solidFill>
            <a:prstDash val="solid"/>
          </a:ln>
        </p:spPr>
      </p:sp>
      <p:pic>
        <p:nvPicPr>
          <p:cNvPr id="10" name="Image 1" descr="preencoded.png">    </p:cNvPr>
          <p:cNvPicPr>
            <a:picLocks noChangeAspect="1"/>
          </p:cNvPicPr>
          <p:nvPr/>
        </p:nvPicPr>
        <p:blipFill>
          <a:blip r:embed="rId2"/>
          <a:stretch>
            <a:fillRect/>
          </a:stretch>
        </p:blipFill>
        <p:spPr>
          <a:xfrm>
            <a:off x="5022799" y="1410919"/>
            <a:ext cx="241402" cy="241402"/>
          </a:xfrm>
          <a:prstGeom prst="rect">
            <a:avLst/>
          </a:prstGeom>
        </p:spPr>
      </p:pic>
      <p:sp>
        <p:nvSpPr>
          <p:cNvPr id="11" name="Text 7"/>
          <p:cNvSpPr txBox="1"/>
          <p:nvPr/>
        </p:nvSpPr>
        <p:spPr>
          <a:xfrm>
            <a:off x="5532120" y="1325880"/>
            <a:ext cx="2926080" cy="36576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Policies</a:t>
            </a:r>
            <a:endParaRPr lang="en-US" sz="1600" dirty="0"/>
          </a:p>
        </p:txBody>
      </p:sp>
      <p:sp>
        <p:nvSpPr>
          <p:cNvPr id="12" name="Text 8"/>
          <p:cNvSpPr txBox="1"/>
          <p:nvPr/>
        </p:nvSpPr>
        <p:spPr>
          <a:xfrm>
            <a:off x="4892040" y="1920240"/>
            <a:ext cx="3566160" cy="731520"/>
          </a:xfrm>
          <a:prstGeom prst="rect">
            <a:avLst/>
          </a:prstGeom>
          <a:noFill/>
          <a:ln/>
        </p:spPr>
        <p:txBody>
          <a:bodyPr wrap="square" lIns="0" tIns="0" rIns="0" bIns="0" rtlCol="0" anchor="t"/>
          <a:lstStyle/>
          <a:p>
            <a:pPr indent="0" marL="0">
              <a:buNone/>
            </a:pPr>
            <a:r>
              <a:rPr lang="en-US" sz="1300" dirty="0">
                <a:solidFill>
                  <a:srgbClr val="1D2733"/>
                </a:solidFill>
                <a:latin typeface="Calibri" pitchFamily="34" charset="0"/>
                <a:ea typeface="Calibri" pitchFamily="34" charset="-122"/>
                <a:cs typeface="Calibri" pitchFamily="34" charset="-120"/>
              </a:rPr>
              <a:t>Paper handbook, not recently revised. Pay by years of service, no written promotion criteria.</a:t>
            </a:r>
            <a:endParaRPr lang="en-US" sz="1300" dirty="0"/>
          </a:p>
        </p:txBody>
      </p:sp>
      <p:sp>
        <p:nvSpPr>
          <p:cNvPr id="13" name="Shape 9"/>
          <p:cNvSpPr/>
          <p:nvPr/>
        </p:nvSpPr>
        <p:spPr>
          <a:xfrm>
            <a:off x="457200" y="2880360"/>
            <a:ext cx="4023360" cy="1645920"/>
          </a:xfrm>
          <a:prstGeom prst="roundRect">
            <a:avLst>
              <a:gd name="adj" fmla="val 4444"/>
            </a:avLst>
          </a:prstGeom>
          <a:solidFill>
            <a:srgbClr val="EEF3F7"/>
          </a:solidFill>
          <a:ln w="12700">
            <a:solidFill>
              <a:srgbClr val="EEF3F7"/>
            </a:solidFill>
            <a:prstDash val="solid"/>
          </a:ln>
        </p:spPr>
      </p:sp>
      <p:sp>
        <p:nvSpPr>
          <p:cNvPr id="14" name="Shape 10"/>
          <p:cNvSpPr/>
          <p:nvPr/>
        </p:nvSpPr>
        <p:spPr>
          <a:xfrm>
            <a:off x="685800" y="3108960"/>
            <a:ext cx="502920" cy="502920"/>
          </a:xfrm>
          <a:prstGeom prst="ellipse">
            <a:avLst/>
          </a:prstGeom>
          <a:solidFill>
            <a:srgbClr val="1F3A5F"/>
          </a:solidFill>
          <a:ln w="12700">
            <a:solidFill>
              <a:srgbClr val="1F3A5F"/>
            </a:solidFill>
            <a:prstDash val="solid"/>
          </a:ln>
        </p:spPr>
      </p:sp>
      <p:pic>
        <p:nvPicPr>
          <p:cNvPr id="15" name="Image 2" descr="preencoded.png">    </p:cNvPr>
          <p:cNvPicPr>
            <a:picLocks noChangeAspect="1"/>
          </p:cNvPicPr>
          <p:nvPr/>
        </p:nvPicPr>
        <p:blipFill>
          <a:blip r:embed="rId3"/>
          <a:stretch>
            <a:fillRect/>
          </a:stretch>
        </p:blipFill>
        <p:spPr>
          <a:xfrm>
            <a:off x="816559" y="3239719"/>
            <a:ext cx="241402" cy="241402"/>
          </a:xfrm>
          <a:prstGeom prst="rect">
            <a:avLst/>
          </a:prstGeom>
        </p:spPr>
      </p:pic>
      <p:sp>
        <p:nvSpPr>
          <p:cNvPr id="16" name="Text 11"/>
          <p:cNvSpPr txBox="1"/>
          <p:nvPr/>
        </p:nvSpPr>
        <p:spPr>
          <a:xfrm>
            <a:off x="1325880" y="3154680"/>
            <a:ext cx="2926080" cy="36576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Procedures</a:t>
            </a:r>
            <a:endParaRPr lang="en-US" sz="1600" dirty="0"/>
          </a:p>
        </p:txBody>
      </p:sp>
      <p:sp>
        <p:nvSpPr>
          <p:cNvPr id="17" name="Text 12"/>
          <p:cNvSpPr txBox="1"/>
          <p:nvPr/>
        </p:nvSpPr>
        <p:spPr>
          <a:xfrm>
            <a:off x="685800" y="3749040"/>
            <a:ext cx="3566160" cy="731520"/>
          </a:xfrm>
          <a:prstGeom prst="rect">
            <a:avLst/>
          </a:prstGeom>
          <a:noFill/>
          <a:ln/>
        </p:spPr>
        <p:txBody>
          <a:bodyPr wrap="square" lIns="0" tIns="0" rIns="0" bIns="0" rtlCol="0" anchor="t"/>
          <a:lstStyle/>
          <a:p>
            <a:pPr indent="0" marL="0">
              <a:buNone/>
            </a:pPr>
            <a:r>
              <a:rPr lang="en-US" sz="1300" dirty="0">
                <a:solidFill>
                  <a:srgbClr val="1D2733"/>
                </a:solidFill>
                <a:latin typeface="Calibri" pitchFamily="34" charset="0"/>
                <a:ea typeface="Calibri" pitchFamily="34" charset="-122"/>
                <a:cs typeface="Calibri" pitchFamily="34" charset="-120"/>
              </a:rPr>
              <a:t>Calls booked at headquarters, handed to branch dispatchers, assigned on whiteboards, confirmed by phone.</a:t>
            </a:r>
            <a:endParaRPr lang="en-US" sz="1300" dirty="0"/>
          </a:p>
        </p:txBody>
      </p:sp>
      <p:sp>
        <p:nvSpPr>
          <p:cNvPr id="18" name="Shape 13"/>
          <p:cNvSpPr/>
          <p:nvPr/>
        </p:nvSpPr>
        <p:spPr>
          <a:xfrm>
            <a:off x="4663440" y="2880360"/>
            <a:ext cx="4023360" cy="1645920"/>
          </a:xfrm>
          <a:prstGeom prst="roundRect">
            <a:avLst>
              <a:gd name="adj" fmla="val 4444"/>
            </a:avLst>
          </a:prstGeom>
          <a:solidFill>
            <a:srgbClr val="EEF3F7"/>
          </a:solidFill>
          <a:ln w="12700">
            <a:solidFill>
              <a:srgbClr val="EEF3F7"/>
            </a:solidFill>
            <a:prstDash val="solid"/>
          </a:ln>
        </p:spPr>
      </p:sp>
      <p:sp>
        <p:nvSpPr>
          <p:cNvPr id="19" name="Shape 14"/>
          <p:cNvSpPr/>
          <p:nvPr/>
        </p:nvSpPr>
        <p:spPr>
          <a:xfrm>
            <a:off x="4892040" y="3108960"/>
            <a:ext cx="502920" cy="502920"/>
          </a:xfrm>
          <a:prstGeom prst="ellipse">
            <a:avLst/>
          </a:prstGeom>
          <a:solidFill>
            <a:srgbClr val="1F3A5F"/>
          </a:solidFill>
          <a:ln w="12700">
            <a:solidFill>
              <a:srgbClr val="1F3A5F"/>
            </a:solidFill>
            <a:prstDash val="solid"/>
          </a:ln>
        </p:spPr>
      </p:sp>
      <p:pic>
        <p:nvPicPr>
          <p:cNvPr id="20" name="Image 3" descr="preencoded.png">    </p:cNvPr>
          <p:cNvPicPr>
            <a:picLocks noChangeAspect="1"/>
          </p:cNvPicPr>
          <p:nvPr/>
        </p:nvPicPr>
        <p:blipFill>
          <a:blip r:embed="rId4"/>
          <a:stretch>
            <a:fillRect/>
          </a:stretch>
        </p:blipFill>
        <p:spPr>
          <a:xfrm>
            <a:off x="5022799" y="3239719"/>
            <a:ext cx="241402" cy="241402"/>
          </a:xfrm>
          <a:prstGeom prst="rect">
            <a:avLst/>
          </a:prstGeom>
        </p:spPr>
      </p:pic>
      <p:sp>
        <p:nvSpPr>
          <p:cNvPr id="21" name="Text 15"/>
          <p:cNvSpPr txBox="1"/>
          <p:nvPr/>
        </p:nvSpPr>
        <p:spPr>
          <a:xfrm>
            <a:off x="5532120" y="3154680"/>
            <a:ext cx="2926080" cy="36576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Systems</a:t>
            </a:r>
            <a:endParaRPr lang="en-US" sz="1600" dirty="0"/>
          </a:p>
        </p:txBody>
      </p:sp>
      <p:sp>
        <p:nvSpPr>
          <p:cNvPr id="22" name="Text 16"/>
          <p:cNvSpPr txBox="1"/>
          <p:nvPr/>
        </p:nvSpPr>
        <p:spPr>
          <a:xfrm>
            <a:off x="4892040" y="3749040"/>
            <a:ext cx="3566160" cy="731520"/>
          </a:xfrm>
          <a:prstGeom prst="rect">
            <a:avLst/>
          </a:prstGeom>
          <a:noFill/>
          <a:ln/>
        </p:spPr>
        <p:txBody>
          <a:bodyPr wrap="square" lIns="0" tIns="0" rIns="0" bIns="0" rtlCol="0" anchor="t"/>
          <a:lstStyle/>
          <a:p>
            <a:pPr indent="0" marL="0">
              <a:buNone/>
            </a:pPr>
            <a:r>
              <a:rPr lang="en-US" sz="1300" dirty="0">
                <a:solidFill>
                  <a:srgbClr val="1D2733"/>
                </a:solidFill>
                <a:latin typeface="Calibri" pitchFamily="34" charset="0"/>
                <a:ea typeface="Calibri" pitchFamily="34" charset="-122"/>
                <a:cs typeface="Calibri" pitchFamily="34" charset="-120"/>
              </a:rPr>
              <a:t>Four disconnected tools: scheduling app, customer spreadsheet, paper parts logs, handwritten invoices.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Problem 1: Disconnected work systems</a:t>
            </a:r>
            <a:endParaRPr lang="en-US" sz="2800" dirty="0"/>
          </a:p>
        </p:txBody>
      </p:sp>
      <p:sp>
        <p:nvSpPr>
          <p:cNvPr id="3" name="Shape 1"/>
          <p:cNvSpPr/>
          <p:nvPr/>
        </p:nvSpPr>
        <p:spPr>
          <a:xfrm>
            <a:off x="457200" y="1097280"/>
            <a:ext cx="1874520" cy="822960"/>
          </a:xfrm>
          <a:prstGeom prst="roundRect">
            <a:avLst>
              <a:gd name="adj" fmla="val 8889"/>
            </a:avLst>
          </a:prstGeom>
          <a:solidFill>
            <a:srgbClr val="1F3A5F"/>
          </a:solidFill>
          <a:ln w="12700">
            <a:solidFill>
              <a:srgbClr val="1F3A5F"/>
            </a:solidFill>
            <a:prstDash val="solid"/>
          </a:ln>
        </p:spPr>
      </p:sp>
      <p:sp>
        <p:nvSpPr>
          <p:cNvPr id="4" name="Text 2"/>
          <p:cNvSpPr txBox="1"/>
          <p:nvPr/>
        </p:nvSpPr>
        <p:spPr>
          <a:xfrm>
            <a:off x="457200" y="1097280"/>
            <a:ext cx="1874520" cy="822960"/>
          </a:xfrm>
          <a:prstGeom prst="rect">
            <a:avLst/>
          </a:prstGeom>
          <a:noFill/>
          <a:ln/>
        </p:spPr>
        <p:txBody>
          <a:bodyPr wrap="square" lIns="635" tIns="635" rIns="635" bIns="635"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Scheduling app</a:t>
            </a:r>
            <a:endParaRPr lang="en-US" sz="1400" dirty="0"/>
          </a:p>
        </p:txBody>
      </p:sp>
      <p:sp>
        <p:nvSpPr>
          <p:cNvPr id="5" name="Text 3"/>
          <p:cNvSpPr txBox="1"/>
          <p:nvPr/>
        </p:nvSpPr>
        <p:spPr>
          <a:xfrm>
            <a:off x="2331720" y="1325880"/>
            <a:ext cx="228600" cy="365760"/>
          </a:xfrm>
          <a:prstGeom prst="rect">
            <a:avLst/>
          </a:prstGeom>
          <a:noFill/>
          <a:ln/>
        </p:spPr>
        <p:txBody>
          <a:bodyPr wrap="square" lIns="0" tIns="0" rIns="0" bIns="0" rtlCol="0" anchor="ctr"/>
          <a:lstStyle/>
          <a:p>
            <a:pPr algn="ctr" indent="0" marL="0">
              <a:buNone/>
            </a:pPr>
            <a:r>
              <a:rPr lang="en-US" sz="1600" b="1" dirty="0">
                <a:solidFill>
                  <a:srgbClr val="F59E0B"/>
                </a:solidFill>
                <a:latin typeface="Arial" pitchFamily="34" charset="0"/>
                <a:ea typeface="Arial" pitchFamily="34" charset="-122"/>
                <a:cs typeface="Arial" pitchFamily="34" charset="-120"/>
              </a:rPr>
              <a:t>✕</a:t>
            </a:r>
            <a:endParaRPr lang="en-US" sz="1600" dirty="0"/>
          </a:p>
        </p:txBody>
      </p:sp>
      <p:sp>
        <p:nvSpPr>
          <p:cNvPr id="6" name="Shape 4"/>
          <p:cNvSpPr/>
          <p:nvPr/>
        </p:nvSpPr>
        <p:spPr>
          <a:xfrm>
            <a:off x="2560320" y="1097280"/>
            <a:ext cx="1874520" cy="822960"/>
          </a:xfrm>
          <a:prstGeom prst="roundRect">
            <a:avLst>
              <a:gd name="adj" fmla="val 8889"/>
            </a:avLst>
          </a:prstGeom>
          <a:solidFill>
            <a:srgbClr val="1F3A5F"/>
          </a:solidFill>
          <a:ln w="12700">
            <a:solidFill>
              <a:srgbClr val="1F3A5F"/>
            </a:solidFill>
            <a:prstDash val="solid"/>
          </a:ln>
        </p:spPr>
      </p:sp>
      <p:sp>
        <p:nvSpPr>
          <p:cNvPr id="7" name="Text 5"/>
          <p:cNvSpPr txBox="1"/>
          <p:nvPr/>
        </p:nvSpPr>
        <p:spPr>
          <a:xfrm>
            <a:off x="2560320" y="1097280"/>
            <a:ext cx="1874520" cy="822960"/>
          </a:xfrm>
          <a:prstGeom prst="rect">
            <a:avLst/>
          </a:prstGeom>
          <a:noFill/>
          <a:ln/>
        </p:spPr>
        <p:txBody>
          <a:bodyPr wrap="square" lIns="635" tIns="635" rIns="635" bIns="635"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Customer spreadsheet</a:t>
            </a:r>
            <a:endParaRPr lang="en-US" sz="1400" dirty="0"/>
          </a:p>
        </p:txBody>
      </p:sp>
      <p:sp>
        <p:nvSpPr>
          <p:cNvPr id="8" name="Text 6"/>
          <p:cNvSpPr txBox="1"/>
          <p:nvPr/>
        </p:nvSpPr>
        <p:spPr>
          <a:xfrm>
            <a:off x="4434840" y="1325880"/>
            <a:ext cx="228600" cy="365760"/>
          </a:xfrm>
          <a:prstGeom prst="rect">
            <a:avLst/>
          </a:prstGeom>
          <a:noFill/>
          <a:ln/>
        </p:spPr>
        <p:txBody>
          <a:bodyPr wrap="square" lIns="0" tIns="0" rIns="0" bIns="0" rtlCol="0" anchor="ctr"/>
          <a:lstStyle/>
          <a:p>
            <a:pPr algn="ctr" indent="0" marL="0">
              <a:buNone/>
            </a:pPr>
            <a:r>
              <a:rPr lang="en-US" sz="1600" b="1" dirty="0">
                <a:solidFill>
                  <a:srgbClr val="F59E0B"/>
                </a:solidFill>
                <a:latin typeface="Arial" pitchFamily="34" charset="0"/>
                <a:ea typeface="Arial" pitchFamily="34" charset="-122"/>
                <a:cs typeface="Arial" pitchFamily="34" charset="-120"/>
              </a:rPr>
              <a:t>✕</a:t>
            </a:r>
            <a:endParaRPr lang="en-US" sz="1600" dirty="0"/>
          </a:p>
        </p:txBody>
      </p:sp>
      <p:sp>
        <p:nvSpPr>
          <p:cNvPr id="9" name="Shape 7"/>
          <p:cNvSpPr/>
          <p:nvPr/>
        </p:nvSpPr>
        <p:spPr>
          <a:xfrm>
            <a:off x="4663440" y="1097280"/>
            <a:ext cx="1874520" cy="822960"/>
          </a:xfrm>
          <a:prstGeom prst="roundRect">
            <a:avLst>
              <a:gd name="adj" fmla="val 8889"/>
            </a:avLst>
          </a:prstGeom>
          <a:solidFill>
            <a:srgbClr val="1F3A5F"/>
          </a:solidFill>
          <a:ln w="12700">
            <a:solidFill>
              <a:srgbClr val="1F3A5F"/>
            </a:solidFill>
            <a:prstDash val="solid"/>
          </a:ln>
        </p:spPr>
      </p:sp>
      <p:sp>
        <p:nvSpPr>
          <p:cNvPr id="10" name="Text 8"/>
          <p:cNvSpPr txBox="1"/>
          <p:nvPr/>
        </p:nvSpPr>
        <p:spPr>
          <a:xfrm>
            <a:off x="4663440" y="1097280"/>
            <a:ext cx="1874520" cy="822960"/>
          </a:xfrm>
          <a:prstGeom prst="rect">
            <a:avLst/>
          </a:prstGeom>
          <a:noFill/>
          <a:ln/>
        </p:spPr>
        <p:txBody>
          <a:bodyPr wrap="square" lIns="635" tIns="635" rIns="635" bIns="635"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Paper parts logs</a:t>
            </a:r>
            <a:endParaRPr lang="en-US" sz="1400" dirty="0"/>
          </a:p>
        </p:txBody>
      </p:sp>
      <p:sp>
        <p:nvSpPr>
          <p:cNvPr id="11" name="Text 9"/>
          <p:cNvSpPr txBox="1"/>
          <p:nvPr/>
        </p:nvSpPr>
        <p:spPr>
          <a:xfrm>
            <a:off x="6537960" y="1325880"/>
            <a:ext cx="228600" cy="365760"/>
          </a:xfrm>
          <a:prstGeom prst="rect">
            <a:avLst/>
          </a:prstGeom>
          <a:noFill/>
          <a:ln/>
        </p:spPr>
        <p:txBody>
          <a:bodyPr wrap="square" lIns="0" tIns="0" rIns="0" bIns="0" rtlCol="0" anchor="ctr"/>
          <a:lstStyle/>
          <a:p>
            <a:pPr algn="ctr" indent="0" marL="0">
              <a:buNone/>
            </a:pPr>
            <a:r>
              <a:rPr lang="en-US" sz="1600" b="1" dirty="0">
                <a:solidFill>
                  <a:srgbClr val="F59E0B"/>
                </a:solidFill>
                <a:latin typeface="Arial" pitchFamily="34" charset="0"/>
                <a:ea typeface="Arial" pitchFamily="34" charset="-122"/>
                <a:cs typeface="Arial" pitchFamily="34" charset="-120"/>
              </a:rPr>
              <a:t>✕</a:t>
            </a:r>
            <a:endParaRPr lang="en-US" sz="1600" dirty="0"/>
          </a:p>
        </p:txBody>
      </p:sp>
      <p:sp>
        <p:nvSpPr>
          <p:cNvPr id="12" name="Shape 10"/>
          <p:cNvSpPr/>
          <p:nvPr/>
        </p:nvSpPr>
        <p:spPr>
          <a:xfrm>
            <a:off x="6766560" y="1097280"/>
            <a:ext cx="1874520" cy="822960"/>
          </a:xfrm>
          <a:prstGeom prst="roundRect">
            <a:avLst>
              <a:gd name="adj" fmla="val 8889"/>
            </a:avLst>
          </a:prstGeom>
          <a:solidFill>
            <a:srgbClr val="1F3A5F"/>
          </a:solidFill>
          <a:ln w="12700">
            <a:solidFill>
              <a:srgbClr val="1F3A5F"/>
            </a:solidFill>
            <a:prstDash val="solid"/>
          </a:ln>
        </p:spPr>
      </p:sp>
      <p:sp>
        <p:nvSpPr>
          <p:cNvPr id="13" name="Text 11"/>
          <p:cNvSpPr txBox="1"/>
          <p:nvPr/>
        </p:nvSpPr>
        <p:spPr>
          <a:xfrm>
            <a:off x="6766560" y="1097280"/>
            <a:ext cx="1874520" cy="822960"/>
          </a:xfrm>
          <a:prstGeom prst="rect">
            <a:avLst/>
          </a:prstGeom>
          <a:noFill/>
          <a:ln/>
        </p:spPr>
        <p:txBody>
          <a:bodyPr wrap="square" lIns="635" tIns="635" rIns="635" bIns="635"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Handwritten invoices</a:t>
            </a:r>
            <a:endParaRPr lang="en-US" sz="1400" dirty="0"/>
          </a:p>
        </p:txBody>
      </p:sp>
      <p:sp>
        <p:nvSpPr>
          <p:cNvPr id="14" name="Text 12"/>
          <p:cNvSpPr txBox="1"/>
          <p:nvPr/>
        </p:nvSpPr>
        <p:spPr>
          <a:xfrm>
            <a:off x="457200" y="2240280"/>
            <a:ext cx="3931920" cy="32004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Symptoms we see every week</a:t>
            </a:r>
            <a:endParaRPr lang="en-US" sz="1500" dirty="0"/>
          </a:p>
        </p:txBody>
      </p:sp>
      <p:sp>
        <p:nvSpPr>
          <p:cNvPr id="15" name="Text 13"/>
          <p:cNvSpPr txBox="1"/>
          <p:nvPr/>
        </p:nvSpPr>
        <p:spPr>
          <a:xfrm>
            <a:off x="457200" y="2651760"/>
            <a:ext cx="393192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D2733"/>
                </a:solidFill>
                <a:latin typeface="Calibri" pitchFamily="34" charset="0"/>
                <a:ea typeface="Calibri" pitchFamily="34" charset="-122"/>
                <a:cs typeface="Calibri" pitchFamily="34" charset="-120"/>
              </a:rPr>
              <a:t>Technicians arrive without equipment history</a:t>
            </a:r>
            <a:endParaRPr lang="en-US" sz="1400" dirty="0"/>
          </a:p>
          <a:p>
            <a:pPr marL="342900" indent="-342900">
              <a:spcAft>
                <a:spcPts val="600"/>
              </a:spcAft>
              <a:buSzPct val="100000"/>
              <a:buChar char="•"/>
            </a:pPr>
            <a:r>
              <a:rPr lang="en-US" sz="1400" dirty="0">
                <a:solidFill>
                  <a:srgbClr val="1D2733"/>
                </a:solidFill>
                <a:latin typeface="Calibri" pitchFamily="34" charset="0"/>
                <a:ea typeface="Calibri" pitchFamily="34" charset="-122"/>
                <a:cs typeface="Calibri" pitchFamily="34" charset="-120"/>
              </a:rPr>
              <a:t>Needed parts are not on the truck</a:t>
            </a:r>
            <a:endParaRPr lang="en-US" sz="1400" dirty="0"/>
          </a:p>
          <a:p>
            <a:pPr marL="342900" indent="-342900">
              <a:spcAft>
                <a:spcPts val="600"/>
              </a:spcAft>
              <a:buSzPct val="100000"/>
              <a:buChar char="•"/>
            </a:pPr>
            <a:r>
              <a:rPr lang="en-US" sz="1400" dirty="0">
                <a:solidFill>
                  <a:srgbClr val="1D2733"/>
                </a:solidFill>
                <a:latin typeface="Calibri" pitchFamily="34" charset="0"/>
                <a:ea typeface="Calibri" pitchFamily="34" charset="-122"/>
                <a:cs typeface="Calibri" pitchFamily="34" charset="-120"/>
              </a:rPr>
              <a:t>Schedule changes do not reach technicians</a:t>
            </a:r>
            <a:endParaRPr lang="en-US" sz="1400" dirty="0"/>
          </a:p>
          <a:p>
            <a:pPr marL="342900" indent="-342900">
              <a:spcAft>
                <a:spcPts val="600"/>
              </a:spcAft>
              <a:buSzPct val="100000"/>
              <a:buChar char="•"/>
            </a:pPr>
            <a:r>
              <a:rPr lang="en-US" sz="1400" dirty="0">
                <a:solidFill>
                  <a:srgbClr val="1D2733"/>
                </a:solidFill>
                <a:latin typeface="Calibri" pitchFamily="34" charset="0"/>
                <a:ea typeface="Calibri" pitchFamily="34" charset="-122"/>
                <a:cs typeface="Calibri" pitchFamily="34" charset="-120"/>
              </a:rPr>
              <a:t>Missed window complaints up two years in a row</a:t>
            </a:r>
            <a:endParaRPr lang="en-US" sz="1400" dirty="0"/>
          </a:p>
        </p:txBody>
      </p:sp>
      <p:sp>
        <p:nvSpPr>
          <p:cNvPr id="16" name="Shape 14"/>
          <p:cNvSpPr/>
          <p:nvPr/>
        </p:nvSpPr>
        <p:spPr>
          <a:xfrm>
            <a:off x="4754880" y="2240280"/>
            <a:ext cx="3931920" cy="2194560"/>
          </a:xfrm>
          <a:prstGeom prst="roundRect">
            <a:avLst>
              <a:gd name="adj" fmla="val 3333"/>
            </a:avLst>
          </a:prstGeom>
          <a:solidFill>
            <a:srgbClr val="FFF4DE"/>
          </a:solidFill>
          <a:ln w="12700">
            <a:solidFill>
              <a:srgbClr val="F59E0B"/>
            </a:solidFill>
            <a:prstDash val="solid"/>
          </a:ln>
        </p:spPr>
      </p:sp>
      <p:sp>
        <p:nvSpPr>
          <p:cNvPr id="17" name="Text 15"/>
          <p:cNvSpPr txBox="1"/>
          <p:nvPr/>
        </p:nvSpPr>
        <p:spPr>
          <a:xfrm>
            <a:off x="4983480" y="2377440"/>
            <a:ext cx="3474720" cy="320040"/>
          </a:xfrm>
          <a:prstGeom prst="rect">
            <a:avLst/>
          </a:prstGeom>
          <a:noFill/>
          <a:ln/>
        </p:spPr>
        <p:txBody>
          <a:bodyPr wrap="square" lIns="0" tIns="0" rIns="0" bIns="0" rtlCol="0" anchor="ctr"/>
          <a:lstStyle/>
          <a:p>
            <a:pPr indent="0" marL="0">
              <a:buNone/>
            </a:pPr>
            <a:r>
              <a:rPr lang="en-US" sz="1500" b="1" dirty="0">
                <a:solidFill>
                  <a:srgbClr val="8A4B00"/>
                </a:solidFill>
                <a:latin typeface="Arial" pitchFamily="34" charset="0"/>
                <a:ea typeface="Arial" pitchFamily="34" charset="-122"/>
                <a:cs typeface="Arial" pitchFamily="34" charset="-120"/>
              </a:rPr>
              <a:t>Root cause</a:t>
            </a:r>
            <a:endParaRPr lang="en-US" sz="1500" dirty="0"/>
          </a:p>
        </p:txBody>
      </p:sp>
      <p:sp>
        <p:nvSpPr>
          <p:cNvPr id="18" name="Text 16"/>
          <p:cNvSpPr txBox="1"/>
          <p:nvPr/>
        </p:nvSpPr>
        <p:spPr>
          <a:xfrm>
            <a:off x="4983480" y="2788920"/>
            <a:ext cx="3474720" cy="1554480"/>
          </a:xfrm>
          <a:prstGeom prst="rect">
            <a:avLst/>
          </a:prstGeom>
          <a:noFill/>
          <a:ln/>
        </p:spPr>
        <p:txBody>
          <a:bodyPr wrap="square" lIns="0" tIns="0" rIns="0" bIns="0" rtlCol="0" anchor="t"/>
          <a:lstStyle/>
          <a:p>
            <a:pPr indent="0" marL="0">
              <a:buNone/>
            </a:pPr>
            <a:r>
              <a:rPr lang="en-US" sz="1400" dirty="0">
                <a:solidFill>
                  <a:srgbClr val="1D2733"/>
                </a:solidFill>
                <a:latin typeface="Calibri" pitchFamily="34" charset="0"/>
                <a:ea typeface="Calibri" pitchFamily="34" charset="-122"/>
                <a:cs typeface="Calibri" pitchFamily="34" charset="-120"/>
              </a:rPr>
              <a:t>Booking, customer history, parts, and billing live in four systems that share no information. More dispatcher effort cannot fix information the systems never pass along.</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Problem 2: Slow decisions, no career path</a:t>
            </a:r>
            <a:endParaRPr lang="en-US" sz="2800" dirty="0"/>
          </a:p>
        </p:txBody>
      </p:sp>
      <p:sp>
        <p:nvSpPr>
          <p:cNvPr id="3" name="Shape 1"/>
          <p:cNvSpPr/>
          <p:nvPr/>
        </p:nvSpPr>
        <p:spPr>
          <a:xfrm>
            <a:off x="457200" y="1097280"/>
            <a:ext cx="4023360" cy="2148840"/>
          </a:xfrm>
          <a:prstGeom prst="roundRect">
            <a:avLst>
              <a:gd name="adj" fmla="val 3404"/>
            </a:avLst>
          </a:prstGeom>
          <a:solidFill>
            <a:srgbClr val="EEF3F7"/>
          </a:solidFill>
          <a:ln w="12700">
            <a:solidFill>
              <a:srgbClr val="EEF3F7"/>
            </a:solidFill>
            <a:prstDash val="solid"/>
          </a:ln>
        </p:spPr>
      </p:sp>
      <p:sp>
        <p:nvSpPr>
          <p:cNvPr id="4" name="Shape 2"/>
          <p:cNvSpPr/>
          <p:nvPr/>
        </p:nvSpPr>
        <p:spPr>
          <a:xfrm>
            <a:off x="685800" y="1325880"/>
            <a:ext cx="548640" cy="548640"/>
          </a:xfrm>
          <a:prstGeom prst="ellipse">
            <a:avLst/>
          </a:prstGeom>
          <a:solidFill>
            <a:srgbClr val="1F3A5F"/>
          </a:solidFill>
          <a:ln w="12700">
            <a:solidFill>
              <a:srgbClr val="1F3A5F"/>
            </a:solidFill>
            <a:prstDash val="solid"/>
          </a:ln>
        </p:spPr>
      </p:sp>
      <p:pic>
        <p:nvPicPr>
          <p:cNvPr id="5" name="Image 0" descr="preencoded.png">    </p:cNvPr>
          <p:cNvPicPr>
            <a:picLocks noChangeAspect="1"/>
          </p:cNvPicPr>
          <p:nvPr/>
        </p:nvPicPr>
        <p:blipFill>
          <a:blip r:embed="rId1"/>
          <a:stretch>
            <a:fillRect/>
          </a:stretch>
        </p:blipFill>
        <p:spPr>
          <a:xfrm>
            <a:off x="828446" y="1468526"/>
            <a:ext cx="263347" cy="263347"/>
          </a:xfrm>
          <a:prstGeom prst="rect">
            <a:avLst/>
          </a:prstGeom>
        </p:spPr>
      </p:pic>
      <p:sp>
        <p:nvSpPr>
          <p:cNvPr id="6" name="Text 3"/>
          <p:cNvSpPr txBox="1"/>
          <p:nvPr/>
        </p:nvSpPr>
        <p:spPr>
          <a:xfrm>
            <a:off x="1371600" y="1417320"/>
            <a:ext cx="2926080" cy="365760"/>
          </a:xfrm>
          <a:prstGeom prst="rect">
            <a:avLst/>
          </a:prstGeom>
          <a:noFill/>
          <a:ln/>
        </p:spPr>
        <p:txBody>
          <a:bodyPr wrap="square" lIns="0" tIns="0" rIns="0" bIns="0" rtlCol="0" anchor="ctr"/>
          <a:lstStyle/>
          <a:p>
            <a:pPr indent="0" marL="0">
              <a:buNone/>
            </a:pPr>
            <a:r>
              <a:rPr lang="en-US" sz="1700" b="1" dirty="0">
                <a:solidFill>
                  <a:srgbClr val="1F3A5F"/>
                </a:solidFill>
                <a:latin typeface="Arial" pitchFamily="34" charset="0"/>
                <a:ea typeface="Arial" pitchFamily="34" charset="-122"/>
                <a:cs typeface="Arial" pitchFamily="34" charset="-120"/>
              </a:rPr>
              <a:t>Centralized decisions</a:t>
            </a:r>
            <a:endParaRPr lang="en-US" sz="1700" dirty="0"/>
          </a:p>
        </p:txBody>
      </p:sp>
      <p:sp>
        <p:nvSpPr>
          <p:cNvPr id="7" name="Text 4"/>
          <p:cNvSpPr txBox="1"/>
          <p:nvPr/>
        </p:nvSpPr>
        <p:spPr>
          <a:xfrm>
            <a:off x="685800" y="2057400"/>
            <a:ext cx="3566160" cy="1097280"/>
          </a:xfrm>
          <a:prstGeom prst="rect">
            <a:avLst/>
          </a:prstGeom>
          <a:noFill/>
          <a:ln/>
        </p:spPr>
        <p:txBody>
          <a:bodyPr wrap="square" lIns="0" tIns="0" rIns="0" bIns="0" rtlCol="0" anchor="t"/>
          <a:lstStyle/>
          <a:p>
            <a:pPr indent="0" marL="0">
              <a:buNone/>
            </a:pPr>
            <a:r>
              <a:rPr lang="en-US" sz="1400" dirty="0">
                <a:solidFill>
                  <a:srgbClr val="1D2733"/>
                </a:solidFill>
                <a:latin typeface="Calibri" pitchFamily="34" charset="0"/>
                <a:ea typeface="Calibri" pitchFamily="34" charset="-122"/>
                <a:cs typeface="Calibri" pitchFamily="34" charset="-120"/>
              </a:rPr>
              <a:t>Branch managers must call headquarters to approve overtime or a pricing exception, which slows service during heat waves and cold snaps.</a:t>
            </a:r>
            <a:endParaRPr lang="en-US" sz="1400" dirty="0"/>
          </a:p>
        </p:txBody>
      </p:sp>
      <p:sp>
        <p:nvSpPr>
          <p:cNvPr id="8" name="Shape 5"/>
          <p:cNvSpPr/>
          <p:nvPr/>
        </p:nvSpPr>
        <p:spPr>
          <a:xfrm>
            <a:off x="4663440" y="1097280"/>
            <a:ext cx="4023360" cy="2148840"/>
          </a:xfrm>
          <a:prstGeom prst="roundRect">
            <a:avLst>
              <a:gd name="adj" fmla="val 3404"/>
            </a:avLst>
          </a:prstGeom>
          <a:solidFill>
            <a:srgbClr val="EEF3F7"/>
          </a:solidFill>
          <a:ln w="12700">
            <a:solidFill>
              <a:srgbClr val="EEF3F7"/>
            </a:solidFill>
            <a:prstDash val="solid"/>
          </a:ln>
        </p:spPr>
      </p:sp>
      <p:sp>
        <p:nvSpPr>
          <p:cNvPr id="9" name="Shape 6"/>
          <p:cNvSpPr/>
          <p:nvPr/>
        </p:nvSpPr>
        <p:spPr>
          <a:xfrm>
            <a:off x="4892040" y="1325880"/>
            <a:ext cx="548640" cy="548640"/>
          </a:xfrm>
          <a:prstGeom prst="ellipse">
            <a:avLst/>
          </a:prstGeom>
          <a:solidFill>
            <a:srgbClr val="1F3A5F"/>
          </a:solidFill>
          <a:ln w="12700">
            <a:solidFill>
              <a:srgbClr val="1F3A5F"/>
            </a:solidFill>
            <a:prstDash val="solid"/>
          </a:ln>
        </p:spPr>
      </p:sp>
      <p:pic>
        <p:nvPicPr>
          <p:cNvPr id="10" name="Image 1" descr="preencoded.png">    </p:cNvPr>
          <p:cNvPicPr>
            <a:picLocks noChangeAspect="1"/>
          </p:cNvPicPr>
          <p:nvPr/>
        </p:nvPicPr>
        <p:blipFill>
          <a:blip r:embed="rId2"/>
          <a:stretch>
            <a:fillRect/>
          </a:stretch>
        </p:blipFill>
        <p:spPr>
          <a:xfrm>
            <a:off x="5034686" y="1468526"/>
            <a:ext cx="263347" cy="263347"/>
          </a:xfrm>
          <a:prstGeom prst="rect">
            <a:avLst/>
          </a:prstGeom>
        </p:spPr>
      </p:pic>
      <p:sp>
        <p:nvSpPr>
          <p:cNvPr id="11" name="Text 7"/>
          <p:cNvSpPr txBox="1"/>
          <p:nvPr/>
        </p:nvSpPr>
        <p:spPr>
          <a:xfrm>
            <a:off x="5577840" y="1417320"/>
            <a:ext cx="2926080" cy="365760"/>
          </a:xfrm>
          <a:prstGeom prst="rect">
            <a:avLst/>
          </a:prstGeom>
          <a:noFill/>
          <a:ln/>
        </p:spPr>
        <p:txBody>
          <a:bodyPr wrap="square" lIns="0" tIns="0" rIns="0" bIns="0" rtlCol="0" anchor="ctr"/>
          <a:lstStyle/>
          <a:p>
            <a:pPr indent="0" marL="0">
              <a:buNone/>
            </a:pPr>
            <a:r>
              <a:rPr lang="en-US" sz="1700" b="1" dirty="0">
                <a:solidFill>
                  <a:srgbClr val="1F3A5F"/>
                </a:solidFill>
                <a:latin typeface="Arial" pitchFamily="34" charset="0"/>
                <a:ea typeface="Arial" pitchFamily="34" charset="-122"/>
                <a:cs typeface="Arial" pitchFamily="34" charset="-120"/>
              </a:rPr>
              <a:t>No career path</a:t>
            </a:r>
            <a:endParaRPr lang="en-US" sz="1700" dirty="0"/>
          </a:p>
        </p:txBody>
      </p:sp>
      <p:sp>
        <p:nvSpPr>
          <p:cNvPr id="12" name="Text 8"/>
          <p:cNvSpPr txBox="1"/>
          <p:nvPr/>
        </p:nvSpPr>
        <p:spPr>
          <a:xfrm>
            <a:off x="4892040" y="2057400"/>
            <a:ext cx="3566160" cy="1097280"/>
          </a:xfrm>
          <a:prstGeom prst="rect">
            <a:avLst/>
          </a:prstGeom>
          <a:noFill/>
          <a:ln/>
        </p:spPr>
        <p:txBody>
          <a:bodyPr wrap="square" lIns="0" tIns="0" rIns="0" bIns="0" rtlCol="0" anchor="t"/>
          <a:lstStyle/>
          <a:p>
            <a:pPr indent="0" marL="0">
              <a:buNone/>
            </a:pPr>
            <a:r>
              <a:rPr lang="en-US" sz="1400" dirty="0">
                <a:solidFill>
                  <a:srgbClr val="1D2733"/>
                </a:solidFill>
                <a:latin typeface="Calibri" pitchFamily="34" charset="0"/>
                <a:ea typeface="Calibri" pitchFamily="34" charset="-122"/>
                <a:cs typeface="Calibri" pitchFamily="34" charset="-120"/>
              </a:rPr>
              <a:t>Pay rises only with years of service. Exit interviews repeatedly name limited growth as the reason technicians leave.</a:t>
            </a:r>
            <a:endParaRPr lang="en-US" sz="1400" dirty="0"/>
          </a:p>
        </p:txBody>
      </p:sp>
      <p:sp>
        <p:nvSpPr>
          <p:cNvPr id="13" name="Shape 9"/>
          <p:cNvSpPr/>
          <p:nvPr/>
        </p:nvSpPr>
        <p:spPr>
          <a:xfrm>
            <a:off x="457200" y="3474720"/>
            <a:ext cx="8229600" cy="1005840"/>
          </a:xfrm>
          <a:prstGeom prst="roundRect">
            <a:avLst>
              <a:gd name="adj" fmla="val 7273"/>
            </a:avLst>
          </a:prstGeom>
          <a:solidFill>
            <a:srgbClr val="1F3A5F"/>
          </a:solidFill>
          <a:ln w="12700">
            <a:solidFill>
              <a:srgbClr val="1F3A5F"/>
            </a:solidFill>
            <a:prstDash val="solid"/>
          </a:ln>
        </p:spPr>
      </p:sp>
      <p:sp>
        <p:nvSpPr>
          <p:cNvPr id="14" name="Text 10"/>
          <p:cNvSpPr txBox="1"/>
          <p:nvPr/>
        </p:nvSpPr>
        <p:spPr>
          <a:xfrm>
            <a:off x="685800" y="3474720"/>
            <a:ext cx="7772400" cy="100584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Result: turnover above a sustainable level for three straight years, and more of our training budget spent replacing technicians than developing them.</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Why small fixes will not reach our goals</a:t>
            </a:r>
            <a:endParaRPr lang="en-US" sz="2800" dirty="0"/>
          </a:p>
        </p:txBody>
      </p:sp>
      <p:sp>
        <p:nvSpPr>
          <p:cNvPr id="3" name="Shape 1"/>
          <p:cNvSpPr/>
          <p:nvPr/>
        </p:nvSpPr>
        <p:spPr>
          <a:xfrm>
            <a:off x="457200" y="1097280"/>
            <a:ext cx="3840480" cy="3383280"/>
          </a:xfrm>
          <a:prstGeom prst="roundRect">
            <a:avLst>
              <a:gd name="adj" fmla="val 2162"/>
            </a:avLst>
          </a:prstGeom>
          <a:solidFill>
            <a:srgbClr val="EEF3F7"/>
          </a:solidFill>
          <a:ln w="12700">
            <a:solidFill>
              <a:srgbClr val="EEF3F7"/>
            </a:solidFill>
            <a:prstDash val="solid"/>
          </a:ln>
        </p:spPr>
      </p:sp>
      <p:sp>
        <p:nvSpPr>
          <p:cNvPr id="4" name="Text 2"/>
          <p:cNvSpPr txBox="1"/>
          <p:nvPr/>
        </p:nvSpPr>
        <p:spPr>
          <a:xfrm>
            <a:off x="731520" y="1280160"/>
            <a:ext cx="3291840" cy="365760"/>
          </a:xfrm>
          <a:prstGeom prst="rect">
            <a:avLst/>
          </a:prstGeom>
          <a:noFill/>
          <a:ln/>
        </p:spPr>
        <p:txBody>
          <a:bodyPr wrap="square" lIns="0" tIns="0" rIns="0" bIns="0" rtlCol="0" anchor="ctr"/>
          <a:lstStyle/>
          <a:p>
            <a:pPr indent="0" marL="0">
              <a:buNone/>
            </a:pPr>
            <a:r>
              <a:rPr lang="en-US" sz="1700" b="1" dirty="0">
                <a:solidFill>
                  <a:srgbClr val="1F3A5F"/>
                </a:solidFill>
                <a:latin typeface="Arial" pitchFamily="34" charset="0"/>
                <a:ea typeface="Arial" pitchFamily="34" charset="-122"/>
                <a:cs typeface="Arial" pitchFamily="34" charset="-120"/>
              </a:rPr>
              <a:t>What we tried</a:t>
            </a:r>
            <a:endParaRPr lang="en-US" sz="1700" dirty="0"/>
          </a:p>
        </p:txBody>
      </p:sp>
      <p:sp>
        <p:nvSpPr>
          <p:cNvPr id="5" name="Text 3"/>
          <p:cNvSpPr txBox="1"/>
          <p:nvPr/>
        </p:nvSpPr>
        <p:spPr>
          <a:xfrm>
            <a:off x="731520" y="1783080"/>
            <a:ext cx="3291840" cy="2560320"/>
          </a:xfrm>
          <a:prstGeom prst="rect">
            <a:avLst/>
          </a:prstGeom>
          <a:noFill/>
          <a:ln/>
        </p:spPr>
        <p:txBody>
          <a:bodyPr wrap="square" lIns="0" tIns="0" rIns="0" bIns="0" rtlCol="0" anchor="t"/>
          <a:lstStyle/>
          <a:p>
            <a:pPr indent="0" marL="0">
              <a:buNone/>
            </a:pPr>
            <a:r>
              <a:rPr lang="en-US" sz="1400" dirty="0">
                <a:solidFill>
                  <a:srgbClr val="1D2733"/>
                </a:solidFill>
                <a:latin typeface="Calibri" pitchFamily="34" charset="0"/>
                <a:ea typeface="Calibri" pitchFamily="34" charset="-122"/>
                <a:cs typeface="Calibri" pitchFamily="34" charset="-120"/>
              </a:rPr>
              <a:t>Two years ago we added a dispatcher at each branch.</a:t>
            </a:r>
            <a:endParaRPr lang="en-US" sz="1400" dirty="0"/>
          </a:p>
          <a:p>
            <a:pPr indent="0" marL="0">
              <a:buNone/>
            </a:pPr>
            <a:endParaRPr lang="en-US" sz="1400" dirty="0"/>
          </a:p>
          <a:p>
            <a:pPr indent="0" marL="0">
              <a:buNone/>
            </a:pPr>
            <a:r>
              <a:rPr lang="en-US" sz="1400" dirty="0">
                <a:solidFill>
                  <a:srgbClr val="1D2733"/>
                </a:solidFill>
                <a:latin typeface="Calibri" pitchFamily="34" charset="0"/>
                <a:ea typeface="Calibri" pitchFamily="34" charset="-122"/>
                <a:cs typeface="Calibri" pitchFamily="34" charset="-120"/>
              </a:rPr>
              <a:t>Missed window complaints kept rising, because another person working across the same four systems still could not see what those systems never shared.</a:t>
            </a:r>
            <a:endParaRPr lang="en-US" sz="1400" dirty="0"/>
          </a:p>
        </p:txBody>
      </p:sp>
      <p:sp>
        <p:nvSpPr>
          <p:cNvPr id="6" name="Shape 4"/>
          <p:cNvSpPr/>
          <p:nvPr/>
        </p:nvSpPr>
        <p:spPr>
          <a:xfrm>
            <a:off x="4572000" y="1188720"/>
            <a:ext cx="502920" cy="502920"/>
          </a:xfrm>
          <a:prstGeom prst="ellipse">
            <a:avLst/>
          </a:prstGeom>
          <a:solidFill>
            <a:srgbClr val="2A9D8F"/>
          </a:solidFill>
          <a:ln w="12700">
            <a:solidFill>
              <a:srgbClr val="2A9D8F"/>
            </a:solidFill>
            <a:prstDash val="solid"/>
          </a:ln>
        </p:spPr>
      </p:sp>
      <p:pic>
        <p:nvPicPr>
          <p:cNvPr id="7" name="Image 0" descr="preencoded.png">    </p:cNvPr>
          <p:cNvPicPr>
            <a:picLocks noChangeAspect="1"/>
          </p:cNvPicPr>
          <p:nvPr/>
        </p:nvPicPr>
        <p:blipFill>
          <a:blip r:embed="rId1"/>
          <a:stretch>
            <a:fillRect/>
          </a:stretch>
        </p:blipFill>
        <p:spPr>
          <a:xfrm>
            <a:off x="4702759" y="1319479"/>
            <a:ext cx="241402" cy="241402"/>
          </a:xfrm>
          <a:prstGeom prst="rect">
            <a:avLst/>
          </a:prstGeom>
        </p:spPr>
      </p:pic>
      <p:sp>
        <p:nvSpPr>
          <p:cNvPr id="8" name="Text 5"/>
          <p:cNvSpPr txBox="1"/>
          <p:nvPr/>
        </p:nvSpPr>
        <p:spPr>
          <a:xfrm>
            <a:off x="5257800" y="1143000"/>
            <a:ext cx="3474720" cy="32004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First visit resolution</a:t>
            </a:r>
            <a:endParaRPr lang="en-US" sz="1500" dirty="0"/>
          </a:p>
        </p:txBody>
      </p:sp>
      <p:sp>
        <p:nvSpPr>
          <p:cNvPr id="9" name="Text 6"/>
          <p:cNvSpPr txBox="1"/>
          <p:nvPr/>
        </p:nvSpPr>
        <p:spPr>
          <a:xfrm>
            <a:off x="5257800" y="1490472"/>
            <a:ext cx="3474720" cy="548640"/>
          </a:xfrm>
          <a:prstGeom prst="rect">
            <a:avLst/>
          </a:prstGeom>
          <a:noFill/>
          <a:ln/>
        </p:spPr>
        <p:txBody>
          <a:bodyPr wrap="square" lIns="0" tIns="0" rIns="0" bIns="0" rtlCol="0" anchor="t"/>
          <a:lstStyle/>
          <a:p>
            <a:pPr indent="0" marL="0">
              <a:buNone/>
            </a:pPr>
            <a:r>
              <a:rPr lang="en-US" sz="1300" dirty="0">
                <a:solidFill>
                  <a:srgbClr val="56616E"/>
                </a:solidFill>
                <a:latin typeface="Calibri" pitchFamily="34" charset="0"/>
                <a:ea typeface="Calibri" pitchFamily="34" charset="-122"/>
                <a:cs typeface="Calibri" pitchFamily="34" charset="-120"/>
              </a:rPr>
              <a:t>cannot rise without history and parts visibility</a:t>
            </a:r>
            <a:endParaRPr lang="en-US" sz="1300" dirty="0"/>
          </a:p>
        </p:txBody>
      </p:sp>
      <p:sp>
        <p:nvSpPr>
          <p:cNvPr id="10" name="Shape 7"/>
          <p:cNvSpPr/>
          <p:nvPr/>
        </p:nvSpPr>
        <p:spPr>
          <a:xfrm>
            <a:off x="4572000" y="2286000"/>
            <a:ext cx="502920" cy="502920"/>
          </a:xfrm>
          <a:prstGeom prst="ellipse">
            <a:avLst/>
          </a:prstGeom>
          <a:solidFill>
            <a:srgbClr val="2A9D8F"/>
          </a:solidFill>
          <a:ln w="12700">
            <a:solidFill>
              <a:srgbClr val="2A9D8F"/>
            </a:solidFill>
            <a:prstDash val="solid"/>
          </a:ln>
        </p:spPr>
      </p:sp>
      <p:pic>
        <p:nvPicPr>
          <p:cNvPr id="11" name="Image 1" descr="preencoded.png">    </p:cNvPr>
          <p:cNvPicPr>
            <a:picLocks noChangeAspect="1"/>
          </p:cNvPicPr>
          <p:nvPr/>
        </p:nvPicPr>
        <p:blipFill>
          <a:blip r:embed="rId2"/>
          <a:stretch>
            <a:fillRect/>
          </a:stretch>
        </p:blipFill>
        <p:spPr>
          <a:xfrm>
            <a:off x="4702759" y="2416759"/>
            <a:ext cx="241402" cy="241402"/>
          </a:xfrm>
          <a:prstGeom prst="rect">
            <a:avLst/>
          </a:prstGeom>
        </p:spPr>
      </p:pic>
      <p:sp>
        <p:nvSpPr>
          <p:cNvPr id="12" name="Text 8"/>
          <p:cNvSpPr txBox="1"/>
          <p:nvPr/>
        </p:nvSpPr>
        <p:spPr>
          <a:xfrm>
            <a:off x="5257800" y="2240280"/>
            <a:ext cx="3474720" cy="32004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Turnover</a:t>
            </a:r>
            <a:endParaRPr lang="en-US" sz="1500" dirty="0"/>
          </a:p>
        </p:txBody>
      </p:sp>
      <p:sp>
        <p:nvSpPr>
          <p:cNvPr id="13" name="Text 9"/>
          <p:cNvSpPr txBox="1"/>
          <p:nvPr/>
        </p:nvSpPr>
        <p:spPr>
          <a:xfrm>
            <a:off x="5257800" y="2587752"/>
            <a:ext cx="3474720" cy="548640"/>
          </a:xfrm>
          <a:prstGeom prst="rect">
            <a:avLst/>
          </a:prstGeom>
          <a:noFill/>
          <a:ln/>
        </p:spPr>
        <p:txBody>
          <a:bodyPr wrap="square" lIns="0" tIns="0" rIns="0" bIns="0" rtlCol="0" anchor="t"/>
          <a:lstStyle/>
          <a:p>
            <a:pPr indent="0" marL="0">
              <a:buNone/>
            </a:pPr>
            <a:r>
              <a:rPr lang="en-US" sz="1300" dirty="0">
                <a:solidFill>
                  <a:srgbClr val="56616E"/>
                </a:solidFill>
                <a:latin typeface="Calibri" pitchFamily="34" charset="0"/>
                <a:ea typeface="Calibri" pitchFamily="34" charset="-122"/>
                <a:cs typeface="Calibri" pitchFamily="34" charset="-120"/>
              </a:rPr>
              <a:t>will not fall without a future for technicians</a:t>
            </a:r>
            <a:endParaRPr lang="en-US" sz="1300" dirty="0"/>
          </a:p>
        </p:txBody>
      </p:sp>
      <p:sp>
        <p:nvSpPr>
          <p:cNvPr id="14" name="Shape 10"/>
          <p:cNvSpPr/>
          <p:nvPr/>
        </p:nvSpPr>
        <p:spPr>
          <a:xfrm>
            <a:off x="4572000" y="3383280"/>
            <a:ext cx="502920" cy="502920"/>
          </a:xfrm>
          <a:prstGeom prst="ellipse">
            <a:avLst/>
          </a:prstGeom>
          <a:solidFill>
            <a:srgbClr val="2A9D8F"/>
          </a:solidFill>
          <a:ln w="12700">
            <a:solidFill>
              <a:srgbClr val="2A9D8F"/>
            </a:solidFill>
            <a:prstDash val="solid"/>
          </a:ln>
        </p:spPr>
      </p:sp>
      <p:pic>
        <p:nvPicPr>
          <p:cNvPr id="15" name="Image 2" descr="preencoded.png">    </p:cNvPr>
          <p:cNvPicPr>
            <a:picLocks noChangeAspect="1"/>
          </p:cNvPicPr>
          <p:nvPr/>
        </p:nvPicPr>
        <p:blipFill>
          <a:blip r:embed="rId3"/>
          <a:stretch>
            <a:fillRect/>
          </a:stretch>
        </p:blipFill>
        <p:spPr>
          <a:xfrm>
            <a:off x="4702759" y="3514039"/>
            <a:ext cx="241402" cy="241402"/>
          </a:xfrm>
          <a:prstGeom prst="rect">
            <a:avLst/>
          </a:prstGeom>
        </p:spPr>
      </p:pic>
      <p:sp>
        <p:nvSpPr>
          <p:cNvPr id="16" name="Text 11"/>
          <p:cNvSpPr txBox="1"/>
          <p:nvPr/>
        </p:nvSpPr>
        <p:spPr>
          <a:xfrm>
            <a:off x="5257800" y="3337560"/>
            <a:ext cx="3474720" cy="32004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A fifth branch</a:t>
            </a:r>
            <a:endParaRPr lang="en-US" sz="1500" dirty="0"/>
          </a:p>
        </p:txBody>
      </p:sp>
      <p:sp>
        <p:nvSpPr>
          <p:cNvPr id="17" name="Text 12"/>
          <p:cNvSpPr txBox="1"/>
          <p:nvPr/>
        </p:nvSpPr>
        <p:spPr>
          <a:xfrm>
            <a:off x="5257800" y="3685032"/>
            <a:ext cx="3474720" cy="548640"/>
          </a:xfrm>
          <a:prstGeom prst="rect">
            <a:avLst/>
          </a:prstGeom>
          <a:noFill/>
          <a:ln/>
        </p:spPr>
        <p:txBody>
          <a:bodyPr wrap="square" lIns="0" tIns="0" rIns="0" bIns="0" rtlCol="0" anchor="t"/>
          <a:lstStyle/>
          <a:p>
            <a:pPr indent="0" marL="0">
              <a:buNone/>
            </a:pPr>
            <a:r>
              <a:rPr lang="en-US" sz="1300" dirty="0">
                <a:solidFill>
                  <a:srgbClr val="56616E"/>
                </a:solidFill>
                <a:latin typeface="Calibri" pitchFamily="34" charset="0"/>
                <a:ea typeface="Calibri" pitchFamily="34" charset="-122"/>
                <a:cs typeface="Calibri" pitchFamily="34" charset="-120"/>
              </a:rPr>
              <a:t>would multiply today's coordination problems</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3A5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600" b="1" dirty="0">
                <a:solidFill>
                  <a:srgbClr val="FFFFFF"/>
                </a:solidFill>
                <a:latin typeface="Arial" pitchFamily="34" charset="0"/>
                <a:ea typeface="Arial" pitchFamily="34" charset="-122"/>
                <a:cs typeface="Arial" pitchFamily="34" charset="-120"/>
              </a:rPr>
              <a:t>The strategy: Connected Field, Empowered Branch</a:t>
            </a:r>
            <a:endParaRPr lang="en-US" sz="2600" dirty="0"/>
          </a:p>
        </p:txBody>
      </p:sp>
      <p:sp>
        <p:nvSpPr>
          <p:cNvPr id="3" name="Shape 1"/>
          <p:cNvSpPr/>
          <p:nvPr/>
        </p:nvSpPr>
        <p:spPr>
          <a:xfrm>
            <a:off x="457200" y="1143000"/>
            <a:ext cx="4023360" cy="2834640"/>
          </a:xfrm>
          <a:prstGeom prst="roundRect">
            <a:avLst>
              <a:gd name="adj" fmla="val 3226"/>
            </a:avLst>
          </a:prstGeom>
          <a:solidFill>
            <a:srgbClr val="274A74"/>
          </a:solidFill>
          <a:ln w="19050">
            <a:solidFill>
              <a:srgbClr val="2A9D8F"/>
            </a:solidFill>
            <a:prstDash val="solid"/>
          </a:ln>
        </p:spPr>
      </p:sp>
      <p:sp>
        <p:nvSpPr>
          <p:cNvPr id="4" name="Shape 2"/>
          <p:cNvSpPr/>
          <p:nvPr/>
        </p:nvSpPr>
        <p:spPr>
          <a:xfrm>
            <a:off x="731520" y="1371600"/>
            <a:ext cx="594360" cy="594360"/>
          </a:xfrm>
          <a:prstGeom prst="ellipse">
            <a:avLst/>
          </a:prstGeom>
          <a:solidFill>
            <a:srgbClr val="2A9D8F"/>
          </a:solidFill>
          <a:ln w="12700">
            <a:solidFill>
              <a:srgbClr val="2A9D8F"/>
            </a:solidFill>
            <a:prstDash val="solid"/>
          </a:ln>
        </p:spPr>
      </p:sp>
      <p:pic>
        <p:nvPicPr>
          <p:cNvPr id="5" name="Image 0" descr="preencoded.png">    </p:cNvPr>
          <p:cNvPicPr>
            <a:picLocks noChangeAspect="1"/>
          </p:cNvPicPr>
          <p:nvPr/>
        </p:nvPicPr>
        <p:blipFill>
          <a:blip r:embed="rId1"/>
          <a:stretch>
            <a:fillRect/>
          </a:stretch>
        </p:blipFill>
        <p:spPr>
          <a:xfrm>
            <a:off x="886054" y="1526134"/>
            <a:ext cx="285293" cy="285293"/>
          </a:xfrm>
          <a:prstGeom prst="rect">
            <a:avLst/>
          </a:prstGeom>
        </p:spPr>
      </p:pic>
      <p:sp>
        <p:nvSpPr>
          <p:cNvPr id="6" name="Text 3"/>
          <p:cNvSpPr txBox="1"/>
          <p:nvPr/>
        </p:nvSpPr>
        <p:spPr>
          <a:xfrm>
            <a:off x="1508760" y="1481328"/>
            <a:ext cx="2834640" cy="41148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Connected Field</a:t>
            </a:r>
            <a:endParaRPr lang="en-US" sz="1900" dirty="0"/>
          </a:p>
        </p:txBody>
      </p:sp>
      <p:sp>
        <p:nvSpPr>
          <p:cNvPr id="7" name="Text 4"/>
          <p:cNvSpPr txBox="1"/>
          <p:nvPr/>
        </p:nvSpPr>
        <p:spPr>
          <a:xfrm>
            <a:off x="731520" y="2194560"/>
            <a:ext cx="3474720" cy="1645920"/>
          </a:xfrm>
          <a:prstGeom prst="rect">
            <a:avLst/>
          </a:prstGeom>
          <a:noFill/>
          <a:ln/>
        </p:spPr>
        <p:txBody>
          <a:bodyPr wrap="square" lIns="0" tIns="0" rIns="0" bIns="0" rtlCol="0" anchor="t"/>
          <a:lstStyle/>
          <a:p>
            <a:pPr indent="0" marL="0">
              <a:buNone/>
            </a:pPr>
            <a:r>
              <a:rPr lang="en-US" sz="1400" dirty="0">
                <a:solidFill>
                  <a:srgbClr val="D6E2EC"/>
                </a:solidFill>
                <a:latin typeface="Calibri" pitchFamily="34" charset="0"/>
                <a:ea typeface="Calibri" pitchFamily="34" charset="-122"/>
                <a:cs typeface="Calibri" pitchFamily="34" charset="-120"/>
              </a:rPr>
              <a:t>One field service management platform for booking, dispatch, customer history, truck inventory, and mobile invoicing. Technicians see history and parts before arriving.</a:t>
            </a:r>
            <a:endParaRPr lang="en-US" sz="1400" dirty="0"/>
          </a:p>
        </p:txBody>
      </p:sp>
      <p:sp>
        <p:nvSpPr>
          <p:cNvPr id="8" name="Shape 5"/>
          <p:cNvSpPr/>
          <p:nvPr/>
        </p:nvSpPr>
        <p:spPr>
          <a:xfrm>
            <a:off x="4663440" y="1143000"/>
            <a:ext cx="4023360" cy="2834640"/>
          </a:xfrm>
          <a:prstGeom prst="roundRect">
            <a:avLst>
              <a:gd name="adj" fmla="val 3226"/>
            </a:avLst>
          </a:prstGeom>
          <a:solidFill>
            <a:srgbClr val="274A74"/>
          </a:solidFill>
          <a:ln w="19050">
            <a:solidFill>
              <a:srgbClr val="2A9D8F"/>
            </a:solidFill>
            <a:prstDash val="solid"/>
          </a:ln>
        </p:spPr>
      </p:sp>
      <p:sp>
        <p:nvSpPr>
          <p:cNvPr id="9" name="Shape 6"/>
          <p:cNvSpPr/>
          <p:nvPr/>
        </p:nvSpPr>
        <p:spPr>
          <a:xfrm>
            <a:off x="4937760" y="1371600"/>
            <a:ext cx="594360" cy="594360"/>
          </a:xfrm>
          <a:prstGeom prst="ellipse">
            <a:avLst/>
          </a:prstGeom>
          <a:solidFill>
            <a:srgbClr val="2A9D8F"/>
          </a:solidFill>
          <a:ln w="12700">
            <a:solidFill>
              <a:srgbClr val="2A9D8F"/>
            </a:solidFill>
            <a:prstDash val="solid"/>
          </a:ln>
        </p:spPr>
      </p:sp>
      <p:pic>
        <p:nvPicPr>
          <p:cNvPr id="10" name="Image 1" descr="preencoded.png">    </p:cNvPr>
          <p:cNvPicPr>
            <a:picLocks noChangeAspect="1"/>
          </p:cNvPicPr>
          <p:nvPr/>
        </p:nvPicPr>
        <p:blipFill>
          <a:blip r:embed="rId2"/>
          <a:stretch>
            <a:fillRect/>
          </a:stretch>
        </p:blipFill>
        <p:spPr>
          <a:xfrm>
            <a:off x="5092294" y="1526134"/>
            <a:ext cx="285293" cy="285293"/>
          </a:xfrm>
          <a:prstGeom prst="rect">
            <a:avLst/>
          </a:prstGeom>
        </p:spPr>
      </p:pic>
      <p:sp>
        <p:nvSpPr>
          <p:cNvPr id="11" name="Text 7"/>
          <p:cNvSpPr txBox="1"/>
          <p:nvPr/>
        </p:nvSpPr>
        <p:spPr>
          <a:xfrm>
            <a:off x="5715000" y="1481328"/>
            <a:ext cx="2834640" cy="41148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Empowered Branch</a:t>
            </a:r>
            <a:endParaRPr lang="en-US" sz="1900" dirty="0"/>
          </a:p>
        </p:txBody>
      </p:sp>
      <p:sp>
        <p:nvSpPr>
          <p:cNvPr id="12" name="Text 8"/>
          <p:cNvSpPr txBox="1"/>
          <p:nvPr/>
        </p:nvSpPr>
        <p:spPr>
          <a:xfrm>
            <a:off x="4937760" y="2194560"/>
            <a:ext cx="3474720" cy="1645920"/>
          </a:xfrm>
          <a:prstGeom prst="rect">
            <a:avLst/>
          </a:prstGeom>
          <a:noFill/>
          <a:ln/>
        </p:spPr>
        <p:txBody>
          <a:bodyPr wrap="square" lIns="0" tIns="0" rIns="0" bIns="0" rtlCol="0" anchor="t"/>
          <a:lstStyle/>
          <a:p>
            <a:pPr indent="0" marL="0">
              <a:buNone/>
            </a:pPr>
            <a:r>
              <a:rPr lang="en-US" sz="1400" dirty="0">
                <a:solidFill>
                  <a:srgbClr val="D6E2EC"/>
                </a:solidFill>
                <a:latin typeface="Calibri" pitchFamily="34" charset="0"/>
                <a:ea typeface="Calibri" pitchFamily="34" charset="-122"/>
                <a:cs typeface="Calibri" pitchFamily="34" charset="-120"/>
              </a:rPr>
              <a:t>Written decision rights for branch managers on overtime, pricing exceptions, and hiring, plus a four level technician career ladder with certifications and pay steps.</a:t>
            </a:r>
            <a:endParaRPr lang="en-US" sz="1400" dirty="0"/>
          </a:p>
        </p:txBody>
      </p:sp>
      <p:sp>
        <p:nvSpPr>
          <p:cNvPr id="13" name="Text 9"/>
          <p:cNvSpPr txBox="1"/>
          <p:nvPr/>
        </p:nvSpPr>
        <p:spPr>
          <a:xfrm>
            <a:off x="457200" y="4160520"/>
            <a:ext cx="8229600" cy="502920"/>
          </a:xfrm>
          <a:prstGeom prst="rect">
            <a:avLst/>
          </a:prstGeom>
          <a:noFill/>
          <a:ln/>
        </p:spPr>
        <p:txBody>
          <a:bodyPr wrap="square" lIns="0" tIns="0" rIns="0" bIns="0" rtlCol="0" anchor="ctr"/>
          <a:lstStyle/>
          <a:p>
            <a:pPr indent="0" marL="0">
              <a:buNone/>
            </a:pPr>
            <a:r>
              <a:rPr lang="en-US" sz="1200" i="1" dirty="0">
                <a:solidFill>
                  <a:srgbClr val="F59E0B"/>
                </a:solidFill>
                <a:latin typeface="Calibri" pitchFamily="34" charset="0"/>
                <a:ea typeface="Calibri" pitchFamily="34" charset="-122"/>
                <a:cs typeface="Calibri" pitchFamily="34" charset="-120"/>
              </a:rPr>
              <a:t>Built on practices change research ties to success: communication, stakeholder involvement, culture, vision, and readiness (Phillips &amp; Klein, 2023; Errida &amp; Lotfi, 2021).</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What each group gains</a:t>
            </a:r>
            <a:endParaRPr lang="en-US" sz="28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194560"/>
                <a:gridCol w="6035040"/>
              </a:tblGrid>
              <a:tr h="402336">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Stakeholder</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Primary benefit</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1F3A5F"/>
                    </a:solidFill>
                  </a:tcPr>
                </a:tc>
              </a:tr>
              <a:tr h="402336">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CEO</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Fewer daily approvals and reliable data for the fifth branch decision</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FFFFFF"/>
                    </a:solidFill>
                  </a:tcPr>
                </a:tc>
              </a:tr>
              <a:tr h="402336">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Branch managers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Authority to resolve customer and staffing issues locally</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EEF3F7"/>
                    </a:solidFill>
                  </a:tcPr>
                </a:tc>
              </a:tr>
              <a:tr h="402336">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Technicians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Customer history on every call and a visible path to higher pay</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FFFFFF"/>
                    </a:solidFill>
                  </a:tcPr>
                </a:tc>
              </a:tr>
              <a:tr h="402336">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Dispatchers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One system to schedule and confirm calls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EEF3F7"/>
                    </a:solidFill>
                  </a:tcPr>
                </a:tc>
              </a:tr>
              <a:tr h="402336">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Homeowners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Accurate arrival windows and more first visit repairs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FFFFFF"/>
                    </a:solidFill>
                  </a:tcPr>
                </a:tc>
              </a:tr>
              <a:tr h="402336">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Suppliers and partners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Clearer parts forecasting and faster claims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EEF3F7"/>
                    </a:solidFill>
                  </a:tcPr>
                </a:tc>
              </a:tr>
              <a:tr h="402336">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Trade schools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A defined career ladder to show apprentices</a:t>
                      </a:r>
                      <a:endParaRPr lang="en-US" sz="1300" dirty="0">
                        <a:latin typeface="Calibri" charset="0"/>
                        <a:ea typeface="Calibri" charset="0"/>
                        <a:cs typeface="Calibri" charset="0"/>
                      </a:endParaRPr>
                    </a:p>
                  </a:txBody>
                  <a:tcPr marL="109728" marR="109728" marT="45720" marB="45720">
                    <a:lnL w="0" cap="flat" cmpd="sng" algn="ctr">
                      <a:noFill/>
                    </a:lnL>
                    <a:lnR w="0" cap="flat" cmpd="sng" algn="ctr">
                      <a:noFill/>
                    </a:lnR>
                    <a:lnT w="0" cap="flat" cmpd="sng" algn="ctr">
                      <a:noFill/>
                    </a:lnT>
                    <a:lnB w="0" cap="flat" cmpd="sng" algn="ctr">
                      <a:noFill/>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Four steps to prepare the organization</a:t>
            </a:r>
            <a:endParaRPr lang="en-US" sz="2800" dirty="0"/>
          </a:p>
        </p:txBody>
      </p:sp>
      <p:sp>
        <p:nvSpPr>
          <p:cNvPr id="3" name="Shape 1"/>
          <p:cNvSpPr/>
          <p:nvPr/>
        </p:nvSpPr>
        <p:spPr>
          <a:xfrm>
            <a:off x="1115568" y="1097280"/>
            <a:ext cx="548640" cy="548640"/>
          </a:xfrm>
          <a:prstGeom prst="ellipse">
            <a:avLst/>
          </a:prstGeom>
          <a:solidFill>
            <a:srgbClr val="2A9D8F"/>
          </a:solidFill>
          <a:ln w="12700">
            <a:solidFill>
              <a:srgbClr val="2A9D8F"/>
            </a:solidFill>
            <a:prstDash val="solid"/>
          </a:ln>
        </p:spPr>
      </p:sp>
      <p:sp>
        <p:nvSpPr>
          <p:cNvPr id="4" name="Text 2"/>
          <p:cNvSpPr txBox="1"/>
          <p:nvPr/>
        </p:nvSpPr>
        <p:spPr>
          <a:xfrm>
            <a:off x="1115568" y="10972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1</a:t>
            </a:r>
            <a:endParaRPr lang="en-US" sz="2000" dirty="0"/>
          </a:p>
        </p:txBody>
      </p:sp>
      <p:sp>
        <p:nvSpPr>
          <p:cNvPr id="5" name="Shape 3"/>
          <p:cNvSpPr/>
          <p:nvPr/>
        </p:nvSpPr>
        <p:spPr>
          <a:xfrm>
            <a:off x="1737360" y="1371600"/>
            <a:ext cx="1783080" cy="0"/>
          </a:xfrm>
          <a:prstGeom prst="line">
            <a:avLst/>
          </a:prstGeom>
          <a:noFill/>
          <a:ln w="25400">
            <a:solidFill>
              <a:srgbClr val="2A9D8F"/>
            </a:solidFill>
            <a:prstDash val="dash"/>
          </a:ln>
        </p:spPr>
      </p:sp>
      <p:sp>
        <p:nvSpPr>
          <p:cNvPr id="6" name="Shape 4"/>
          <p:cNvSpPr/>
          <p:nvPr/>
        </p:nvSpPr>
        <p:spPr>
          <a:xfrm>
            <a:off x="457200" y="1874520"/>
            <a:ext cx="1874520" cy="2103120"/>
          </a:xfrm>
          <a:prstGeom prst="roundRect">
            <a:avLst>
              <a:gd name="adj" fmla="val 3902"/>
            </a:avLst>
          </a:prstGeom>
          <a:solidFill>
            <a:srgbClr val="EEF3F7"/>
          </a:solidFill>
          <a:ln w="12700">
            <a:solidFill>
              <a:srgbClr val="EEF3F7"/>
            </a:solidFill>
            <a:prstDash val="solid"/>
          </a:ln>
        </p:spPr>
      </p:sp>
      <p:sp>
        <p:nvSpPr>
          <p:cNvPr id="7" name="Text 5"/>
          <p:cNvSpPr txBox="1"/>
          <p:nvPr/>
        </p:nvSpPr>
        <p:spPr>
          <a:xfrm>
            <a:off x="594360" y="2011680"/>
            <a:ext cx="1600200" cy="731520"/>
          </a:xfrm>
          <a:prstGeom prst="rect">
            <a:avLst/>
          </a:prstGeom>
          <a:noFill/>
          <a:ln/>
        </p:spPr>
        <p:txBody>
          <a:bodyPr wrap="square" lIns="0" tIns="0" rIns="0" bIns="0" rtlCol="0" anchor="t"/>
          <a:lstStyle/>
          <a:p>
            <a:pPr indent="0" marL="0">
              <a:buNone/>
            </a:pPr>
            <a:r>
              <a:rPr lang="en-US" sz="1300" b="1" dirty="0">
                <a:solidFill>
                  <a:srgbClr val="1F3A5F"/>
                </a:solidFill>
                <a:latin typeface="Arial" pitchFamily="34" charset="0"/>
                <a:ea typeface="Arial" pitchFamily="34" charset="-122"/>
                <a:cs typeface="Arial" pitchFamily="34" charset="-120"/>
              </a:rPr>
              <a:t>Form change team and assess readiness</a:t>
            </a:r>
            <a:endParaRPr lang="en-US" sz="1300" dirty="0"/>
          </a:p>
        </p:txBody>
      </p:sp>
      <p:sp>
        <p:nvSpPr>
          <p:cNvPr id="8" name="Text 6"/>
          <p:cNvSpPr txBox="1"/>
          <p:nvPr/>
        </p:nvSpPr>
        <p:spPr>
          <a:xfrm>
            <a:off x="594360" y="2788920"/>
            <a:ext cx="1600200" cy="1600200"/>
          </a:xfrm>
          <a:prstGeom prst="rect">
            <a:avLst/>
          </a:prstGeom>
          <a:noFill/>
          <a:ln/>
        </p:spPr>
        <p:txBody>
          <a:bodyPr wrap="square" lIns="0" tIns="0" rIns="0" bIns="0" rtlCol="0" anchor="t"/>
          <a:lstStyle/>
          <a:p>
            <a:pPr indent="0" marL="0">
              <a:buNone/>
            </a:pPr>
            <a:r>
              <a:rPr lang="en-US" sz="1200" dirty="0">
                <a:solidFill>
                  <a:srgbClr val="1D2733"/>
                </a:solidFill>
                <a:latin typeface="Calibri" pitchFamily="34" charset="0"/>
                <a:ea typeface="Calibri" pitchFamily="34" charset="-122"/>
                <a:cs typeface="Calibri" pitchFamily="34" charset="-120"/>
              </a:rPr>
              <a:t>CEO charters a cross branch team, runs a readiness survey, and holds listening sessions.</a:t>
            </a:r>
            <a:endParaRPr lang="en-US" sz="1200" dirty="0"/>
          </a:p>
        </p:txBody>
      </p:sp>
      <p:sp>
        <p:nvSpPr>
          <p:cNvPr id="9" name="Shape 7"/>
          <p:cNvSpPr/>
          <p:nvPr/>
        </p:nvSpPr>
        <p:spPr>
          <a:xfrm>
            <a:off x="3218688" y="1097280"/>
            <a:ext cx="548640" cy="548640"/>
          </a:xfrm>
          <a:prstGeom prst="ellipse">
            <a:avLst/>
          </a:prstGeom>
          <a:solidFill>
            <a:srgbClr val="2A9D8F"/>
          </a:solidFill>
          <a:ln w="12700">
            <a:solidFill>
              <a:srgbClr val="2A9D8F"/>
            </a:solidFill>
            <a:prstDash val="solid"/>
          </a:ln>
        </p:spPr>
      </p:sp>
      <p:sp>
        <p:nvSpPr>
          <p:cNvPr id="10" name="Text 8"/>
          <p:cNvSpPr txBox="1"/>
          <p:nvPr/>
        </p:nvSpPr>
        <p:spPr>
          <a:xfrm>
            <a:off x="3218688" y="10972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2</a:t>
            </a:r>
            <a:endParaRPr lang="en-US" sz="2000" dirty="0"/>
          </a:p>
        </p:txBody>
      </p:sp>
      <p:sp>
        <p:nvSpPr>
          <p:cNvPr id="11" name="Shape 9"/>
          <p:cNvSpPr/>
          <p:nvPr/>
        </p:nvSpPr>
        <p:spPr>
          <a:xfrm>
            <a:off x="3840480" y="1371600"/>
            <a:ext cx="1783080" cy="0"/>
          </a:xfrm>
          <a:prstGeom prst="line">
            <a:avLst/>
          </a:prstGeom>
          <a:noFill/>
          <a:ln w="25400">
            <a:solidFill>
              <a:srgbClr val="2A9D8F"/>
            </a:solidFill>
            <a:prstDash val="dash"/>
          </a:ln>
        </p:spPr>
      </p:sp>
      <p:sp>
        <p:nvSpPr>
          <p:cNvPr id="12" name="Shape 10"/>
          <p:cNvSpPr/>
          <p:nvPr/>
        </p:nvSpPr>
        <p:spPr>
          <a:xfrm>
            <a:off x="2560320" y="1874520"/>
            <a:ext cx="1874520" cy="2103120"/>
          </a:xfrm>
          <a:prstGeom prst="roundRect">
            <a:avLst>
              <a:gd name="adj" fmla="val 3902"/>
            </a:avLst>
          </a:prstGeom>
          <a:solidFill>
            <a:srgbClr val="EEF3F7"/>
          </a:solidFill>
          <a:ln w="12700">
            <a:solidFill>
              <a:srgbClr val="EEF3F7"/>
            </a:solidFill>
            <a:prstDash val="solid"/>
          </a:ln>
        </p:spPr>
      </p:sp>
      <p:sp>
        <p:nvSpPr>
          <p:cNvPr id="13" name="Text 11"/>
          <p:cNvSpPr txBox="1"/>
          <p:nvPr/>
        </p:nvSpPr>
        <p:spPr>
          <a:xfrm>
            <a:off x="2697480" y="2011680"/>
            <a:ext cx="1600200" cy="731520"/>
          </a:xfrm>
          <a:prstGeom prst="rect">
            <a:avLst/>
          </a:prstGeom>
          <a:noFill/>
          <a:ln/>
        </p:spPr>
        <p:txBody>
          <a:bodyPr wrap="square" lIns="0" tIns="0" rIns="0" bIns="0" rtlCol="0" anchor="t"/>
          <a:lstStyle/>
          <a:p>
            <a:pPr indent="0" marL="0">
              <a:buNone/>
            </a:pPr>
            <a:r>
              <a:rPr lang="en-US" sz="1300" b="1" dirty="0">
                <a:solidFill>
                  <a:srgbClr val="1F3A5F"/>
                </a:solidFill>
                <a:latin typeface="Arial" pitchFamily="34" charset="0"/>
                <a:ea typeface="Arial" pitchFamily="34" charset="-122"/>
                <a:cs typeface="Arial" pitchFamily="34" charset="-120"/>
              </a:rPr>
              <a:t>Define decision rights, ladder, and platform</a:t>
            </a:r>
            <a:endParaRPr lang="en-US" sz="1300" dirty="0"/>
          </a:p>
        </p:txBody>
      </p:sp>
      <p:sp>
        <p:nvSpPr>
          <p:cNvPr id="14" name="Text 12"/>
          <p:cNvSpPr txBox="1"/>
          <p:nvPr/>
        </p:nvSpPr>
        <p:spPr>
          <a:xfrm>
            <a:off x="2697480" y="2788920"/>
            <a:ext cx="1600200" cy="1600200"/>
          </a:xfrm>
          <a:prstGeom prst="rect">
            <a:avLst/>
          </a:prstGeom>
          <a:noFill/>
          <a:ln/>
        </p:spPr>
        <p:txBody>
          <a:bodyPr wrap="square" lIns="0" tIns="0" rIns="0" bIns="0" rtlCol="0" anchor="t"/>
          <a:lstStyle/>
          <a:p>
            <a:pPr indent="0" marL="0">
              <a:buNone/>
            </a:pPr>
            <a:r>
              <a:rPr lang="en-US" sz="1200" dirty="0">
                <a:solidFill>
                  <a:srgbClr val="1D2733"/>
                </a:solidFill>
                <a:latin typeface="Calibri" pitchFamily="34" charset="0"/>
                <a:ea typeface="Calibri" pitchFamily="34" charset="-122"/>
                <a:cs typeface="Calibri" pitchFamily="34" charset="-120"/>
              </a:rPr>
              <a:t>Leaders write decision rights, HR drafts the career ladder, and the team evaluates three vendors.</a:t>
            </a:r>
            <a:endParaRPr lang="en-US" sz="1200" dirty="0"/>
          </a:p>
        </p:txBody>
      </p:sp>
      <p:sp>
        <p:nvSpPr>
          <p:cNvPr id="15" name="Shape 13"/>
          <p:cNvSpPr/>
          <p:nvPr/>
        </p:nvSpPr>
        <p:spPr>
          <a:xfrm>
            <a:off x="5321808" y="1097280"/>
            <a:ext cx="548640" cy="548640"/>
          </a:xfrm>
          <a:prstGeom prst="ellipse">
            <a:avLst/>
          </a:prstGeom>
          <a:solidFill>
            <a:srgbClr val="2A9D8F"/>
          </a:solidFill>
          <a:ln w="12700">
            <a:solidFill>
              <a:srgbClr val="2A9D8F"/>
            </a:solidFill>
            <a:prstDash val="solid"/>
          </a:ln>
        </p:spPr>
      </p:sp>
      <p:sp>
        <p:nvSpPr>
          <p:cNvPr id="16" name="Text 14"/>
          <p:cNvSpPr txBox="1"/>
          <p:nvPr/>
        </p:nvSpPr>
        <p:spPr>
          <a:xfrm>
            <a:off x="5321808" y="10972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3</a:t>
            </a:r>
            <a:endParaRPr lang="en-US" sz="2000" dirty="0"/>
          </a:p>
        </p:txBody>
      </p:sp>
      <p:sp>
        <p:nvSpPr>
          <p:cNvPr id="17" name="Shape 15"/>
          <p:cNvSpPr/>
          <p:nvPr/>
        </p:nvSpPr>
        <p:spPr>
          <a:xfrm>
            <a:off x="5943600" y="1371600"/>
            <a:ext cx="1783080" cy="0"/>
          </a:xfrm>
          <a:prstGeom prst="line">
            <a:avLst/>
          </a:prstGeom>
          <a:noFill/>
          <a:ln w="25400">
            <a:solidFill>
              <a:srgbClr val="2A9D8F"/>
            </a:solidFill>
            <a:prstDash val="dash"/>
          </a:ln>
        </p:spPr>
      </p:sp>
      <p:sp>
        <p:nvSpPr>
          <p:cNvPr id="18" name="Shape 16"/>
          <p:cNvSpPr/>
          <p:nvPr/>
        </p:nvSpPr>
        <p:spPr>
          <a:xfrm>
            <a:off x="4663440" y="1874520"/>
            <a:ext cx="1874520" cy="2103120"/>
          </a:xfrm>
          <a:prstGeom prst="roundRect">
            <a:avLst>
              <a:gd name="adj" fmla="val 3902"/>
            </a:avLst>
          </a:prstGeom>
          <a:solidFill>
            <a:srgbClr val="EEF3F7"/>
          </a:solidFill>
          <a:ln w="12700">
            <a:solidFill>
              <a:srgbClr val="EEF3F7"/>
            </a:solidFill>
            <a:prstDash val="solid"/>
          </a:ln>
        </p:spPr>
      </p:sp>
      <p:sp>
        <p:nvSpPr>
          <p:cNvPr id="19" name="Text 17"/>
          <p:cNvSpPr txBox="1"/>
          <p:nvPr/>
        </p:nvSpPr>
        <p:spPr>
          <a:xfrm>
            <a:off x="4800600" y="2011680"/>
            <a:ext cx="1600200" cy="731520"/>
          </a:xfrm>
          <a:prstGeom prst="rect">
            <a:avLst/>
          </a:prstGeom>
          <a:noFill/>
          <a:ln/>
        </p:spPr>
        <p:txBody>
          <a:bodyPr wrap="square" lIns="0" tIns="0" rIns="0" bIns="0" rtlCol="0" anchor="t"/>
          <a:lstStyle/>
          <a:p>
            <a:pPr indent="0" marL="0">
              <a:buNone/>
            </a:pPr>
            <a:r>
              <a:rPr lang="en-US" sz="1300" b="1" dirty="0">
                <a:solidFill>
                  <a:srgbClr val="1F3A5F"/>
                </a:solidFill>
                <a:latin typeface="Arial" pitchFamily="34" charset="0"/>
                <a:ea typeface="Arial" pitchFamily="34" charset="-122"/>
                <a:cs typeface="Arial" pitchFamily="34" charset="-120"/>
              </a:rPr>
              <a:t>Pilot at Lakeside</a:t>
            </a:r>
            <a:endParaRPr lang="en-US" sz="1300" dirty="0"/>
          </a:p>
        </p:txBody>
      </p:sp>
      <p:sp>
        <p:nvSpPr>
          <p:cNvPr id="20" name="Text 18"/>
          <p:cNvSpPr txBox="1"/>
          <p:nvPr/>
        </p:nvSpPr>
        <p:spPr>
          <a:xfrm>
            <a:off x="4800600" y="2788920"/>
            <a:ext cx="1600200" cy="1600200"/>
          </a:xfrm>
          <a:prstGeom prst="rect">
            <a:avLst/>
          </a:prstGeom>
          <a:noFill/>
          <a:ln/>
        </p:spPr>
        <p:txBody>
          <a:bodyPr wrap="square" lIns="0" tIns="0" rIns="0" bIns="0" rtlCol="0" anchor="t"/>
          <a:lstStyle/>
          <a:p>
            <a:pPr indent="0" marL="0">
              <a:buNone/>
            </a:pPr>
            <a:r>
              <a:rPr lang="en-US" sz="1200" dirty="0">
                <a:solidFill>
                  <a:srgbClr val="1D2733"/>
                </a:solidFill>
                <a:latin typeface="Calibri" pitchFamily="34" charset="0"/>
                <a:ea typeface="Calibri" pitchFamily="34" charset="-122"/>
                <a:cs typeface="Calibri" pitchFamily="34" charset="-120"/>
              </a:rPr>
              <a:t>One full season on the new platform and decision rights, while training super users for every branch.</a:t>
            </a:r>
            <a:endParaRPr lang="en-US" sz="1200" dirty="0"/>
          </a:p>
        </p:txBody>
      </p:sp>
      <p:sp>
        <p:nvSpPr>
          <p:cNvPr id="21" name="Shape 19"/>
          <p:cNvSpPr/>
          <p:nvPr/>
        </p:nvSpPr>
        <p:spPr>
          <a:xfrm>
            <a:off x="7424928" y="1097280"/>
            <a:ext cx="548640" cy="548640"/>
          </a:xfrm>
          <a:prstGeom prst="ellipse">
            <a:avLst/>
          </a:prstGeom>
          <a:solidFill>
            <a:srgbClr val="2A9D8F"/>
          </a:solidFill>
          <a:ln w="12700">
            <a:solidFill>
              <a:srgbClr val="2A9D8F"/>
            </a:solidFill>
            <a:prstDash val="solid"/>
          </a:ln>
        </p:spPr>
      </p:sp>
      <p:sp>
        <p:nvSpPr>
          <p:cNvPr id="22" name="Text 20"/>
          <p:cNvSpPr txBox="1"/>
          <p:nvPr/>
        </p:nvSpPr>
        <p:spPr>
          <a:xfrm>
            <a:off x="7424928" y="10972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4</a:t>
            </a:r>
            <a:endParaRPr lang="en-US" sz="2000" dirty="0"/>
          </a:p>
        </p:txBody>
      </p:sp>
      <p:sp>
        <p:nvSpPr>
          <p:cNvPr id="23" name="Shape 21"/>
          <p:cNvSpPr/>
          <p:nvPr/>
        </p:nvSpPr>
        <p:spPr>
          <a:xfrm>
            <a:off x="6766560" y="1874520"/>
            <a:ext cx="1874520" cy="2103120"/>
          </a:xfrm>
          <a:prstGeom prst="roundRect">
            <a:avLst>
              <a:gd name="adj" fmla="val 3902"/>
            </a:avLst>
          </a:prstGeom>
          <a:solidFill>
            <a:srgbClr val="EEF3F7"/>
          </a:solidFill>
          <a:ln w="12700">
            <a:solidFill>
              <a:srgbClr val="EEF3F7"/>
            </a:solidFill>
            <a:prstDash val="solid"/>
          </a:ln>
        </p:spPr>
      </p:sp>
      <p:sp>
        <p:nvSpPr>
          <p:cNvPr id="24" name="Text 22"/>
          <p:cNvSpPr txBox="1"/>
          <p:nvPr/>
        </p:nvSpPr>
        <p:spPr>
          <a:xfrm>
            <a:off x="6903720" y="2011680"/>
            <a:ext cx="1600200" cy="731520"/>
          </a:xfrm>
          <a:prstGeom prst="rect">
            <a:avLst/>
          </a:prstGeom>
          <a:noFill/>
          <a:ln/>
        </p:spPr>
        <p:txBody>
          <a:bodyPr wrap="square" lIns="0" tIns="0" rIns="0" bIns="0" rtlCol="0" anchor="t"/>
          <a:lstStyle/>
          <a:p>
            <a:pPr indent="0" marL="0">
              <a:buNone/>
            </a:pPr>
            <a:r>
              <a:rPr lang="en-US" sz="1300" b="1" dirty="0">
                <a:solidFill>
                  <a:srgbClr val="1F3A5F"/>
                </a:solidFill>
                <a:latin typeface="Arial" pitchFamily="34" charset="0"/>
                <a:ea typeface="Arial" pitchFamily="34" charset="-122"/>
                <a:cs typeface="Arial" pitchFamily="34" charset="-120"/>
              </a:rPr>
              <a:t>Train all staff and roll out</a:t>
            </a:r>
            <a:endParaRPr lang="en-US" sz="1300" dirty="0"/>
          </a:p>
        </p:txBody>
      </p:sp>
      <p:sp>
        <p:nvSpPr>
          <p:cNvPr id="25" name="Text 23"/>
          <p:cNvSpPr txBox="1"/>
          <p:nvPr/>
        </p:nvSpPr>
        <p:spPr>
          <a:xfrm>
            <a:off x="6903720" y="2788920"/>
            <a:ext cx="1600200" cy="1600200"/>
          </a:xfrm>
          <a:prstGeom prst="rect">
            <a:avLst/>
          </a:prstGeom>
          <a:noFill/>
          <a:ln/>
        </p:spPr>
        <p:txBody>
          <a:bodyPr wrap="square" lIns="0" tIns="0" rIns="0" bIns="0" rtlCol="0" anchor="t"/>
          <a:lstStyle/>
          <a:p>
            <a:pPr indent="0" marL="0">
              <a:buNone/>
            </a:pPr>
            <a:r>
              <a:rPr lang="en-US" sz="1200" dirty="0">
                <a:solidFill>
                  <a:srgbClr val="1D2733"/>
                </a:solidFill>
                <a:latin typeface="Calibri" pitchFamily="34" charset="0"/>
                <a:ea typeface="Calibri" pitchFamily="34" charset="-122"/>
                <a:cs typeface="Calibri" pitchFamily="34" charset="-120"/>
              </a:rPr>
              <a:t>Branches launch one at a time, supported by super users and vendor trainers.</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Resources and timeline: about 18 months</a:t>
            </a:r>
            <a:endParaRPr lang="en-US" sz="2800" dirty="0"/>
          </a:p>
        </p:txBody>
      </p:sp>
      <p:sp>
        <p:nvSpPr>
          <p:cNvPr id="3" name="Text 1"/>
          <p:cNvSpPr txBox="1"/>
          <p:nvPr/>
        </p:nvSpPr>
        <p:spPr>
          <a:xfrm>
            <a:off x="3017520" y="1005840"/>
            <a:ext cx="944880" cy="274320"/>
          </a:xfrm>
          <a:prstGeom prst="rect">
            <a:avLst/>
          </a:prstGeom>
          <a:noFill/>
          <a:ln/>
        </p:spPr>
        <p:txBody>
          <a:bodyPr wrap="square" lIns="0" tIns="0" rIns="0" bIns="0" rtlCol="0" anchor="ctr"/>
          <a:lstStyle/>
          <a:p>
            <a:pPr indent="0" marL="0">
              <a:buNone/>
            </a:pPr>
            <a:r>
              <a:rPr lang="en-US" sz="1000" dirty="0">
                <a:solidFill>
                  <a:srgbClr val="56616E"/>
                </a:solidFill>
                <a:latin typeface="Calibri" pitchFamily="34" charset="0"/>
                <a:ea typeface="Calibri" pitchFamily="34" charset="-122"/>
                <a:cs typeface="Calibri" pitchFamily="34" charset="-120"/>
              </a:rPr>
              <a:t>M1</a:t>
            </a:r>
            <a:endParaRPr lang="en-US" sz="1000" dirty="0"/>
          </a:p>
        </p:txBody>
      </p:sp>
      <p:sp>
        <p:nvSpPr>
          <p:cNvPr id="4" name="Text 2"/>
          <p:cNvSpPr txBox="1"/>
          <p:nvPr/>
        </p:nvSpPr>
        <p:spPr>
          <a:xfrm>
            <a:off x="3962400" y="1005840"/>
            <a:ext cx="944880" cy="274320"/>
          </a:xfrm>
          <a:prstGeom prst="rect">
            <a:avLst/>
          </a:prstGeom>
          <a:noFill/>
          <a:ln/>
        </p:spPr>
        <p:txBody>
          <a:bodyPr wrap="square" lIns="0" tIns="0" rIns="0" bIns="0" rtlCol="0" anchor="ctr"/>
          <a:lstStyle/>
          <a:p>
            <a:pPr indent="0" marL="0">
              <a:buNone/>
            </a:pPr>
            <a:r>
              <a:rPr lang="en-US" sz="1000" dirty="0">
                <a:solidFill>
                  <a:srgbClr val="56616E"/>
                </a:solidFill>
                <a:latin typeface="Calibri" pitchFamily="34" charset="0"/>
                <a:ea typeface="Calibri" pitchFamily="34" charset="-122"/>
                <a:cs typeface="Calibri" pitchFamily="34" charset="-120"/>
              </a:rPr>
              <a:t>M4</a:t>
            </a:r>
            <a:endParaRPr lang="en-US" sz="1000" dirty="0"/>
          </a:p>
        </p:txBody>
      </p:sp>
      <p:sp>
        <p:nvSpPr>
          <p:cNvPr id="5" name="Text 3"/>
          <p:cNvSpPr txBox="1"/>
          <p:nvPr/>
        </p:nvSpPr>
        <p:spPr>
          <a:xfrm>
            <a:off x="4907280" y="1005840"/>
            <a:ext cx="944880" cy="274320"/>
          </a:xfrm>
          <a:prstGeom prst="rect">
            <a:avLst/>
          </a:prstGeom>
          <a:noFill/>
          <a:ln/>
        </p:spPr>
        <p:txBody>
          <a:bodyPr wrap="square" lIns="0" tIns="0" rIns="0" bIns="0" rtlCol="0" anchor="ctr"/>
          <a:lstStyle/>
          <a:p>
            <a:pPr indent="0" marL="0">
              <a:buNone/>
            </a:pPr>
            <a:r>
              <a:rPr lang="en-US" sz="1000" dirty="0">
                <a:solidFill>
                  <a:srgbClr val="56616E"/>
                </a:solidFill>
                <a:latin typeface="Calibri" pitchFamily="34" charset="0"/>
                <a:ea typeface="Calibri" pitchFamily="34" charset="-122"/>
                <a:cs typeface="Calibri" pitchFamily="34" charset="-120"/>
              </a:rPr>
              <a:t>M7</a:t>
            </a:r>
            <a:endParaRPr lang="en-US" sz="1000" dirty="0"/>
          </a:p>
        </p:txBody>
      </p:sp>
      <p:sp>
        <p:nvSpPr>
          <p:cNvPr id="6" name="Text 4"/>
          <p:cNvSpPr txBox="1"/>
          <p:nvPr/>
        </p:nvSpPr>
        <p:spPr>
          <a:xfrm>
            <a:off x="5852160" y="1005840"/>
            <a:ext cx="944880" cy="274320"/>
          </a:xfrm>
          <a:prstGeom prst="rect">
            <a:avLst/>
          </a:prstGeom>
          <a:noFill/>
          <a:ln/>
        </p:spPr>
        <p:txBody>
          <a:bodyPr wrap="square" lIns="0" tIns="0" rIns="0" bIns="0" rtlCol="0" anchor="ctr"/>
          <a:lstStyle/>
          <a:p>
            <a:pPr indent="0" marL="0">
              <a:buNone/>
            </a:pPr>
            <a:r>
              <a:rPr lang="en-US" sz="1000" dirty="0">
                <a:solidFill>
                  <a:srgbClr val="56616E"/>
                </a:solidFill>
                <a:latin typeface="Calibri" pitchFamily="34" charset="0"/>
                <a:ea typeface="Calibri" pitchFamily="34" charset="-122"/>
                <a:cs typeface="Calibri" pitchFamily="34" charset="-120"/>
              </a:rPr>
              <a:t>M10</a:t>
            </a:r>
            <a:endParaRPr lang="en-US" sz="1000" dirty="0"/>
          </a:p>
        </p:txBody>
      </p:sp>
      <p:sp>
        <p:nvSpPr>
          <p:cNvPr id="7" name="Text 5"/>
          <p:cNvSpPr txBox="1"/>
          <p:nvPr/>
        </p:nvSpPr>
        <p:spPr>
          <a:xfrm>
            <a:off x="6797040" y="1005840"/>
            <a:ext cx="944880" cy="274320"/>
          </a:xfrm>
          <a:prstGeom prst="rect">
            <a:avLst/>
          </a:prstGeom>
          <a:noFill/>
          <a:ln/>
        </p:spPr>
        <p:txBody>
          <a:bodyPr wrap="square" lIns="0" tIns="0" rIns="0" bIns="0" rtlCol="0" anchor="ctr"/>
          <a:lstStyle/>
          <a:p>
            <a:pPr indent="0" marL="0">
              <a:buNone/>
            </a:pPr>
            <a:r>
              <a:rPr lang="en-US" sz="1000" dirty="0">
                <a:solidFill>
                  <a:srgbClr val="56616E"/>
                </a:solidFill>
                <a:latin typeface="Calibri" pitchFamily="34" charset="0"/>
                <a:ea typeface="Calibri" pitchFamily="34" charset="-122"/>
                <a:cs typeface="Calibri" pitchFamily="34" charset="-120"/>
              </a:rPr>
              <a:t>M13</a:t>
            </a:r>
            <a:endParaRPr lang="en-US" sz="1000" dirty="0"/>
          </a:p>
        </p:txBody>
      </p:sp>
      <p:sp>
        <p:nvSpPr>
          <p:cNvPr id="8" name="Text 6"/>
          <p:cNvSpPr txBox="1"/>
          <p:nvPr/>
        </p:nvSpPr>
        <p:spPr>
          <a:xfrm>
            <a:off x="7741920" y="1005840"/>
            <a:ext cx="944880" cy="274320"/>
          </a:xfrm>
          <a:prstGeom prst="rect">
            <a:avLst/>
          </a:prstGeom>
          <a:noFill/>
          <a:ln/>
        </p:spPr>
        <p:txBody>
          <a:bodyPr wrap="square" lIns="0" tIns="0" rIns="0" bIns="0" rtlCol="0" anchor="ctr"/>
          <a:lstStyle/>
          <a:p>
            <a:pPr indent="0" marL="0">
              <a:buNone/>
            </a:pPr>
            <a:r>
              <a:rPr lang="en-US" sz="1000" dirty="0">
                <a:solidFill>
                  <a:srgbClr val="56616E"/>
                </a:solidFill>
                <a:latin typeface="Calibri" pitchFamily="34" charset="0"/>
                <a:ea typeface="Calibri" pitchFamily="34" charset="-122"/>
                <a:cs typeface="Calibri" pitchFamily="34" charset="-120"/>
              </a:rPr>
              <a:t>M16</a:t>
            </a:r>
            <a:endParaRPr lang="en-US" sz="1000" dirty="0"/>
          </a:p>
        </p:txBody>
      </p:sp>
      <p:sp>
        <p:nvSpPr>
          <p:cNvPr id="9" name="Text 7"/>
          <p:cNvSpPr txBox="1"/>
          <p:nvPr/>
        </p:nvSpPr>
        <p:spPr>
          <a:xfrm>
            <a:off x="457200" y="1371600"/>
            <a:ext cx="2468880" cy="274320"/>
          </a:xfrm>
          <a:prstGeom prst="rect">
            <a:avLst/>
          </a:prstGeom>
          <a:noFill/>
          <a:ln/>
        </p:spPr>
        <p:txBody>
          <a:bodyPr wrap="square" lIns="0" tIns="0" rIns="0" bIns="0" rtlCol="0" anchor="ctr"/>
          <a:lstStyle/>
          <a:p>
            <a:pPr indent="0" marL="0">
              <a:buNone/>
            </a:pPr>
            <a:r>
              <a:rPr lang="en-US" sz="1200" b="1" dirty="0">
                <a:solidFill>
                  <a:srgbClr val="1F3A5F"/>
                </a:solidFill>
                <a:latin typeface="Arial" pitchFamily="34" charset="0"/>
                <a:ea typeface="Arial" pitchFamily="34" charset="-122"/>
                <a:cs typeface="Arial" pitchFamily="34" charset="-120"/>
              </a:rPr>
              <a:t>1. Change team and readiness</a:t>
            </a:r>
            <a:endParaRPr lang="en-US" sz="1200" dirty="0"/>
          </a:p>
        </p:txBody>
      </p:sp>
      <p:sp>
        <p:nvSpPr>
          <p:cNvPr id="10" name="Text 8"/>
          <p:cNvSpPr txBox="1"/>
          <p:nvPr/>
        </p:nvSpPr>
        <p:spPr>
          <a:xfrm>
            <a:off x="457200" y="1645920"/>
            <a:ext cx="2468880" cy="411480"/>
          </a:xfrm>
          <a:prstGeom prst="rect">
            <a:avLst/>
          </a:prstGeom>
          <a:noFill/>
          <a:ln/>
        </p:spPr>
        <p:txBody>
          <a:bodyPr wrap="square" lIns="0" tIns="0" rIns="0" bIns="0" rtlCol="0" anchor="ctr"/>
          <a:lstStyle/>
          <a:p>
            <a:pPr indent="0" marL="0">
              <a:buNone/>
            </a:pPr>
            <a:r>
              <a:rPr lang="en-US" sz="1050" dirty="0">
                <a:solidFill>
                  <a:srgbClr val="56616E"/>
                </a:solidFill>
                <a:latin typeface="Calibri" pitchFamily="34" charset="0"/>
                <a:ea typeface="Calibri" pitchFamily="34" charset="-122"/>
                <a:cs typeface="Calibri" pitchFamily="34" charset="-120"/>
              </a:rPr>
              <a:t>Team time, survey tool, HR facilitation</a:t>
            </a:r>
            <a:endParaRPr lang="en-US" sz="1050" dirty="0"/>
          </a:p>
        </p:txBody>
      </p:sp>
      <p:sp>
        <p:nvSpPr>
          <p:cNvPr id="11" name="Shape 9"/>
          <p:cNvSpPr/>
          <p:nvPr/>
        </p:nvSpPr>
        <p:spPr>
          <a:xfrm>
            <a:off x="3017520" y="1481328"/>
            <a:ext cx="5669280" cy="365760"/>
          </a:xfrm>
          <a:prstGeom prst="rect">
            <a:avLst/>
          </a:prstGeom>
          <a:solidFill>
            <a:srgbClr val="EEF3F7"/>
          </a:solidFill>
          <a:ln w="12700">
            <a:solidFill>
              <a:srgbClr val="EEF3F7"/>
            </a:solidFill>
            <a:prstDash val="solid"/>
          </a:ln>
        </p:spPr>
      </p:sp>
      <p:sp>
        <p:nvSpPr>
          <p:cNvPr id="12" name="Shape 10"/>
          <p:cNvSpPr/>
          <p:nvPr/>
        </p:nvSpPr>
        <p:spPr>
          <a:xfrm>
            <a:off x="3017520" y="1481328"/>
            <a:ext cx="629920" cy="365760"/>
          </a:xfrm>
          <a:prstGeom prst="roundRect">
            <a:avLst>
              <a:gd name="adj" fmla="val 15000"/>
            </a:avLst>
          </a:prstGeom>
          <a:solidFill>
            <a:srgbClr val="2A9D8F"/>
          </a:solidFill>
          <a:ln w="12700">
            <a:solidFill>
              <a:srgbClr val="2A9D8F"/>
            </a:solidFill>
            <a:prstDash val="solid"/>
          </a:ln>
        </p:spPr>
      </p:sp>
      <p:sp>
        <p:nvSpPr>
          <p:cNvPr id="13" name="Text 11"/>
          <p:cNvSpPr txBox="1"/>
          <p:nvPr/>
        </p:nvSpPr>
        <p:spPr>
          <a:xfrm>
            <a:off x="457200" y="2148840"/>
            <a:ext cx="2468880" cy="274320"/>
          </a:xfrm>
          <a:prstGeom prst="rect">
            <a:avLst/>
          </a:prstGeom>
          <a:noFill/>
          <a:ln/>
        </p:spPr>
        <p:txBody>
          <a:bodyPr wrap="square" lIns="0" tIns="0" rIns="0" bIns="0" rtlCol="0" anchor="ctr"/>
          <a:lstStyle/>
          <a:p>
            <a:pPr indent="0" marL="0">
              <a:buNone/>
            </a:pPr>
            <a:r>
              <a:rPr lang="en-US" sz="1200" b="1" dirty="0">
                <a:solidFill>
                  <a:srgbClr val="1F3A5F"/>
                </a:solidFill>
                <a:latin typeface="Arial" pitchFamily="34" charset="0"/>
                <a:ea typeface="Arial" pitchFamily="34" charset="-122"/>
                <a:cs typeface="Arial" pitchFamily="34" charset="-120"/>
              </a:rPr>
              <a:t>2. Decision rights, ladder, platform</a:t>
            </a:r>
            <a:endParaRPr lang="en-US" sz="1200" dirty="0"/>
          </a:p>
        </p:txBody>
      </p:sp>
      <p:sp>
        <p:nvSpPr>
          <p:cNvPr id="14" name="Text 12"/>
          <p:cNvSpPr txBox="1"/>
          <p:nvPr/>
        </p:nvSpPr>
        <p:spPr>
          <a:xfrm>
            <a:off x="457200" y="2423160"/>
            <a:ext cx="2468880" cy="411480"/>
          </a:xfrm>
          <a:prstGeom prst="rect">
            <a:avLst/>
          </a:prstGeom>
          <a:noFill/>
          <a:ln/>
        </p:spPr>
        <p:txBody>
          <a:bodyPr wrap="square" lIns="0" tIns="0" rIns="0" bIns="0" rtlCol="0" anchor="ctr"/>
          <a:lstStyle/>
          <a:p>
            <a:pPr indent="0" marL="0">
              <a:buNone/>
            </a:pPr>
            <a:r>
              <a:rPr lang="en-US" sz="1050" dirty="0">
                <a:solidFill>
                  <a:srgbClr val="56616E"/>
                </a:solidFill>
                <a:latin typeface="Calibri" pitchFamily="34" charset="0"/>
                <a:ea typeface="Calibri" pitchFamily="34" charset="-122"/>
                <a:cs typeface="Calibri" pitchFamily="34" charset="-120"/>
              </a:rPr>
              <a:t>Leadership time, consultant, legal review</a:t>
            </a:r>
            <a:endParaRPr lang="en-US" sz="1050" dirty="0"/>
          </a:p>
        </p:txBody>
      </p:sp>
      <p:sp>
        <p:nvSpPr>
          <p:cNvPr id="15" name="Shape 13"/>
          <p:cNvSpPr/>
          <p:nvPr/>
        </p:nvSpPr>
        <p:spPr>
          <a:xfrm>
            <a:off x="3017520" y="2258568"/>
            <a:ext cx="5669280" cy="365760"/>
          </a:xfrm>
          <a:prstGeom prst="rect">
            <a:avLst/>
          </a:prstGeom>
          <a:solidFill>
            <a:srgbClr val="EEF3F7"/>
          </a:solidFill>
          <a:ln w="12700">
            <a:solidFill>
              <a:srgbClr val="EEF3F7"/>
            </a:solidFill>
            <a:prstDash val="solid"/>
          </a:ln>
        </p:spPr>
      </p:sp>
      <p:sp>
        <p:nvSpPr>
          <p:cNvPr id="16" name="Shape 14"/>
          <p:cNvSpPr/>
          <p:nvPr/>
        </p:nvSpPr>
        <p:spPr>
          <a:xfrm>
            <a:off x="3647440" y="2258568"/>
            <a:ext cx="944880" cy="365760"/>
          </a:xfrm>
          <a:prstGeom prst="roundRect">
            <a:avLst>
              <a:gd name="adj" fmla="val 15000"/>
            </a:avLst>
          </a:prstGeom>
          <a:solidFill>
            <a:srgbClr val="2A9D8F"/>
          </a:solidFill>
          <a:ln w="12700">
            <a:solidFill>
              <a:srgbClr val="2A9D8F"/>
            </a:solidFill>
            <a:prstDash val="solid"/>
          </a:ln>
        </p:spPr>
      </p:sp>
      <p:sp>
        <p:nvSpPr>
          <p:cNvPr id="17" name="Text 15"/>
          <p:cNvSpPr txBox="1"/>
          <p:nvPr/>
        </p:nvSpPr>
        <p:spPr>
          <a:xfrm>
            <a:off x="457200" y="2926080"/>
            <a:ext cx="2468880" cy="274320"/>
          </a:xfrm>
          <a:prstGeom prst="rect">
            <a:avLst/>
          </a:prstGeom>
          <a:noFill/>
          <a:ln/>
        </p:spPr>
        <p:txBody>
          <a:bodyPr wrap="square" lIns="0" tIns="0" rIns="0" bIns="0" rtlCol="0" anchor="ctr"/>
          <a:lstStyle/>
          <a:p>
            <a:pPr indent="0" marL="0">
              <a:buNone/>
            </a:pPr>
            <a:r>
              <a:rPr lang="en-US" sz="1200" b="1" dirty="0">
                <a:solidFill>
                  <a:srgbClr val="1F3A5F"/>
                </a:solidFill>
                <a:latin typeface="Arial" pitchFamily="34" charset="0"/>
                <a:ea typeface="Arial" pitchFamily="34" charset="-122"/>
                <a:cs typeface="Arial" pitchFamily="34" charset="-120"/>
              </a:rPr>
              <a:t>3. Lakeside pilot</a:t>
            </a:r>
            <a:endParaRPr lang="en-US" sz="1200" dirty="0"/>
          </a:p>
        </p:txBody>
      </p:sp>
      <p:sp>
        <p:nvSpPr>
          <p:cNvPr id="18" name="Text 16"/>
          <p:cNvSpPr txBox="1"/>
          <p:nvPr/>
        </p:nvSpPr>
        <p:spPr>
          <a:xfrm>
            <a:off x="457200" y="3200400"/>
            <a:ext cx="2468880" cy="411480"/>
          </a:xfrm>
          <a:prstGeom prst="rect">
            <a:avLst/>
          </a:prstGeom>
          <a:noFill/>
          <a:ln/>
        </p:spPr>
        <p:txBody>
          <a:bodyPr wrap="square" lIns="0" tIns="0" rIns="0" bIns="0" rtlCol="0" anchor="ctr"/>
          <a:lstStyle/>
          <a:p>
            <a:pPr indent="0" marL="0">
              <a:buNone/>
            </a:pPr>
            <a:r>
              <a:rPr lang="en-US" sz="1050" dirty="0">
                <a:solidFill>
                  <a:srgbClr val="56616E"/>
                </a:solidFill>
                <a:latin typeface="Calibri" pitchFamily="34" charset="0"/>
                <a:ea typeface="Calibri" pitchFamily="34" charset="-122"/>
                <a:cs typeface="Calibri" pitchFamily="34" charset="-120"/>
              </a:rPr>
              <a:t>Pilot licenses and tablets, vendor support, data migration</a:t>
            </a:r>
            <a:endParaRPr lang="en-US" sz="1050" dirty="0"/>
          </a:p>
        </p:txBody>
      </p:sp>
      <p:sp>
        <p:nvSpPr>
          <p:cNvPr id="19" name="Shape 17"/>
          <p:cNvSpPr/>
          <p:nvPr/>
        </p:nvSpPr>
        <p:spPr>
          <a:xfrm>
            <a:off x="3017520" y="3035808"/>
            <a:ext cx="5669280" cy="365760"/>
          </a:xfrm>
          <a:prstGeom prst="rect">
            <a:avLst/>
          </a:prstGeom>
          <a:solidFill>
            <a:srgbClr val="EEF3F7"/>
          </a:solidFill>
          <a:ln w="12700">
            <a:solidFill>
              <a:srgbClr val="EEF3F7"/>
            </a:solidFill>
            <a:prstDash val="solid"/>
          </a:ln>
        </p:spPr>
      </p:sp>
      <p:sp>
        <p:nvSpPr>
          <p:cNvPr id="20" name="Shape 18"/>
          <p:cNvSpPr/>
          <p:nvPr/>
        </p:nvSpPr>
        <p:spPr>
          <a:xfrm>
            <a:off x="4592320" y="3035808"/>
            <a:ext cx="1574800" cy="365760"/>
          </a:xfrm>
          <a:prstGeom prst="roundRect">
            <a:avLst>
              <a:gd name="adj" fmla="val 15000"/>
            </a:avLst>
          </a:prstGeom>
          <a:solidFill>
            <a:srgbClr val="F59E0B"/>
          </a:solidFill>
          <a:ln w="12700">
            <a:solidFill>
              <a:srgbClr val="F59E0B"/>
            </a:solidFill>
            <a:prstDash val="solid"/>
          </a:ln>
        </p:spPr>
      </p:sp>
      <p:sp>
        <p:nvSpPr>
          <p:cNvPr id="21" name="Text 19"/>
          <p:cNvSpPr txBox="1"/>
          <p:nvPr/>
        </p:nvSpPr>
        <p:spPr>
          <a:xfrm>
            <a:off x="457200" y="3703320"/>
            <a:ext cx="2468880" cy="274320"/>
          </a:xfrm>
          <a:prstGeom prst="rect">
            <a:avLst/>
          </a:prstGeom>
          <a:noFill/>
          <a:ln/>
        </p:spPr>
        <p:txBody>
          <a:bodyPr wrap="square" lIns="0" tIns="0" rIns="0" bIns="0" rtlCol="0" anchor="ctr"/>
          <a:lstStyle/>
          <a:p>
            <a:pPr indent="0" marL="0">
              <a:buNone/>
            </a:pPr>
            <a:r>
              <a:rPr lang="en-US" sz="1200" b="1" dirty="0">
                <a:solidFill>
                  <a:srgbClr val="1F3A5F"/>
                </a:solidFill>
                <a:latin typeface="Arial" pitchFamily="34" charset="0"/>
                <a:ea typeface="Arial" pitchFamily="34" charset="-122"/>
                <a:cs typeface="Arial" pitchFamily="34" charset="-120"/>
              </a:rPr>
              <a:t>4. Training and phased rollout</a:t>
            </a:r>
            <a:endParaRPr lang="en-US" sz="1200" dirty="0"/>
          </a:p>
        </p:txBody>
      </p:sp>
      <p:sp>
        <p:nvSpPr>
          <p:cNvPr id="22" name="Text 20"/>
          <p:cNvSpPr txBox="1"/>
          <p:nvPr/>
        </p:nvSpPr>
        <p:spPr>
          <a:xfrm>
            <a:off x="457200" y="3977640"/>
            <a:ext cx="2468880" cy="411480"/>
          </a:xfrm>
          <a:prstGeom prst="rect">
            <a:avLst/>
          </a:prstGeom>
          <a:noFill/>
          <a:ln/>
        </p:spPr>
        <p:txBody>
          <a:bodyPr wrap="square" lIns="0" tIns="0" rIns="0" bIns="0" rtlCol="0" anchor="ctr"/>
          <a:lstStyle/>
          <a:p>
            <a:pPr indent="0" marL="0">
              <a:buNone/>
            </a:pPr>
            <a:r>
              <a:rPr lang="en-US" sz="1050" dirty="0">
                <a:solidFill>
                  <a:srgbClr val="56616E"/>
                </a:solidFill>
                <a:latin typeface="Calibri" pitchFamily="34" charset="0"/>
                <a:ea typeface="Calibri" pitchFamily="34" charset="-122"/>
                <a:cs typeface="Calibri" pitchFamily="34" charset="-120"/>
              </a:rPr>
              <a:t>All tablets and licenses, training time, pay step budget</a:t>
            </a:r>
            <a:endParaRPr lang="en-US" sz="1050" dirty="0"/>
          </a:p>
        </p:txBody>
      </p:sp>
      <p:sp>
        <p:nvSpPr>
          <p:cNvPr id="23" name="Shape 21"/>
          <p:cNvSpPr/>
          <p:nvPr/>
        </p:nvSpPr>
        <p:spPr>
          <a:xfrm>
            <a:off x="3017520" y="3813048"/>
            <a:ext cx="5669280" cy="365760"/>
          </a:xfrm>
          <a:prstGeom prst="rect">
            <a:avLst/>
          </a:prstGeom>
          <a:solidFill>
            <a:srgbClr val="EEF3F7"/>
          </a:solidFill>
          <a:ln w="12700">
            <a:solidFill>
              <a:srgbClr val="EEF3F7"/>
            </a:solidFill>
            <a:prstDash val="solid"/>
          </a:ln>
        </p:spPr>
      </p:sp>
      <p:sp>
        <p:nvSpPr>
          <p:cNvPr id="24" name="Shape 22"/>
          <p:cNvSpPr/>
          <p:nvPr/>
        </p:nvSpPr>
        <p:spPr>
          <a:xfrm>
            <a:off x="6167120" y="3813048"/>
            <a:ext cx="2519680" cy="365760"/>
          </a:xfrm>
          <a:prstGeom prst="roundRect">
            <a:avLst>
              <a:gd name="adj" fmla="val 15000"/>
            </a:avLst>
          </a:prstGeom>
          <a:solidFill>
            <a:srgbClr val="2A9D8F"/>
          </a:solidFill>
          <a:ln w="12700">
            <a:solidFill>
              <a:srgbClr val="2A9D8F"/>
            </a:solidFill>
            <a:prstDash val="solid"/>
          </a:ln>
        </p:spPr>
      </p:sp>
      <p:sp>
        <p:nvSpPr>
          <p:cNvPr id="25" name="Text 23"/>
          <p:cNvSpPr txBox="1"/>
          <p:nvPr/>
        </p:nvSpPr>
        <p:spPr>
          <a:xfrm>
            <a:off x="457200" y="4754880"/>
            <a:ext cx="8229600" cy="228600"/>
          </a:xfrm>
          <a:prstGeom prst="rect">
            <a:avLst/>
          </a:prstGeom>
          <a:noFill/>
          <a:ln/>
        </p:spPr>
        <p:txBody>
          <a:bodyPr wrap="square" lIns="0" tIns="0" rIns="0" bIns="0" rtlCol="0" anchor="ctr"/>
          <a:lstStyle/>
          <a:p>
            <a:pPr indent="0" marL="0">
              <a:buNone/>
            </a:pPr>
            <a:r>
              <a:rPr lang="en-US" sz="900" dirty="0">
                <a:solidFill>
                  <a:srgbClr val="56616E"/>
                </a:solidFill>
                <a:latin typeface="Calibri" pitchFamily="34" charset="0"/>
                <a:ea typeface="Calibri" pitchFamily="34" charset="-122"/>
                <a:cs typeface="Calibri" pitchFamily="34" charset="-120"/>
              </a:rPr>
              <a:t>Tallgrass Comfort Services  |  Branch launches avoid the peak summer cooling season</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How we will measure success</a:t>
            </a:r>
            <a:endParaRPr lang="en-US" sz="2800" dirty="0"/>
          </a:p>
        </p:txBody>
      </p:sp>
      <p:sp>
        <p:nvSpPr>
          <p:cNvPr id="3" name="Shape 1"/>
          <p:cNvSpPr/>
          <p:nvPr/>
        </p:nvSpPr>
        <p:spPr>
          <a:xfrm>
            <a:off x="457200" y="1097280"/>
            <a:ext cx="2606040" cy="3291840"/>
          </a:xfrm>
          <a:prstGeom prst="roundRect">
            <a:avLst>
              <a:gd name="adj" fmla="val 3509"/>
            </a:avLst>
          </a:prstGeom>
          <a:solidFill>
            <a:srgbClr val="1F3A5F"/>
          </a:solidFill>
          <a:ln w="12700">
            <a:solidFill>
              <a:srgbClr val="1F3A5F"/>
            </a:solidFill>
            <a:prstDash val="solid"/>
          </a:ln>
        </p:spPr>
      </p:sp>
      <p:sp>
        <p:nvSpPr>
          <p:cNvPr id="4" name="Text 2"/>
          <p:cNvSpPr txBox="1"/>
          <p:nvPr/>
        </p:nvSpPr>
        <p:spPr>
          <a:xfrm>
            <a:off x="640080" y="1325880"/>
            <a:ext cx="2240280" cy="868680"/>
          </a:xfrm>
          <a:prstGeom prst="rect">
            <a:avLst/>
          </a:prstGeom>
          <a:noFill/>
          <a:ln/>
        </p:spPr>
        <p:txBody>
          <a:bodyPr wrap="square" lIns="0" tIns="0" rIns="0" bIns="0" rtlCol="0" anchor="ctr"/>
          <a:lstStyle/>
          <a:p>
            <a:pPr indent="0" marL="0">
              <a:buNone/>
            </a:pPr>
            <a:r>
              <a:rPr lang="en-US" sz="3800" b="1" dirty="0">
                <a:solidFill>
                  <a:srgbClr val="F59E0B"/>
                </a:solidFill>
                <a:latin typeface="Arial" pitchFamily="34" charset="0"/>
                <a:ea typeface="Arial" pitchFamily="34" charset="-122"/>
                <a:cs typeface="Arial" pitchFamily="34" charset="-120"/>
              </a:rPr>
              <a:t>+10 pts</a:t>
            </a:r>
            <a:endParaRPr lang="en-US" sz="3800" dirty="0"/>
          </a:p>
        </p:txBody>
      </p:sp>
      <p:sp>
        <p:nvSpPr>
          <p:cNvPr id="5" name="Text 3"/>
          <p:cNvSpPr txBox="1"/>
          <p:nvPr/>
        </p:nvSpPr>
        <p:spPr>
          <a:xfrm>
            <a:off x="640080" y="2286000"/>
            <a:ext cx="2240280" cy="4114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First visit resolution</a:t>
            </a:r>
            <a:endParaRPr lang="en-US" sz="1600" dirty="0"/>
          </a:p>
        </p:txBody>
      </p:sp>
      <p:sp>
        <p:nvSpPr>
          <p:cNvPr id="6" name="Text 4"/>
          <p:cNvSpPr txBox="1"/>
          <p:nvPr/>
        </p:nvSpPr>
        <p:spPr>
          <a:xfrm>
            <a:off x="640080" y="2788920"/>
            <a:ext cx="2240280" cy="1463040"/>
          </a:xfrm>
          <a:prstGeom prst="rect">
            <a:avLst/>
          </a:prstGeom>
          <a:noFill/>
          <a:ln/>
        </p:spPr>
        <p:txBody>
          <a:bodyPr wrap="square" lIns="0" tIns="0" rIns="0" bIns="0" rtlCol="0" anchor="t"/>
          <a:lstStyle/>
          <a:p>
            <a:pPr indent="0" marL="0">
              <a:buNone/>
            </a:pPr>
            <a:r>
              <a:rPr lang="en-US" sz="1250" dirty="0">
                <a:solidFill>
                  <a:srgbClr val="D6E2EC"/>
                </a:solidFill>
                <a:latin typeface="Calibri" pitchFamily="34" charset="0"/>
                <a:ea typeface="Calibri" pitchFamily="34" charset="-122"/>
                <a:cs typeface="Calibri" pitchFamily="34" charset="-120"/>
              </a:rPr>
              <a:t>Platform job records, reviewed monthly by branch, within 12 months of rollout</a:t>
            </a:r>
            <a:endParaRPr lang="en-US" sz="1250" dirty="0"/>
          </a:p>
        </p:txBody>
      </p:sp>
      <p:sp>
        <p:nvSpPr>
          <p:cNvPr id="7" name="Shape 5"/>
          <p:cNvSpPr/>
          <p:nvPr/>
        </p:nvSpPr>
        <p:spPr>
          <a:xfrm>
            <a:off x="3264408" y="1097280"/>
            <a:ext cx="2606040" cy="3291840"/>
          </a:xfrm>
          <a:prstGeom prst="roundRect">
            <a:avLst>
              <a:gd name="adj" fmla="val 3509"/>
            </a:avLst>
          </a:prstGeom>
          <a:solidFill>
            <a:srgbClr val="EEF3F7"/>
          </a:solidFill>
          <a:ln w="12700">
            <a:solidFill>
              <a:srgbClr val="EEF3F7"/>
            </a:solidFill>
            <a:prstDash val="solid"/>
          </a:ln>
        </p:spPr>
      </p:sp>
      <p:sp>
        <p:nvSpPr>
          <p:cNvPr id="8" name="Text 6"/>
          <p:cNvSpPr txBox="1"/>
          <p:nvPr/>
        </p:nvSpPr>
        <p:spPr>
          <a:xfrm>
            <a:off x="3447288" y="1325880"/>
            <a:ext cx="2240280" cy="868680"/>
          </a:xfrm>
          <a:prstGeom prst="rect">
            <a:avLst/>
          </a:prstGeom>
          <a:noFill/>
          <a:ln/>
        </p:spPr>
        <p:txBody>
          <a:bodyPr wrap="square" lIns="0" tIns="0" rIns="0" bIns="0" rtlCol="0" anchor="ctr"/>
          <a:lstStyle/>
          <a:p>
            <a:pPr indent="0" marL="0">
              <a:buNone/>
            </a:pPr>
            <a:r>
              <a:rPr lang="en-US" sz="3800" b="1" dirty="0">
                <a:solidFill>
                  <a:srgbClr val="2A9D8F"/>
                </a:solidFill>
                <a:latin typeface="Arial" pitchFamily="34" charset="0"/>
                <a:ea typeface="Arial" pitchFamily="34" charset="-122"/>
                <a:cs typeface="Arial" pitchFamily="34" charset="-120"/>
              </a:rPr>
              <a:t>Cut 1/3</a:t>
            </a:r>
            <a:endParaRPr lang="en-US" sz="3800" dirty="0"/>
          </a:p>
        </p:txBody>
      </p:sp>
      <p:sp>
        <p:nvSpPr>
          <p:cNvPr id="9" name="Text 7"/>
          <p:cNvSpPr txBox="1"/>
          <p:nvPr/>
        </p:nvSpPr>
        <p:spPr>
          <a:xfrm>
            <a:off x="3447288" y="2286000"/>
            <a:ext cx="2240280" cy="41148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Technician turnover</a:t>
            </a:r>
            <a:endParaRPr lang="en-US" sz="1600" dirty="0"/>
          </a:p>
        </p:txBody>
      </p:sp>
      <p:sp>
        <p:nvSpPr>
          <p:cNvPr id="10" name="Text 8"/>
          <p:cNvSpPr txBox="1"/>
          <p:nvPr/>
        </p:nvSpPr>
        <p:spPr>
          <a:xfrm>
            <a:off x="3447288" y="2788920"/>
            <a:ext cx="2240280" cy="1463040"/>
          </a:xfrm>
          <a:prstGeom prst="rect">
            <a:avLst/>
          </a:prstGeom>
          <a:noFill/>
          <a:ln/>
        </p:spPr>
        <p:txBody>
          <a:bodyPr wrap="square" lIns="0" tIns="0" rIns="0" bIns="0" rtlCol="0" anchor="t"/>
          <a:lstStyle/>
          <a:p>
            <a:pPr indent="0" marL="0">
              <a:buNone/>
            </a:pPr>
            <a:r>
              <a:rPr lang="en-US" sz="1250" dirty="0">
                <a:solidFill>
                  <a:srgbClr val="1D2733"/>
                </a:solidFill>
                <a:latin typeface="Calibri" pitchFamily="34" charset="0"/>
                <a:ea typeface="Calibri" pitchFamily="34" charset="-122"/>
                <a:cs typeface="Calibri" pitchFamily="34" charset="-120"/>
              </a:rPr>
              <a:t>Twelve month voluntary rate in the HR system, reviewed quarterly, by end of year two</a:t>
            </a:r>
            <a:endParaRPr lang="en-US" sz="1250" dirty="0"/>
          </a:p>
        </p:txBody>
      </p:sp>
      <p:sp>
        <p:nvSpPr>
          <p:cNvPr id="11" name="Shape 9"/>
          <p:cNvSpPr/>
          <p:nvPr/>
        </p:nvSpPr>
        <p:spPr>
          <a:xfrm>
            <a:off x="6071616" y="1097280"/>
            <a:ext cx="2606040" cy="3291840"/>
          </a:xfrm>
          <a:prstGeom prst="roundRect">
            <a:avLst>
              <a:gd name="adj" fmla="val 3509"/>
            </a:avLst>
          </a:prstGeom>
          <a:solidFill>
            <a:srgbClr val="EEF3F7"/>
          </a:solidFill>
          <a:ln w="12700">
            <a:solidFill>
              <a:srgbClr val="EEF3F7"/>
            </a:solidFill>
            <a:prstDash val="solid"/>
          </a:ln>
        </p:spPr>
      </p:sp>
      <p:sp>
        <p:nvSpPr>
          <p:cNvPr id="12" name="Text 10"/>
          <p:cNvSpPr txBox="1"/>
          <p:nvPr/>
        </p:nvSpPr>
        <p:spPr>
          <a:xfrm>
            <a:off x="6254496" y="1325880"/>
            <a:ext cx="2240280" cy="868680"/>
          </a:xfrm>
          <a:prstGeom prst="rect">
            <a:avLst/>
          </a:prstGeom>
          <a:noFill/>
          <a:ln/>
        </p:spPr>
        <p:txBody>
          <a:bodyPr wrap="square" lIns="0" tIns="0" rIns="0" bIns="0" rtlCol="0" anchor="ctr"/>
          <a:lstStyle/>
          <a:p>
            <a:pPr indent="0" marL="0">
              <a:buNone/>
            </a:pPr>
            <a:r>
              <a:rPr lang="en-US" sz="3800" b="1" dirty="0">
                <a:solidFill>
                  <a:srgbClr val="2A9D8F"/>
                </a:solidFill>
                <a:latin typeface="Arial" pitchFamily="34" charset="0"/>
                <a:ea typeface="Arial" pitchFamily="34" charset="-122"/>
                <a:cs typeface="Arial" pitchFamily="34" charset="-120"/>
              </a:rPr>
              <a:t>On time</a:t>
            </a:r>
            <a:endParaRPr lang="en-US" sz="3800" dirty="0"/>
          </a:p>
        </p:txBody>
      </p:sp>
      <p:sp>
        <p:nvSpPr>
          <p:cNvPr id="13" name="Text 11"/>
          <p:cNvSpPr txBox="1"/>
          <p:nvPr/>
        </p:nvSpPr>
        <p:spPr>
          <a:xfrm>
            <a:off x="6254496" y="2286000"/>
            <a:ext cx="2240280" cy="411480"/>
          </a:xfrm>
          <a:prstGeom prst="rect">
            <a:avLst/>
          </a:prstGeom>
          <a:noFill/>
          <a:ln/>
        </p:spPr>
        <p:txBody>
          <a:bodyPr wrap="square" lIns="0" tIns="0" rIns="0" bIns="0" rtlCol="0" anchor="ctr"/>
          <a:lstStyle/>
          <a:p>
            <a:pPr indent="0" marL="0">
              <a:buNone/>
            </a:pPr>
            <a:r>
              <a:rPr lang="en-US" sz="1600" b="1" dirty="0">
                <a:solidFill>
                  <a:srgbClr val="1F3A5F"/>
                </a:solidFill>
                <a:latin typeface="Arial" pitchFamily="34" charset="0"/>
                <a:ea typeface="Arial" pitchFamily="34" charset="-122"/>
                <a:cs typeface="Arial" pitchFamily="34" charset="-120"/>
              </a:rPr>
              <a:t>Arrival rate</a:t>
            </a:r>
            <a:endParaRPr lang="en-US" sz="1600" dirty="0"/>
          </a:p>
        </p:txBody>
      </p:sp>
      <p:sp>
        <p:nvSpPr>
          <p:cNvPr id="14" name="Text 12"/>
          <p:cNvSpPr txBox="1"/>
          <p:nvPr/>
        </p:nvSpPr>
        <p:spPr>
          <a:xfrm>
            <a:off x="6254496" y="2788920"/>
            <a:ext cx="2240280" cy="1463040"/>
          </a:xfrm>
          <a:prstGeom prst="rect">
            <a:avLst/>
          </a:prstGeom>
          <a:noFill/>
          <a:ln/>
        </p:spPr>
        <p:txBody>
          <a:bodyPr wrap="square" lIns="0" tIns="0" rIns="0" bIns="0" rtlCol="0" anchor="t"/>
          <a:lstStyle/>
          <a:p>
            <a:pPr indent="0" marL="0">
              <a:buNone/>
            </a:pPr>
            <a:r>
              <a:rPr lang="en-US" sz="1250" dirty="0">
                <a:solidFill>
                  <a:srgbClr val="1D2733"/>
                </a:solidFill>
                <a:latin typeface="Calibri" pitchFamily="34" charset="0"/>
                <a:ea typeface="Calibri" pitchFamily="34" charset="-122"/>
                <a:cs typeface="Calibri" pitchFamily="34" charset="-120"/>
              </a:rPr>
              <a:t>Share of visits inside the promised window, from platform time stamps</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Making the change stick</a:t>
            </a:r>
            <a:endParaRPr lang="en-US" sz="2800" dirty="0"/>
          </a:p>
        </p:txBody>
      </p:sp>
      <p:sp>
        <p:nvSpPr>
          <p:cNvPr id="3" name="Shape 1"/>
          <p:cNvSpPr/>
          <p:nvPr/>
        </p:nvSpPr>
        <p:spPr>
          <a:xfrm>
            <a:off x="457200" y="1051560"/>
            <a:ext cx="502920" cy="502920"/>
          </a:xfrm>
          <a:prstGeom prst="ellipse">
            <a:avLst/>
          </a:prstGeom>
          <a:solidFill>
            <a:srgbClr val="2A9D8F"/>
          </a:solidFill>
          <a:ln w="12700">
            <a:solidFill>
              <a:srgbClr val="2A9D8F"/>
            </a:solidFill>
            <a:prstDash val="solid"/>
          </a:ln>
        </p:spPr>
      </p:sp>
      <p:pic>
        <p:nvPicPr>
          <p:cNvPr id="4" name="Image 0" descr="preencoded.png">    </p:cNvPr>
          <p:cNvPicPr>
            <a:picLocks noChangeAspect="1"/>
          </p:cNvPicPr>
          <p:nvPr/>
        </p:nvPicPr>
        <p:blipFill>
          <a:blip r:embed="rId1"/>
          <a:stretch>
            <a:fillRect/>
          </a:stretch>
        </p:blipFill>
        <p:spPr>
          <a:xfrm>
            <a:off x="587959" y="1182319"/>
            <a:ext cx="241402" cy="241402"/>
          </a:xfrm>
          <a:prstGeom prst="rect">
            <a:avLst/>
          </a:prstGeom>
        </p:spPr>
      </p:pic>
      <p:sp>
        <p:nvSpPr>
          <p:cNvPr id="5" name="Text 2"/>
          <p:cNvSpPr txBox="1"/>
          <p:nvPr/>
        </p:nvSpPr>
        <p:spPr>
          <a:xfrm>
            <a:off x="1143000" y="1069848"/>
            <a:ext cx="2926080" cy="45720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Written into the handbook</a:t>
            </a:r>
            <a:endParaRPr lang="en-US" sz="1500" dirty="0"/>
          </a:p>
        </p:txBody>
      </p:sp>
      <p:sp>
        <p:nvSpPr>
          <p:cNvPr id="6" name="Text 3"/>
          <p:cNvSpPr txBox="1"/>
          <p:nvPr/>
        </p:nvSpPr>
        <p:spPr>
          <a:xfrm>
            <a:off x="4114800" y="1069848"/>
            <a:ext cx="4572000" cy="457200"/>
          </a:xfrm>
          <a:prstGeom prst="rect">
            <a:avLst/>
          </a:prstGeom>
          <a:noFill/>
          <a:ln/>
        </p:spPr>
        <p:txBody>
          <a:bodyPr wrap="square" lIns="0" tIns="0" rIns="0" bIns="0" rtlCol="0" anchor="ctr"/>
          <a:lstStyle/>
          <a:p>
            <a:pPr indent="0" marL="0">
              <a:buNone/>
            </a:pPr>
            <a:r>
              <a:rPr lang="en-US" sz="1350" dirty="0">
                <a:solidFill>
                  <a:srgbClr val="1D2733"/>
                </a:solidFill>
                <a:latin typeface="Calibri" pitchFamily="34" charset="0"/>
                <a:ea typeface="Calibri" pitchFamily="34" charset="-122"/>
                <a:cs typeface="Calibri" pitchFamily="34" charset="-120"/>
              </a:rPr>
              <a:t>Decision rights and the career ladder become policy</a:t>
            </a:r>
            <a:endParaRPr lang="en-US" sz="1350" dirty="0"/>
          </a:p>
        </p:txBody>
      </p:sp>
      <p:sp>
        <p:nvSpPr>
          <p:cNvPr id="7" name="Shape 4"/>
          <p:cNvSpPr/>
          <p:nvPr/>
        </p:nvSpPr>
        <p:spPr>
          <a:xfrm>
            <a:off x="457200" y="1783080"/>
            <a:ext cx="502920" cy="502920"/>
          </a:xfrm>
          <a:prstGeom prst="ellipse">
            <a:avLst/>
          </a:prstGeom>
          <a:solidFill>
            <a:srgbClr val="2A9D8F"/>
          </a:solidFill>
          <a:ln w="12700">
            <a:solidFill>
              <a:srgbClr val="2A9D8F"/>
            </a:solidFill>
            <a:prstDash val="solid"/>
          </a:ln>
        </p:spPr>
      </p:sp>
      <p:pic>
        <p:nvPicPr>
          <p:cNvPr id="8" name="Image 1" descr="preencoded.png">    </p:cNvPr>
          <p:cNvPicPr>
            <a:picLocks noChangeAspect="1"/>
          </p:cNvPicPr>
          <p:nvPr/>
        </p:nvPicPr>
        <p:blipFill>
          <a:blip r:embed="rId2"/>
          <a:stretch>
            <a:fillRect/>
          </a:stretch>
        </p:blipFill>
        <p:spPr>
          <a:xfrm>
            <a:off x="587959" y="1913839"/>
            <a:ext cx="241402" cy="241402"/>
          </a:xfrm>
          <a:prstGeom prst="rect">
            <a:avLst/>
          </a:prstGeom>
        </p:spPr>
      </p:pic>
      <p:sp>
        <p:nvSpPr>
          <p:cNvPr id="9" name="Text 5"/>
          <p:cNvSpPr txBox="1"/>
          <p:nvPr/>
        </p:nvSpPr>
        <p:spPr>
          <a:xfrm>
            <a:off x="1143000" y="1801368"/>
            <a:ext cx="2926080" cy="45720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On every branch scorecard</a:t>
            </a:r>
            <a:endParaRPr lang="en-US" sz="1500" dirty="0"/>
          </a:p>
        </p:txBody>
      </p:sp>
      <p:sp>
        <p:nvSpPr>
          <p:cNvPr id="10" name="Text 6"/>
          <p:cNvSpPr txBox="1"/>
          <p:nvPr/>
        </p:nvSpPr>
        <p:spPr>
          <a:xfrm>
            <a:off x="4114800" y="1801368"/>
            <a:ext cx="4572000" cy="457200"/>
          </a:xfrm>
          <a:prstGeom prst="rect">
            <a:avLst/>
          </a:prstGeom>
          <a:noFill/>
          <a:ln/>
        </p:spPr>
        <p:txBody>
          <a:bodyPr wrap="square" lIns="0" tIns="0" rIns="0" bIns="0" rtlCol="0" anchor="ctr"/>
          <a:lstStyle/>
          <a:p>
            <a:pPr indent="0" marL="0">
              <a:buNone/>
            </a:pPr>
            <a:r>
              <a:rPr lang="en-US" sz="1350" dirty="0">
                <a:solidFill>
                  <a:srgbClr val="1D2733"/>
                </a:solidFill>
                <a:latin typeface="Calibri" pitchFamily="34" charset="0"/>
                <a:ea typeface="Calibri" pitchFamily="34" charset="-122"/>
                <a:cs typeface="Calibri" pitchFamily="34" charset="-120"/>
              </a:rPr>
              <a:t>Metrics reviewed monthly with the CEO</a:t>
            </a:r>
            <a:endParaRPr lang="en-US" sz="1350" dirty="0"/>
          </a:p>
        </p:txBody>
      </p:sp>
      <p:sp>
        <p:nvSpPr>
          <p:cNvPr id="11" name="Shape 7"/>
          <p:cNvSpPr/>
          <p:nvPr/>
        </p:nvSpPr>
        <p:spPr>
          <a:xfrm>
            <a:off x="457200" y="2514600"/>
            <a:ext cx="502920" cy="502920"/>
          </a:xfrm>
          <a:prstGeom prst="ellipse">
            <a:avLst/>
          </a:prstGeom>
          <a:solidFill>
            <a:srgbClr val="2A9D8F"/>
          </a:solidFill>
          <a:ln w="12700">
            <a:solidFill>
              <a:srgbClr val="2A9D8F"/>
            </a:solidFill>
            <a:prstDash val="solid"/>
          </a:ln>
        </p:spPr>
      </p:sp>
      <p:pic>
        <p:nvPicPr>
          <p:cNvPr id="12" name="Image 2" descr="preencoded.png">    </p:cNvPr>
          <p:cNvPicPr>
            <a:picLocks noChangeAspect="1"/>
          </p:cNvPicPr>
          <p:nvPr/>
        </p:nvPicPr>
        <p:blipFill>
          <a:blip r:embed="rId3"/>
          <a:stretch>
            <a:fillRect/>
          </a:stretch>
        </p:blipFill>
        <p:spPr>
          <a:xfrm>
            <a:off x="587959" y="2645359"/>
            <a:ext cx="241402" cy="241402"/>
          </a:xfrm>
          <a:prstGeom prst="rect">
            <a:avLst/>
          </a:prstGeom>
        </p:spPr>
      </p:pic>
      <p:sp>
        <p:nvSpPr>
          <p:cNvPr id="13" name="Text 8"/>
          <p:cNvSpPr txBox="1"/>
          <p:nvPr/>
        </p:nvSpPr>
        <p:spPr>
          <a:xfrm>
            <a:off x="1143000" y="2532888"/>
            <a:ext cx="2926080" cy="45720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Taught from day one</a:t>
            </a:r>
            <a:endParaRPr lang="en-US" sz="1500" dirty="0"/>
          </a:p>
        </p:txBody>
      </p:sp>
      <p:sp>
        <p:nvSpPr>
          <p:cNvPr id="14" name="Text 9"/>
          <p:cNvSpPr txBox="1"/>
          <p:nvPr/>
        </p:nvSpPr>
        <p:spPr>
          <a:xfrm>
            <a:off x="4114800" y="2532888"/>
            <a:ext cx="4572000" cy="457200"/>
          </a:xfrm>
          <a:prstGeom prst="rect">
            <a:avLst/>
          </a:prstGeom>
          <a:noFill/>
          <a:ln/>
        </p:spPr>
        <p:txBody>
          <a:bodyPr wrap="square" lIns="0" tIns="0" rIns="0" bIns="0" rtlCol="0" anchor="ctr"/>
          <a:lstStyle/>
          <a:p>
            <a:pPr indent="0" marL="0">
              <a:buNone/>
            </a:pPr>
            <a:r>
              <a:rPr lang="en-US" sz="1350" dirty="0">
                <a:solidFill>
                  <a:srgbClr val="1D2733"/>
                </a:solidFill>
                <a:latin typeface="Calibri" pitchFamily="34" charset="0"/>
                <a:ea typeface="Calibri" pitchFamily="34" charset="-122"/>
                <a:cs typeface="Calibri" pitchFamily="34" charset="-120"/>
              </a:rPr>
              <a:t>New hire onboarding and super users at every branch</a:t>
            </a:r>
            <a:endParaRPr lang="en-US" sz="1350" dirty="0"/>
          </a:p>
        </p:txBody>
      </p:sp>
      <p:sp>
        <p:nvSpPr>
          <p:cNvPr id="15" name="Shape 10"/>
          <p:cNvSpPr/>
          <p:nvPr/>
        </p:nvSpPr>
        <p:spPr>
          <a:xfrm>
            <a:off x="457200" y="3246120"/>
            <a:ext cx="502920" cy="502920"/>
          </a:xfrm>
          <a:prstGeom prst="ellipse">
            <a:avLst/>
          </a:prstGeom>
          <a:solidFill>
            <a:srgbClr val="2A9D8F"/>
          </a:solidFill>
          <a:ln w="12700">
            <a:solidFill>
              <a:srgbClr val="2A9D8F"/>
            </a:solidFill>
            <a:prstDash val="solid"/>
          </a:ln>
        </p:spPr>
      </p:sp>
      <p:pic>
        <p:nvPicPr>
          <p:cNvPr id="16" name="Image 3" descr="preencoded.png">    </p:cNvPr>
          <p:cNvPicPr>
            <a:picLocks noChangeAspect="1"/>
          </p:cNvPicPr>
          <p:nvPr/>
        </p:nvPicPr>
        <p:blipFill>
          <a:blip r:embed="rId4"/>
          <a:stretch>
            <a:fillRect/>
          </a:stretch>
        </p:blipFill>
        <p:spPr>
          <a:xfrm>
            <a:off x="587959" y="3376879"/>
            <a:ext cx="241402" cy="241402"/>
          </a:xfrm>
          <a:prstGeom prst="rect">
            <a:avLst/>
          </a:prstGeom>
        </p:spPr>
      </p:pic>
      <p:sp>
        <p:nvSpPr>
          <p:cNvPr id="17" name="Text 11"/>
          <p:cNvSpPr txBox="1"/>
          <p:nvPr/>
        </p:nvSpPr>
        <p:spPr>
          <a:xfrm>
            <a:off x="1143000" y="3264408"/>
            <a:ext cx="2926080" cy="45720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Reviewed quarterly</a:t>
            </a:r>
            <a:endParaRPr lang="en-US" sz="1500" dirty="0"/>
          </a:p>
        </p:txBody>
      </p:sp>
      <p:sp>
        <p:nvSpPr>
          <p:cNvPr id="18" name="Text 12"/>
          <p:cNvSpPr txBox="1"/>
          <p:nvPr/>
        </p:nvSpPr>
        <p:spPr>
          <a:xfrm>
            <a:off x="4114800" y="3264408"/>
            <a:ext cx="4572000" cy="457200"/>
          </a:xfrm>
          <a:prstGeom prst="rect">
            <a:avLst/>
          </a:prstGeom>
          <a:noFill/>
          <a:ln/>
        </p:spPr>
        <p:txBody>
          <a:bodyPr wrap="square" lIns="0" tIns="0" rIns="0" bIns="0" rtlCol="0" anchor="ctr"/>
          <a:lstStyle/>
          <a:p>
            <a:pPr indent="0" marL="0">
              <a:buNone/>
            </a:pPr>
            <a:r>
              <a:rPr lang="en-US" sz="1350" dirty="0">
                <a:solidFill>
                  <a:srgbClr val="1D2733"/>
                </a:solidFill>
                <a:latin typeface="Calibri" pitchFamily="34" charset="0"/>
                <a:ea typeface="Calibri" pitchFamily="34" charset="-122"/>
                <a:cs typeface="Calibri" pitchFamily="34" charset="-120"/>
              </a:rPr>
              <a:t>Change team adjusts the process for the first year</a:t>
            </a:r>
            <a:endParaRPr lang="en-US" sz="1350" dirty="0"/>
          </a:p>
        </p:txBody>
      </p:sp>
      <p:sp>
        <p:nvSpPr>
          <p:cNvPr id="19" name="Shape 13"/>
          <p:cNvSpPr/>
          <p:nvPr/>
        </p:nvSpPr>
        <p:spPr>
          <a:xfrm>
            <a:off x="457200" y="3977640"/>
            <a:ext cx="502920" cy="502920"/>
          </a:xfrm>
          <a:prstGeom prst="ellipse">
            <a:avLst/>
          </a:prstGeom>
          <a:solidFill>
            <a:srgbClr val="2A9D8F"/>
          </a:solidFill>
          <a:ln w="12700">
            <a:solidFill>
              <a:srgbClr val="2A9D8F"/>
            </a:solidFill>
            <a:prstDash val="solid"/>
          </a:ln>
        </p:spPr>
      </p:sp>
      <p:pic>
        <p:nvPicPr>
          <p:cNvPr id="20" name="Image 4" descr="preencoded.png">    </p:cNvPr>
          <p:cNvPicPr>
            <a:picLocks noChangeAspect="1"/>
          </p:cNvPicPr>
          <p:nvPr/>
        </p:nvPicPr>
        <p:blipFill>
          <a:blip r:embed="rId5"/>
          <a:stretch>
            <a:fillRect/>
          </a:stretch>
        </p:blipFill>
        <p:spPr>
          <a:xfrm>
            <a:off x="587959" y="4108399"/>
            <a:ext cx="241402" cy="241402"/>
          </a:xfrm>
          <a:prstGeom prst="rect">
            <a:avLst/>
          </a:prstGeom>
        </p:spPr>
      </p:pic>
      <p:sp>
        <p:nvSpPr>
          <p:cNvPr id="21" name="Text 14"/>
          <p:cNvSpPr txBox="1"/>
          <p:nvPr/>
        </p:nvSpPr>
        <p:spPr>
          <a:xfrm>
            <a:off x="1143000" y="3995928"/>
            <a:ext cx="2926080" cy="457200"/>
          </a:xfrm>
          <a:prstGeom prst="rect">
            <a:avLst/>
          </a:prstGeom>
          <a:noFill/>
          <a:ln/>
        </p:spPr>
        <p:txBody>
          <a:bodyPr wrap="square" lIns="0" tIns="0" rIns="0" bIns="0" rtlCol="0" anchor="ctr"/>
          <a:lstStyle/>
          <a:p>
            <a:pPr indent="0" marL="0">
              <a:buNone/>
            </a:pPr>
            <a:r>
              <a:rPr lang="en-US" sz="1500" b="1" dirty="0">
                <a:solidFill>
                  <a:srgbClr val="1F3A5F"/>
                </a:solidFill>
                <a:latin typeface="Arial" pitchFamily="34" charset="0"/>
                <a:ea typeface="Arial" pitchFamily="34" charset="-122"/>
                <a:cs typeface="Arial" pitchFamily="34" charset="-120"/>
              </a:rPr>
              <a:t>Safe to raise problems</a:t>
            </a:r>
            <a:endParaRPr lang="en-US" sz="1500" dirty="0"/>
          </a:p>
        </p:txBody>
      </p:sp>
      <p:sp>
        <p:nvSpPr>
          <p:cNvPr id="22" name="Text 15"/>
          <p:cNvSpPr txBox="1"/>
          <p:nvPr/>
        </p:nvSpPr>
        <p:spPr>
          <a:xfrm>
            <a:off x="4114800" y="3995928"/>
            <a:ext cx="4572000" cy="457200"/>
          </a:xfrm>
          <a:prstGeom prst="rect">
            <a:avLst/>
          </a:prstGeom>
          <a:noFill/>
          <a:ln/>
        </p:spPr>
        <p:txBody>
          <a:bodyPr wrap="square" lIns="0" tIns="0" rIns="0" bIns="0" rtlCol="0" anchor="ctr"/>
          <a:lstStyle/>
          <a:p>
            <a:pPr indent="0" marL="0">
              <a:buNone/>
            </a:pPr>
            <a:r>
              <a:rPr lang="en-US" sz="1350" dirty="0">
                <a:solidFill>
                  <a:srgbClr val="1D2733"/>
                </a:solidFill>
                <a:latin typeface="Calibri" pitchFamily="34" charset="0"/>
                <a:ea typeface="Calibri" pitchFamily="34" charset="-122"/>
                <a:cs typeface="Calibri" pitchFamily="34" charset="-120"/>
              </a:rPr>
              <a:t>Leaders ask what went wrong, not who is at fault (Edmondson &amp; Bransby, 2023)</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Risks we expect, and what we will do</a:t>
            </a:r>
            <a:endParaRPr lang="en-US" sz="28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2286000"/>
                <a:gridCol w="2834640"/>
                <a:gridCol w="3108960"/>
              </a:tblGrid>
              <a:tr h="41148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Challenge</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Trigger</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Contingency</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3A5F"/>
                    </a:solidFill>
                  </a:tcPr>
                </a:tc>
              </a:tr>
              <a:tr h="868680">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Technician resistance to tablets</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Under 80% of pilot technicians using the platform after 30 days</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Super user ride alongs and simplified mobile screens</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3F4F1"/>
                    </a:solidFill>
                  </a:tcPr>
                </a:tc>
              </a:tr>
              <a:tr h="868680">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Data migration errors</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More than 5% of migrated records contain errors</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Pause migration, temporary cleanup team, move verified records only</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3F4F1"/>
                    </a:solidFill>
                  </a:tcPr>
                </a:tc>
              </a:tr>
              <a:tr h="868680">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Branch manager readiness</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Authority avoided or misapplied in the first quarter</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HR decision coaching, scenario guide, weekly CEO review</a:t>
                      </a:r>
                      <a:endParaRPr lang="en-US" sz="1300" dirty="0">
                        <a:latin typeface="Calibri" charset="0"/>
                        <a:ea typeface="Calibri" charset="0"/>
                        <a:cs typeface="Calibri" charset="0"/>
                      </a:endParaRPr>
                    </a:p>
                  </a:txBody>
                  <a:tcPr marL="109728" marR="109728" marT="54864" marB="54864"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3F4F1"/>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How we will communicate the plan</a:t>
            </a:r>
            <a:endParaRPr lang="en-US" sz="28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5669280" cy="914400"/>
        </p:xfrm>
        <a:graphic>
          <a:graphicData uri="http://schemas.openxmlformats.org/drawingml/2006/table">
            <a:tbl>
              <a:tblPr/>
              <a:tblGrid>
                <a:gridCol w="2011680"/>
                <a:gridCol w="2286000"/>
                <a:gridCol w="1371600"/>
              </a:tblGrid>
              <a:tr h="45720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Audience</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2A9D8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Channel and sender</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2A9D8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Frequency</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2A9D8F"/>
                    </a:solidFill>
                  </a:tcPr>
                </a:tc>
              </a:tr>
              <a:tr h="457200">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Branch managers</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Leadership meeting, CEO</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Biweekly</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FFFFFF"/>
                    </a:solidFill>
                  </a:tcPr>
                </a:tc>
              </a:tr>
              <a:tr h="457200">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Technicians</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Branch huddles and short mobile videos</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Weekly during rollout</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EEF3F7"/>
                    </a:solidFill>
                  </a:tcPr>
                </a:tc>
              </a:tr>
              <a:tr h="457200">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Dispatchers and office staff</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Hands on training, super users, HR</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Before each launch</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FFFFFF"/>
                    </a:solidFill>
                  </a:tcPr>
                </a:tc>
              </a:tr>
              <a:tr h="457200">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Homeowners</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Email and website notice</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At branch launch</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EEF3F7"/>
                    </a:solidFill>
                  </a:tcPr>
                </a:tc>
              </a:tr>
              <a:tr h="457200">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Suppliers and warranty partners</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Account manager letters</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Before pilot</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FFFFFF"/>
                    </a:solidFill>
                  </a:tcPr>
                </a:tc>
              </a:tr>
              <a:tr h="457200">
                <a:tc>
                  <a:txBody>
                    <a:bodyPr/>
                    <a:lstStyle/>
                    <a:p>
                      <a:pPr indent="0" marL="0">
                        <a:buNone/>
                      </a:pPr>
                      <a:r>
                        <a:rPr lang="en-US" sz="1300" b="1" dirty="0">
                          <a:solidFill>
                            <a:srgbClr val="1F3A5F"/>
                          </a:solidFill>
                          <a:latin typeface="Calibri" pitchFamily="34" charset="0"/>
                          <a:ea typeface="Calibri" pitchFamily="34" charset="-122"/>
                          <a:cs typeface="Calibri" pitchFamily="34" charset="-120"/>
                        </a:rPr>
                        <a:t>Trade schools and permitting</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Instructor meetings, operations letter</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EEF3F7"/>
                    </a:solidFill>
                  </a:tcPr>
                </a:tc>
                <a:tc>
                  <a:txBody>
                    <a:bodyPr/>
                    <a:lstStyle/>
                    <a:p>
                      <a:pPr indent="0" marL="0">
                        <a:buNone/>
                      </a:pPr>
                      <a:r>
                        <a:rPr lang="en-US" sz="1300" dirty="0">
                          <a:solidFill>
                            <a:srgbClr val="1D2733"/>
                          </a:solidFill>
                          <a:latin typeface="Calibri" pitchFamily="34" charset="0"/>
                          <a:ea typeface="Calibri" pitchFamily="34" charset="-122"/>
                          <a:cs typeface="Calibri" pitchFamily="34" charset="-120"/>
                        </a:rPr>
                        <a:t>Each semester or once</a:t>
                      </a:r>
                      <a:endParaRPr lang="en-US" sz="1300" dirty="0">
                        <a:latin typeface="Calibri" charset="0"/>
                        <a:ea typeface="Calibri" charset="0"/>
                        <a:cs typeface="Calibri" charset="0"/>
                      </a:endParaRPr>
                    </a:p>
                  </a:txBody>
                  <a:tcPr marL="91440" marR="91440" marT="45720" marB="45720">
                    <a:lnL w="0" cap="flat" cmpd="sng" algn="ctr">
                      <a:noFill/>
                    </a:lnL>
                    <a:lnR w="0" cap="flat" cmpd="sng" algn="ctr">
                      <a:noFill/>
                    </a:lnR>
                    <a:lnT w="0" cap="flat" cmpd="sng" algn="ctr">
                      <a:noFill/>
                    </a:lnT>
                    <a:lnB w="0" cap="flat" cmpd="sng" algn="ctr">
                      <a:noFill/>
                    </a:lnB>
                    <a:solidFill>
                      <a:srgbClr val="EEF3F7"/>
                    </a:solidFill>
                  </a:tcPr>
                </a:tc>
              </a:tr>
            </a:tbl>
          </a:graphicData>
        </a:graphic>
      </p:graphicFrame>
      <p:sp>
        <p:nvSpPr>
          <p:cNvPr id="4" name="Shape 1"/>
          <p:cNvSpPr/>
          <p:nvPr/>
        </p:nvSpPr>
        <p:spPr>
          <a:xfrm>
            <a:off x="6400800" y="1051560"/>
            <a:ext cx="2286000" cy="3200400"/>
          </a:xfrm>
          <a:prstGeom prst="roundRect">
            <a:avLst>
              <a:gd name="adj" fmla="val 4000"/>
            </a:avLst>
          </a:prstGeom>
          <a:solidFill>
            <a:srgbClr val="1F3A5F"/>
          </a:solidFill>
          <a:ln w="12700">
            <a:solidFill>
              <a:srgbClr val="1F3A5F"/>
            </a:solidFill>
            <a:prstDash val="solid"/>
          </a:ln>
        </p:spPr>
      </p:sp>
      <p:sp>
        <p:nvSpPr>
          <p:cNvPr id="5" name="Shape 2"/>
          <p:cNvSpPr/>
          <p:nvPr/>
        </p:nvSpPr>
        <p:spPr>
          <a:xfrm>
            <a:off x="6629400" y="1280160"/>
            <a:ext cx="548640" cy="548640"/>
          </a:xfrm>
          <a:prstGeom prst="ellipse">
            <a:avLst/>
          </a:prstGeom>
          <a:solidFill>
            <a:srgbClr val="2A9D8F"/>
          </a:solidFill>
          <a:ln w="12700">
            <a:solidFill>
              <a:srgbClr val="2A9D8F"/>
            </a:solidFill>
            <a:prstDash val="solid"/>
          </a:ln>
        </p:spPr>
      </p:sp>
      <p:pic>
        <p:nvPicPr>
          <p:cNvPr id="6" name="Image 0" descr="preencoded.png">    </p:cNvPr>
          <p:cNvPicPr>
            <a:picLocks noChangeAspect="1"/>
          </p:cNvPicPr>
          <p:nvPr/>
        </p:nvPicPr>
        <p:blipFill>
          <a:blip r:embed="rId1"/>
          <a:stretch>
            <a:fillRect/>
          </a:stretch>
        </p:blipFill>
        <p:spPr>
          <a:xfrm>
            <a:off x="6772046" y="1422806"/>
            <a:ext cx="263347" cy="263347"/>
          </a:xfrm>
          <a:prstGeom prst="rect">
            <a:avLst/>
          </a:prstGeom>
        </p:spPr>
      </p:pic>
      <p:sp>
        <p:nvSpPr>
          <p:cNvPr id="7" name="Text 3"/>
          <p:cNvSpPr txBox="1"/>
          <p:nvPr/>
        </p:nvSpPr>
        <p:spPr>
          <a:xfrm>
            <a:off x="6629400" y="2011680"/>
            <a:ext cx="1874520" cy="2103120"/>
          </a:xfrm>
          <a:prstGeom prst="rect">
            <a:avLst/>
          </a:prstGeom>
          <a:noFill/>
          <a:ln/>
        </p:spPr>
        <p:txBody>
          <a:bodyPr wrap="square" lIns="0" tIns="0" rIns="0" bIns="0" rtlCol="0" anchor="t"/>
          <a:lstStyle/>
          <a:p>
            <a:pPr indent="0" marL="0">
              <a:buNone/>
            </a:pPr>
            <a:r>
              <a:rPr lang="en-US" sz="1300" dirty="0">
                <a:solidFill>
                  <a:srgbClr val="FFFFFF"/>
                </a:solidFill>
                <a:latin typeface="Calibri" pitchFamily="34" charset="0"/>
                <a:ea typeface="Calibri" pitchFamily="34" charset="-122"/>
                <a:cs typeface="Calibri" pitchFamily="34" charset="-120"/>
              </a:rPr>
              <a:t>The CEO announces the strategy in person at every branch, so employees hear the reasons from the owner.</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3A5F"/>
        </a:solidFill>
      </p:bgPr>
    </p:bg>
    <p:spTree>
      <p:nvGrpSpPr>
        <p:cNvPr id="1" name=""/>
        <p:cNvGrpSpPr/>
        <p:nvPr/>
      </p:nvGrpSpPr>
      <p:grpSpPr>
        <a:xfrm>
          <a:off x="0" y="0"/>
          <a:ext cx="0" cy="0"/>
          <a:chOff x="0" y="0"/>
          <a:chExt cx="0" cy="0"/>
        </a:xfrm>
      </p:grpSpPr>
      <p:sp>
        <p:nvSpPr>
          <p:cNvPr id="2" name="Text 0"/>
          <p:cNvSpPr txBox="1"/>
          <p:nvPr/>
        </p:nvSpPr>
        <p:spPr>
          <a:xfrm>
            <a:off x="457200" y="365760"/>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What we are asking for today</a:t>
            </a:r>
            <a:endParaRPr lang="en-US" sz="3000" dirty="0"/>
          </a:p>
        </p:txBody>
      </p:sp>
      <p:sp>
        <p:nvSpPr>
          <p:cNvPr id="3" name="Shape 1"/>
          <p:cNvSpPr/>
          <p:nvPr/>
        </p:nvSpPr>
        <p:spPr>
          <a:xfrm>
            <a:off x="548640" y="1280160"/>
            <a:ext cx="594360" cy="594360"/>
          </a:xfrm>
          <a:prstGeom prst="ellipse">
            <a:avLst/>
          </a:prstGeom>
          <a:solidFill>
            <a:srgbClr val="2A9D8F"/>
          </a:solidFill>
          <a:ln w="12700">
            <a:solidFill>
              <a:srgbClr val="2A9D8F"/>
            </a:solidFill>
            <a:prstDash val="solid"/>
          </a:ln>
        </p:spPr>
      </p:sp>
      <p:pic>
        <p:nvPicPr>
          <p:cNvPr id="4" name="Image 0" descr="preencoded.png">    </p:cNvPr>
          <p:cNvPicPr>
            <a:picLocks noChangeAspect="1"/>
          </p:cNvPicPr>
          <p:nvPr/>
        </p:nvPicPr>
        <p:blipFill>
          <a:blip r:embed="rId1"/>
          <a:stretch>
            <a:fillRect/>
          </a:stretch>
        </p:blipFill>
        <p:spPr>
          <a:xfrm>
            <a:off x="703174" y="1434694"/>
            <a:ext cx="285293" cy="285293"/>
          </a:xfrm>
          <a:prstGeom prst="rect">
            <a:avLst/>
          </a:prstGeom>
        </p:spPr>
      </p:pic>
      <p:sp>
        <p:nvSpPr>
          <p:cNvPr id="5" name="Text 2"/>
          <p:cNvSpPr txBox="1"/>
          <p:nvPr/>
        </p:nvSpPr>
        <p:spPr>
          <a:xfrm>
            <a:off x="1371600" y="1280160"/>
            <a:ext cx="7132320" cy="347472"/>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Approve Step 1</a:t>
            </a:r>
            <a:endParaRPr lang="en-US" sz="1800" dirty="0"/>
          </a:p>
        </p:txBody>
      </p:sp>
      <p:sp>
        <p:nvSpPr>
          <p:cNvPr id="6" name="Text 3"/>
          <p:cNvSpPr txBox="1"/>
          <p:nvPr/>
        </p:nvSpPr>
        <p:spPr>
          <a:xfrm>
            <a:off x="1371600" y="1645920"/>
            <a:ext cx="7132320" cy="365760"/>
          </a:xfrm>
          <a:prstGeom prst="rect">
            <a:avLst/>
          </a:prstGeom>
          <a:noFill/>
          <a:ln/>
        </p:spPr>
        <p:txBody>
          <a:bodyPr wrap="square" lIns="0" tIns="0" rIns="0" bIns="0" rtlCol="0" anchor="ctr"/>
          <a:lstStyle/>
          <a:p>
            <a:pPr indent="0" marL="0">
              <a:buNone/>
            </a:pPr>
            <a:r>
              <a:rPr lang="en-US" sz="1400" dirty="0">
                <a:solidFill>
                  <a:srgbClr val="D6E2EC"/>
                </a:solidFill>
                <a:latin typeface="Calibri" pitchFamily="34" charset="0"/>
                <a:ea typeface="Calibri" pitchFamily="34" charset="-122"/>
                <a:cs typeface="Calibri" pitchFamily="34" charset="-120"/>
              </a:rPr>
              <a:t>Charter the change team and launch the readiness assessment next month</a:t>
            </a:r>
            <a:endParaRPr lang="en-US" sz="1400" dirty="0"/>
          </a:p>
        </p:txBody>
      </p:sp>
      <p:sp>
        <p:nvSpPr>
          <p:cNvPr id="7" name="Shape 4"/>
          <p:cNvSpPr/>
          <p:nvPr/>
        </p:nvSpPr>
        <p:spPr>
          <a:xfrm>
            <a:off x="548640" y="2331720"/>
            <a:ext cx="594360" cy="594360"/>
          </a:xfrm>
          <a:prstGeom prst="ellipse">
            <a:avLst/>
          </a:prstGeom>
          <a:solidFill>
            <a:srgbClr val="2A9D8F"/>
          </a:solidFill>
          <a:ln w="12700">
            <a:solidFill>
              <a:srgbClr val="2A9D8F"/>
            </a:solidFill>
            <a:prstDash val="solid"/>
          </a:ln>
        </p:spPr>
      </p:sp>
      <p:pic>
        <p:nvPicPr>
          <p:cNvPr id="8" name="Image 1" descr="preencoded.png">    </p:cNvPr>
          <p:cNvPicPr>
            <a:picLocks noChangeAspect="1"/>
          </p:cNvPicPr>
          <p:nvPr/>
        </p:nvPicPr>
        <p:blipFill>
          <a:blip r:embed="rId2"/>
          <a:stretch>
            <a:fillRect/>
          </a:stretch>
        </p:blipFill>
        <p:spPr>
          <a:xfrm>
            <a:off x="703174" y="2486254"/>
            <a:ext cx="285293" cy="285293"/>
          </a:xfrm>
          <a:prstGeom prst="rect">
            <a:avLst/>
          </a:prstGeom>
        </p:spPr>
      </p:pic>
      <p:sp>
        <p:nvSpPr>
          <p:cNvPr id="9" name="Text 5"/>
          <p:cNvSpPr txBox="1"/>
          <p:nvPr/>
        </p:nvSpPr>
        <p:spPr>
          <a:xfrm>
            <a:off x="1371600" y="2331720"/>
            <a:ext cx="7132320" cy="347472"/>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Name an executive sponsor</a:t>
            </a:r>
            <a:endParaRPr lang="en-US" sz="1800" dirty="0"/>
          </a:p>
        </p:txBody>
      </p:sp>
      <p:sp>
        <p:nvSpPr>
          <p:cNvPr id="10" name="Text 6"/>
          <p:cNvSpPr txBox="1"/>
          <p:nvPr/>
        </p:nvSpPr>
        <p:spPr>
          <a:xfrm>
            <a:off x="1371600" y="2697480"/>
            <a:ext cx="7132320" cy="365760"/>
          </a:xfrm>
          <a:prstGeom prst="rect">
            <a:avLst/>
          </a:prstGeom>
          <a:noFill/>
          <a:ln/>
        </p:spPr>
        <p:txBody>
          <a:bodyPr wrap="square" lIns="0" tIns="0" rIns="0" bIns="0" rtlCol="0" anchor="ctr"/>
          <a:lstStyle/>
          <a:p>
            <a:pPr indent="0" marL="0">
              <a:buNone/>
            </a:pPr>
            <a:r>
              <a:rPr lang="en-US" sz="1400" dirty="0">
                <a:solidFill>
                  <a:srgbClr val="D6E2EC"/>
                </a:solidFill>
                <a:latin typeface="Calibri" pitchFamily="34" charset="0"/>
                <a:ea typeface="Calibri" pitchFamily="34" charset="-122"/>
                <a:cs typeface="Calibri" pitchFamily="34" charset="-120"/>
              </a:rPr>
              <a:t>The CEO sponsors the change and opens every branch announcement</a:t>
            </a:r>
            <a:endParaRPr lang="en-US" sz="1400" dirty="0"/>
          </a:p>
        </p:txBody>
      </p:sp>
      <p:sp>
        <p:nvSpPr>
          <p:cNvPr id="11" name="Shape 7"/>
          <p:cNvSpPr/>
          <p:nvPr/>
        </p:nvSpPr>
        <p:spPr>
          <a:xfrm>
            <a:off x="548640" y="3383280"/>
            <a:ext cx="594360" cy="594360"/>
          </a:xfrm>
          <a:prstGeom prst="ellipse">
            <a:avLst/>
          </a:prstGeom>
          <a:solidFill>
            <a:srgbClr val="2A9D8F"/>
          </a:solidFill>
          <a:ln w="12700">
            <a:solidFill>
              <a:srgbClr val="2A9D8F"/>
            </a:solidFill>
            <a:prstDash val="solid"/>
          </a:ln>
        </p:spPr>
      </p:sp>
      <p:pic>
        <p:nvPicPr>
          <p:cNvPr id="12" name="Image 2" descr="preencoded.png">    </p:cNvPr>
          <p:cNvPicPr>
            <a:picLocks noChangeAspect="1"/>
          </p:cNvPicPr>
          <p:nvPr/>
        </p:nvPicPr>
        <p:blipFill>
          <a:blip r:embed="rId3"/>
          <a:stretch>
            <a:fillRect/>
          </a:stretch>
        </p:blipFill>
        <p:spPr>
          <a:xfrm>
            <a:off x="703174" y="3537814"/>
            <a:ext cx="285293" cy="285293"/>
          </a:xfrm>
          <a:prstGeom prst="rect">
            <a:avLst/>
          </a:prstGeom>
        </p:spPr>
      </p:pic>
      <p:sp>
        <p:nvSpPr>
          <p:cNvPr id="13" name="Text 8"/>
          <p:cNvSpPr txBox="1"/>
          <p:nvPr/>
        </p:nvSpPr>
        <p:spPr>
          <a:xfrm>
            <a:off x="1371600" y="3383280"/>
            <a:ext cx="7132320" cy="347472"/>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Hold a decision review</a:t>
            </a:r>
            <a:endParaRPr lang="en-US" sz="1800" dirty="0"/>
          </a:p>
        </p:txBody>
      </p:sp>
      <p:sp>
        <p:nvSpPr>
          <p:cNvPr id="14" name="Text 9"/>
          <p:cNvSpPr txBox="1"/>
          <p:nvPr/>
        </p:nvSpPr>
        <p:spPr>
          <a:xfrm>
            <a:off x="1371600" y="3749040"/>
            <a:ext cx="7132320" cy="365760"/>
          </a:xfrm>
          <a:prstGeom prst="rect">
            <a:avLst/>
          </a:prstGeom>
          <a:noFill/>
          <a:ln/>
        </p:spPr>
        <p:txBody>
          <a:bodyPr wrap="square" lIns="0" tIns="0" rIns="0" bIns="0" rtlCol="0" anchor="ctr"/>
          <a:lstStyle/>
          <a:p>
            <a:pPr indent="0" marL="0">
              <a:buNone/>
            </a:pPr>
            <a:r>
              <a:rPr lang="en-US" sz="1400" dirty="0">
                <a:solidFill>
                  <a:srgbClr val="D6E2EC"/>
                </a:solidFill>
                <a:latin typeface="Calibri" pitchFamily="34" charset="0"/>
                <a:ea typeface="Calibri" pitchFamily="34" charset="-122"/>
                <a:cs typeface="Calibri" pitchFamily="34" charset="-120"/>
              </a:rPr>
              <a:t>Return in month 5 to approve the platform, ladder, and pilot budget</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Arial" pitchFamily="34" charset="0"/>
                <a:ea typeface="Arial" pitchFamily="34" charset="-122"/>
                <a:cs typeface="Arial" pitchFamily="34" charset="-120"/>
              </a:rPr>
              <a:t>References</a:t>
            </a:r>
            <a:endParaRPr lang="en-US" sz="2800" dirty="0"/>
          </a:p>
        </p:txBody>
      </p:sp>
      <p:sp>
        <p:nvSpPr>
          <p:cNvPr id="3" name="Text 1"/>
          <p:cNvSpPr txBox="1"/>
          <p:nvPr/>
        </p:nvSpPr>
        <p:spPr>
          <a:xfrm>
            <a:off x="457200" y="1051560"/>
            <a:ext cx="8229600" cy="3566160"/>
          </a:xfrm>
          <a:prstGeom prst="rect">
            <a:avLst/>
          </a:prstGeom>
          <a:noFill/>
          <a:ln/>
        </p:spPr>
        <p:txBody>
          <a:bodyPr wrap="square" lIns="0" tIns="0" rIns="0" bIns="0" rtlCol="0" anchor="t"/>
          <a:lstStyle/>
          <a:p>
            <a:pPr indent="0" marL="0">
              <a:spcAft>
                <a:spcPts val="1200"/>
              </a:spcAft>
              <a:buNone/>
            </a:pPr>
            <a:r>
              <a:rPr lang="en-US" sz="1300" dirty="0">
                <a:solidFill>
                  <a:srgbClr val="1D2733"/>
                </a:solidFill>
                <a:latin typeface="Calibri" pitchFamily="34" charset="0"/>
                <a:ea typeface="Calibri" pitchFamily="34" charset="-122"/>
                <a:cs typeface="Calibri" pitchFamily="34" charset="-120"/>
              </a:rPr>
              <a:t>Edmondson, A. C., &amp; Bransby, D. P. (2023). Psychological safety comes of age: Observed themes in an established literature. </a:t>
            </a:r>
            <a:pPr indent="0" marL="0">
              <a:spcAft>
                <a:spcPts val="1200"/>
              </a:spcAft>
              <a:buNone/>
            </a:pPr>
            <a:r>
              <a:rPr lang="en-US" sz="1300" i="1" dirty="0">
                <a:solidFill>
                  <a:srgbClr val="1D2733"/>
                </a:solidFill>
                <a:latin typeface="Calibri" pitchFamily="34" charset="0"/>
                <a:ea typeface="Calibri" pitchFamily="34" charset="-122"/>
                <a:cs typeface="Calibri" pitchFamily="34" charset="-120"/>
              </a:rPr>
              <a:t>Annual Review of Organizational Psychology and Organizational Behavior, 10</a:t>
            </a:r>
            <a:pPr indent="0" marL="0">
              <a:spcAft>
                <a:spcPts val="1200"/>
              </a:spcAft>
              <a:buNone/>
            </a:pPr>
            <a:r>
              <a:rPr lang="en-US" sz="1300" dirty="0">
                <a:solidFill>
                  <a:srgbClr val="1D2733"/>
                </a:solidFill>
                <a:latin typeface="Calibri" pitchFamily="34" charset="0"/>
                <a:ea typeface="Calibri" pitchFamily="34" charset="-122"/>
                <a:cs typeface="Calibri" pitchFamily="34" charset="-120"/>
              </a:rPr>
              <a:t>, 55–78. https://doi.org/10.1146/annurev-orgpsych-120920-055217</a:t>
            </a:r>
            <a:endParaRPr lang="en-US" sz="1300" dirty="0"/>
          </a:p>
          <a:p>
            <a:pPr indent="0" marL="0">
              <a:spcAft>
                <a:spcPts val="1200"/>
              </a:spcAft>
              <a:buNone/>
            </a:pPr>
            <a:r>
              <a:rPr lang="en-US" sz="1300" dirty="0">
                <a:solidFill>
                  <a:srgbClr val="1D2733"/>
                </a:solidFill>
                <a:latin typeface="Calibri" pitchFamily="34" charset="0"/>
                <a:ea typeface="Calibri" pitchFamily="34" charset="-122"/>
                <a:cs typeface="Calibri" pitchFamily="34" charset="-120"/>
              </a:rPr>
              <a:t>Errida, A., &amp; Lotfi, B. (2021). The determinants of organizational change management success: Literature review and case study. </a:t>
            </a:r>
            <a:pPr indent="0" marL="0">
              <a:spcAft>
                <a:spcPts val="1200"/>
              </a:spcAft>
              <a:buNone/>
            </a:pPr>
            <a:r>
              <a:rPr lang="en-US" sz="1300" i="1" dirty="0">
                <a:solidFill>
                  <a:srgbClr val="1D2733"/>
                </a:solidFill>
                <a:latin typeface="Calibri" pitchFamily="34" charset="0"/>
                <a:ea typeface="Calibri" pitchFamily="34" charset="-122"/>
                <a:cs typeface="Calibri" pitchFamily="34" charset="-120"/>
              </a:rPr>
              <a:t>International Journal of Engineering Business Management, 13</a:t>
            </a:r>
            <a:pPr indent="0" marL="0">
              <a:spcAft>
                <a:spcPts val="1200"/>
              </a:spcAft>
              <a:buNone/>
            </a:pPr>
            <a:r>
              <a:rPr lang="en-US" sz="1300" dirty="0">
                <a:solidFill>
                  <a:srgbClr val="1D2733"/>
                </a:solidFill>
                <a:latin typeface="Calibri" pitchFamily="34" charset="0"/>
                <a:ea typeface="Calibri" pitchFamily="34" charset="-122"/>
                <a:cs typeface="Calibri" pitchFamily="34" charset="-120"/>
              </a:rPr>
              <a:t>. https://doi.org/10.1177/18479790211016273</a:t>
            </a:r>
            <a:endParaRPr lang="en-US" sz="1300" dirty="0"/>
          </a:p>
          <a:p>
            <a:pPr indent="0" marL="0">
              <a:spcAft>
                <a:spcPts val="1200"/>
              </a:spcAft>
              <a:buNone/>
            </a:pPr>
            <a:r>
              <a:rPr lang="en-US" sz="1300" dirty="0">
                <a:solidFill>
                  <a:srgbClr val="1D2733"/>
                </a:solidFill>
                <a:latin typeface="Calibri" pitchFamily="34" charset="0"/>
                <a:ea typeface="Calibri" pitchFamily="34" charset="-122"/>
                <a:cs typeface="Calibri" pitchFamily="34" charset="-120"/>
              </a:rPr>
              <a:t>Newman, S. A., &amp; Ford, R. C. (2021). Five steps to leading your team in the virtual COVID-19 workplace. </a:t>
            </a:r>
            <a:pPr indent="0" marL="0">
              <a:spcAft>
                <a:spcPts val="1200"/>
              </a:spcAft>
              <a:buNone/>
            </a:pPr>
            <a:r>
              <a:rPr lang="en-US" sz="1300" i="1" dirty="0">
                <a:solidFill>
                  <a:srgbClr val="1D2733"/>
                </a:solidFill>
                <a:latin typeface="Calibri" pitchFamily="34" charset="0"/>
                <a:ea typeface="Calibri" pitchFamily="34" charset="-122"/>
                <a:cs typeface="Calibri" pitchFamily="34" charset="-120"/>
              </a:rPr>
              <a:t>Organizational Dynamics, 50</a:t>
            </a:r>
            <a:pPr indent="0" marL="0">
              <a:spcAft>
                <a:spcPts val="1200"/>
              </a:spcAft>
              <a:buNone/>
            </a:pPr>
            <a:r>
              <a:rPr lang="en-US" sz="1300" dirty="0">
                <a:solidFill>
                  <a:srgbClr val="1D2733"/>
                </a:solidFill>
                <a:latin typeface="Calibri" pitchFamily="34" charset="0"/>
                <a:ea typeface="Calibri" pitchFamily="34" charset="-122"/>
                <a:cs typeface="Calibri" pitchFamily="34" charset="-120"/>
              </a:rPr>
              <a:t>(1), Article 100802. https://doi.org/10.1016/j.orgdyn.2020.100802</a:t>
            </a:r>
            <a:endParaRPr lang="en-US" sz="1300" dirty="0"/>
          </a:p>
          <a:p>
            <a:pPr indent="0" marL="0">
              <a:spcAft>
                <a:spcPts val="1200"/>
              </a:spcAft>
              <a:buNone/>
            </a:pPr>
            <a:r>
              <a:rPr lang="en-US" sz="1300" dirty="0">
                <a:solidFill>
                  <a:srgbClr val="1D2733"/>
                </a:solidFill>
                <a:latin typeface="Calibri" pitchFamily="34" charset="0"/>
                <a:ea typeface="Calibri" pitchFamily="34" charset="-122"/>
                <a:cs typeface="Calibri" pitchFamily="34" charset="-120"/>
              </a:rPr>
              <a:t>Phillips, J., &amp; Klein, J. D. (2023). Change management: From theory to practice. </a:t>
            </a:r>
            <a:pPr indent="0" marL="0">
              <a:spcAft>
                <a:spcPts val="1200"/>
              </a:spcAft>
              <a:buNone/>
            </a:pPr>
            <a:r>
              <a:rPr lang="en-US" sz="1300" i="1" dirty="0">
                <a:solidFill>
                  <a:srgbClr val="1D2733"/>
                </a:solidFill>
                <a:latin typeface="Calibri" pitchFamily="34" charset="0"/>
                <a:ea typeface="Calibri" pitchFamily="34" charset="-122"/>
                <a:cs typeface="Calibri" pitchFamily="34" charset="-120"/>
              </a:rPr>
              <a:t>TechTrends, 67</a:t>
            </a:r>
            <a:pPr indent="0" marL="0">
              <a:spcAft>
                <a:spcPts val="1200"/>
              </a:spcAft>
              <a:buNone/>
            </a:pPr>
            <a:r>
              <a:rPr lang="en-US" sz="1300" dirty="0">
                <a:solidFill>
                  <a:srgbClr val="1D2733"/>
                </a:solidFill>
                <a:latin typeface="Calibri" pitchFamily="34" charset="0"/>
                <a:ea typeface="Calibri" pitchFamily="34" charset="-122"/>
                <a:cs typeface="Calibri" pitchFamily="34" charset="-120"/>
              </a:rPr>
              <a:t>(1), 189–197. https://doi.org/10.1007/s11528-022-00775-0</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Tallgrass Comfort Services Change Strategy</dc:title>
  <dc:subject>PptxGenJS Presentation</dc:subject>
  <dc:creator>PptxGenJS</dc:creator>
  <cp:lastModifiedBy>PptxGenJS</cp:lastModifiedBy>
  <cp:revision>1</cp:revision>
  <dcterms:created xsi:type="dcterms:W3CDTF">2026-09-24T22:08:42Z</dcterms:created>
  <dcterms:modified xsi:type="dcterms:W3CDTF">2026-09-24T22:08:42Z</dcterms:modified>
</cp:coreProperties>
</file>