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Welcome everyone, and congratulations on joining Merrilton Robotics. Today I want to walk through how we communicate here, so you have a clear picture of what to expect from your first week onward. ON SLIDE: title only, minimal text, your name and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Explain, in your own words, why the Merrilton onboarding context specifically calls for a mix of fast factual communication and relationship-building communication, before naming any strategy or method by name. ON SLIDE: three short bullets, no paragraphs.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Name each strategy, define it in one sentence, then give a specific Merrilton onboarding situation (Part A1) where using both together is effective, for example, opening with direct policy information, then pivoting tone when moving into a more sensitive topic like performance expectations. ON SLIDE: strategy names and one-line definitions only; the situation and reasoning are spoken, not written on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slide addresses A2 directly, three attributes that correlate with the direct strategy specifically, not a restated definition of what 'direct' means. Explain briefly why each attribute matters for a new-hire audience. ON SLIDE: three short attribute phrases, numbered.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Name each method, then describe a specific Merrilton onboarding situation (Part B1) where both are used effectively together, for example, an onboarding email that links out to a running internal blog for reference material. ON SLIDE: method names and one-line descriptions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addresses B2, three attributes tied specifically to email as the selected method. Keep each attribute distinct from a generic definition of what email is. ON SLIDE: three short attribute phrases, numbered.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is the synthesis moment, connect strategy to method explicitly rather than presenting the two pairs as unrelated lists. This is also the kind of sentence that, reworded into prose, becomes the backbone of the executive summary's Communication Effectiveness section. ON SLIDE: one connected statement, not a bullet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Close warmly, invite questions, and point new employees back to the email and blog resources named earlier, reinforcing the methods just covered. ON SLIDE: minimal closing text. A References slide would follow this one in a real submission, citing anything quoted, paraphrased, or summarized in the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83F"/>
        </a:solidFill>
      </p:bgPr>
    </p:bg>
    <p:spTree>
      <p:nvGrpSpPr>
        <p:cNvPr id="1" name=""/>
        <p:cNvGrpSpPr/>
        <p:nvPr/>
      </p:nvGrpSpPr>
      <p:grpSpPr>
        <a:xfrm>
          <a:off x="0" y="0"/>
          <a:ext cx="0" cy="0"/>
          <a:chOff x="0" y="0"/>
          <a:chExt cx="0" cy="0"/>
        </a:xfrm>
      </p:grpSpPr>
      <p:sp>
        <p:nvSpPr>
          <p:cNvPr id="2" name="Shape 0"/>
          <p:cNvSpPr/>
          <p:nvPr/>
        </p:nvSpPr>
        <p:spPr>
          <a:xfrm>
            <a:off x="8778240" y="-2011680"/>
            <a:ext cx="6400800" cy="6400800"/>
          </a:xfrm>
          <a:prstGeom prst="ellipse">
            <a:avLst/>
          </a:prstGeom>
          <a:solidFill>
            <a:srgbClr val="1F3A5F">
              <a:alpha val="60000"/>
            </a:srgbClr>
          </a:solidFill>
          <a:ln/>
        </p:spPr>
      </p:sp>
      <p:sp>
        <p:nvSpPr>
          <p:cNvPr id="3" name="Shape 1"/>
          <p:cNvSpPr/>
          <p:nvPr/>
        </p:nvSpPr>
        <p:spPr>
          <a:xfrm>
            <a:off x="-2286000" y="4206240"/>
            <a:ext cx="5029200" cy="5029200"/>
          </a:xfrm>
          <a:prstGeom prst="ellipse">
            <a:avLst/>
          </a:prstGeom>
          <a:solidFill>
            <a:srgbClr val="2A9D8F">
              <a:alpha val="22000"/>
            </a:srgbClr>
          </a:solidFill>
          <a:ln/>
        </p:spPr>
      </p:sp>
      <p:sp>
        <p:nvSpPr>
          <p:cNvPr id="4" name="Text 2"/>
          <p:cNvSpPr/>
          <p:nvPr/>
        </p:nvSpPr>
        <p:spPr>
          <a:xfrm>
            <a:off x="822960" y="2103120"/>
            <a:ext cx="10515600" cy="365760"/>
          </a:xfrm>
          <a:prstGeom prst="rect">
            <a:avLst/>
          </a:prstGeom>
          <a:noFill/>
          <a:ln/>
        </p:spPr>
        <p:txBody>
          <a:bodyPr wrap="square" lIns="0" tIns="0" rIns="0" bIns="0" rtlCol="0" anchor="ctr"/>
          <a:lstStyle/>
          <a:p>
            <a:pPr indent="0" marL="0">
              <a:buNone/>
            </a:pPr>
            <a:r>
              <a:rPr lang="en-US" sz="1400" b="1" spc="200" kern="0" dirty="0">
                <a:solidFill>
                  <a:srgbClr val="F59E0B"/>
                </a:solidFill>
                <a:latin typeface="Calibri" pitchFamily="34" charset="0"/>
                <a:ea typeface="Calibri" pitchFamily="34" charset="-122"/>
                <a:cs typeface="Calibri" pitchFamily="34" charset="-120"/>
              </a:rPr>
              <a:t>MERRILTON ROBOTICS</a:t>
            </a:r>
            <a:endParaRPr lang="en-US" sz="1400" dirty="0"/>
          </a:p>
        </p:txBody>
      </p:sp>
      <p:sp>
        <p:nvSpPr>
          <p:cNvPr id="5" name="Text 3"/>
          <p:cNvSpPr/>
          <p:nvPr/>
        </p:nvSpPr>
        <p:spPr>
          <a:xfrm>
            <a:off x="822960" y="2514600"/>
            <a:ext cx="10058400" cy="1463040"/>
          </a:xfrm>
          <a:prstGeom prst="rect">
            <a:avLst/>
          </a:prstGeom>
          <a:noFill/>
          <a:ln/>
        </p:spPr>
        <p:txBody>
          <a:bodyPr wrap="square" lIns="0" tIns="0" rIns="0" bIns="0" rtlCol="0" anchor="ctr"/>
          <a:lstStyle/>
          <a:p>
            <a:pPr indent="0" marL="0">
              <a:lnSpc>
                <a:spcPct val="110000"/>
              </a:lnSpc>
              <a:buNone/>
            </a:pPr>
            <a:r>
              <a:rPr lang="en-US" sz="3400" b="1" dirty="0">
                <a:solidFill>
                  <a:srgbClr val="FFFFFF"/>
                </a:solidFill>
                <a:latin typeface="Cambria" pitchFamily="34" charset="0"/>
                <a:ea typeface="Cambria" pitchFamily="34" charset="-122"/>
                <a:cs typeface="Cambria" pitchFamily="34" charset="-120"/>
              </a:rPr>
              <a:t>New Employee Onboarding:</a:t>
            </a:r>
            <a:endParaRPr lang="en-US" sz="3400" dirty="0"/>
          </a:p>
          <a:p>
            <a:pPr indent="0" marL="0">
              <a:lnSpc>
                <a:spcPct val="110000"/>
              </a:lnSpc>
              <a:buNone/>
            </a:pPr>
            <a:r>
              <a:rPr lang="en-US" sz="3400" b="1" dirty="0">
                <a:solidFill>
                  <a:srgbClr val="FFFFFF"/>
                </a:solidFill>
                <a:latin typeface="Cambria" pitchFamily="34" charset="0"/>
                <a:ea typeface="Cambria" pitchFamily="34" charset="-122"/>
                <a:cs typeface="Cambria" pitchFamily="34" charset="-120"/>
              </a:rPr>
              <a:t>Communicating Effectively From Day One</a:t>
            </a:r>
            <a:endParaRPr lang="en-US" sz="3400" dirty="0"/>
          </a:p>
        </p:txBody>
      </p:sp>
      <p:sp>
        <p:nvSpPr>
          <p:cNvPr id="6" name="Text 4"/>
          <p:cNvSpPr/>
          <p:nvPr/>
        </p:nvSpPr>
        <p:spPr>
          <a:xfrm>
            <a:off x="822960" y="4114800"/>
            <a:ext cx="7315200" cy="365760"/>
          </a:xfrm>
          <a:prstGeom prst="rect">
            <a:avLst/>
          </a:prstGeom>
          <a:noFill/>
          <a:ln/>
        </p:spPr>
        <p:txBody>
          <a:bodyPr wrap="square" lIns="0" tIns="0" rIns="0" bIns="0" rtlCol="0" anchor="ctr"/>
          <a:lstStyle/>
          <a:p>
            <a:pPr indent="0" marL="0">
              <a:buNone/>
            </a:pPr>
            <a:r>
              <a:rPr lang="en-US" sz="1500" dirty="0">
                <a:solidFill>
                  <a:srgbClr val="CADCFC"/>
                </a:solidFill>
                <a:latin typeface="Calibri" pitchFamily="34" charset="0"/>
                <a:ea typeface="Calibri" pitchFamily="34" charset="-122"/>
                <a:cs typeface="Calibri" pitchFamily="34" charset="-120"/>
              </a:rPr>
              <a:t>[Your Name], Manager — Merrilton Robotics</a:t>
            </a:r>
            <a:endParaRPr lang="en-US" sz="1500" dirty="0"/>
          </a:p>
        </p:txBody>
      </p:sp>
      <p:sp>
        <p:nvSpPr>
          <p:cNvPr id="7" name="Shape 5"/>
          <p:cNvSpPr/>
          <p:nvPr/>
        </p:nvSpPr>
        <p:spPr>
          <a:xfrm>
            <a:off x="822960" y="4754880"/>
            <a:ext cx="6949440" cy="457200"/>
          </a:xfrm>
          <a:prstGeom prst="roundRect">
            <a:avLst>
              <a:gd name="adj" fmla="val 16000"/>
            </a:avLst>
          </a:prstGeom>
          <a:solidFill>
            <a:srgbClr val="F59E0B"/>
          </a:solidFill>
          <a:ln/>
        </p:spPr>
      </p:sp>
      <p:sp>
        <p:nvSpPr>
          <p:cNvPr id="8" name="Text 6"/>
          <p:cNvSpPr/>
          <p:nvPr/>
        </p:nvSpPr>
        <p:spPr>
          <a:xfrm>
            <a:off x="822960" y="4754880"/>
            <a:ext cx="6949440" cy="457200"/>
          </a:xfrm>
          <a:prstGeom prst="rect">
            <a:avLst/>
          </a:prstGeom>
          <a:noFill/>
          <a:ln/>
        </p:spPr>
        <p:txBody>
          <a:bodyPr wrap="square" lIns="0" tIns="0" rIns="0" bIns="0" rtlCol="0" anchor="ctr"/>
          <a:lstStyle/>
          <a:p>
            <a:pPr algn="ctr" indent="0" marL="0">
              <a:buNone/>
            </a:pPr>
            <a:r>
              <a:rPr lang="en-US" sz="1200" b="1" dirty="0">
                <a:solidFill>
                  <a:srgbClr val="16283F"/>
                </a:solidFill>
                <a:latin typeface="Calibri" pitchFamily="34" charset="0"/>
                <a:ea typeface="Calibri" pitchFamily="34" charset="-122"/>
                <a:cs typeface="Calibri" pitchFamily="34" charset="-120"/>
              </a:rPr>
              <a:t>ILLUSTRATIVE SLIDE OUTLINE — NOT A COMPLETED SUBMISSION</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ONBOARDING CONTEXT</a:t>
            </a:r>
            <a:endParaRPr lang="en-US" sz="1200" dirty="0"/>
          </a:p>
        </p:txBody>
      </p:sp>
      <p:sp>
        <p:nvSpPr>
          <p:cNvPr id="3" name="Text 1"/>
          <p:cNvSpPr/>
          <p:nvPr/>
        </p:nvSpPr>
        <p:spPr>
          <a:xfrm>
            <a:off x="548640" y="621792"/>
            <a:ext cx="11064240" cy="822960"/>
          </a:xfrm>
          <a:prstGeom prst="rect">
            <a:avLst/>
          </a:prstGeom>
          <a:noFill/>
          <a:ln/>
        </p:spPr>
        <p:txBody>
          <a:bodyPr wrap="square" lIns="0" tIns="0" rIns="0" bIns="0" rtlCol="0" anchor="ctr"/>
          <a:lstStyle/>
          <a:p>
            <a:pPr indent="0" marL="0">
              <a:buNone/>
            </a:pPr>
            <a:r>
              <a:rPr lang="en-US" sz="3000" b="1" dirty="0">
                <a:solidFill>
                  <a:srgbClr val="1F3A5F"/>
                </a:solidFill>
                <a:latin typeface="Cambria" pitchFamily="34" charset="0"/>
                <a:ea typeface="Cambria" pitchFamily="34" charset="-122"/>
                <a:cs typeface="Cambria" pitchFamily="34" charset="-120"/>
              </a:rPr>
              <a:t>Why Communication Matters Here</a:t>
            </a:r>
            <a:endParaRPr lang="en-US" sz="3000" dirty="0"/>
          </a:p>
        </p:txBody>
      </p:sp>
      <p:sp>
        <p:nvSpPr>
          <p:cNvPr id="4" name="Shape 2"/>
          <p:cNvSpPr/>
          <p:nvPr/>
        </p:nvSpPr>
        <p:spPr>
          <a:xfrm>
            <a:off x="548640" y="1737360"/>
            <a:ext cx="11064240" cy="3931920"/>
          </a:xfrm>
          <a:prstGeom prst="roundRect">
            <a:avLst>
              <a:gd name="adj" fmla="val 2791"/>
            </a:avLst>
          </a:prstGeom>
          <a:solidFill>
            <a:srgbClr val="F6F8FA"/>
          </a:solidFill>
          <a:ln w="12700">
            <a:solidFill>
              <a:srgbClr val="E1E6EC"/>
            </a:solidFill>
            <a:prstDash val="solid"/>
          </a:ln>
        </p:spPr>
      </p:sp>
      <p:sp>
        <p:nvSpPr>
          <p:cNvPr id="5" name="Text 3"/>
          <p:cNvSpPr/>
          <p:nvPr/>
        </p:nvSpPr>
        <p:spPr>
          <a:xfrm>
            <a:off x="868680" y="2011680"/>
            <a:ext cx="10424160" cy="3474720"/>
          </a:xfrm>
          <a:prstGeom prst="rect">
            <a:avLst/>
          </a:prstGeom>
          <a:noFill/>
          <a:ln/>
        </p:spPr>
        <p:txBody>
          <a:bodyPr wrap="square" lIns="0" tIns="0" rIns="0" bIns="0" rtlCol="0" anchor="ctr"/>
          <a:lstStyle/>
          <a:p>
            <a:pPr marL="342900" indent="-342900">
              <a:lnSpc>
                <a:spcPct val="140000"/>
              </a:lnSpc>
              <a:buSzPct val="100000"/>
              <a:buChar char="•"/>
            </a:pPr>
            <a:r>
              <a:rPr lang="en-US" sz="1700" dirty="0">
                <a:solidFill>
                  <a:srgbClr val="1C2530"/>
                </a:solidFill>
                <a:latin typeface="Calibri" pitchFamily="34" charset="0"/>
                <a:ea typeface="Calibri" pitchFamily="34" charset="-122"/>
                <a:cs typeface="Calibri" pitchFamily="34" charset="-120"/>
              </a:rPr>
              <a:t>New employees make sense of a new role fastest when information arrives clearly and consistently</a:t>
            </a:r>
            <a:endParaRPr lang="en-US" sz="1700" dirty="0"/>
          </a:p>
          <a:p>
            <a:pPr marL="342900" indent="-342900">
              <a:lnSpc>
                <a:spcPct val="140000"/>
              </a:lnSpc>
              <a:buSzPct val="100000"/>
              <a:buChar char="•"/>
            </a:pPr>
            <a:r>
              <a:rPr lang="en-US" sz="1700" dirty="0">
                <a:solidFill>
                  <a:srgbClr val="1C2530"/>
                </a:solidFill>
                <a:latin typeface="Calibri" pitchFamily="34" charset="0"/>
                <a:ea typeface="Calibri" pitchFamily="34" charset="-122"/>
                <a:cs typeface="Calibri" pitchFamily="34" charset="-120"/>
              </a:rPr>
              <a:t>Merrilton onboarding blends fast, factual information (policies, role expectations) with relationship-building (team culture, mentorship)</a:t>
            </a:r>
            <a:endParaRPr lang="en-US" sz="1700" dirty="0"/>
          </a:p>
          <a:p>
            <a:pPr marL="342900" indent="-342900">
              <a:lnSpc>
                <a:spcPct val="140000"/>
              </a:lnSpc>
              <a:buSzPct val="100000"/>
              <a:buChar char="•"/>
            </a:pPr>
            <a:r>
              <a:rPr lang="en-US" sz="1700" dirty="0">
                <a:solidFill>
                  <a:srgbClr val="1C2530"/>
                </a:solidFill>
                <a:latin typeface="Calibri" pitchFamily="34" charset="0"/>
                <a:ea typeface="Calibri" pitchFamily="34" charset="-122"/>
                <a:cs typeface="Calibri" pitchFamily="34" charset="-120"/>
              </a:rPr>
              <a:t>Today's session covers two communication strategies and two communication methods we use to support both needs</a:t>
            </a:r>
            <a:endParaRPr lang="en-US" sz="1700" dirty="0"/>
          </a:p>
        </p:txBody>
      </p:sp>
      <p:sp>
        <p:nvSpPr>
          <p:cNvPr id="6" name="Text 4"/>
          <p:cNvSpPr/>
          <p:nvPr/>
        </p:nvSpPr>
        <p:spPr>
          <a:xfrm>
            <a:off x="457200" y="6492240"/>
            <a:ext cx="9601200" cy="274320"/>
          </a:xfrm>
          <a:prstGeom prst="rect">
            <a:avLst/>
          </a:prstGeom>
          <a:noFill/>
          <a:ln/>
        </p:spPr>
        <p:txBody>
          <a:bodyPr wrap="square" lIns="0" tIns="0" rIns="0" bIns="0" rtlCol="0" anchor="ctr"/>
          <a:lstStyle/>
          <a:p>
            <a:pPr indent="0" marL="0">
              <a:buNone/>
            </a:pPr>
            <a:r>
              <a:rPr lang="en-US" sz="900" i="1" dirty="0">
                <a:solidFill>
                  <a:srgbClr val="5B6674"/>
                </a:solidFill>
                <a:latin typeface="Calibri" pitchFamily="34" charset="0"/>
                <a:ea typeface="Calibri" pitchFamily="34" charset="-122"/>
                <a:cs typeface="Calibri" pitchFamily="34" charset="-120"/>
              </a:rPr>
              <a:t>Illustrative slide outline only — not a submission-ready answer key. Merrilton Robotics scenario, structure demonstration.</a:t>
            </a:r>
            <a:endParaRPr lang="en-US" sz="900" dirty="0"/>
          </a:p>
        </p:txBody>
      </p:sp>
      <p:sp>
        <p:nvSpPr>
          <p:cNvPr id="7" name="Text 5"/>
          <p:cNvSpPr/>
          <p:nvPr/>
        </p:nvSpPr>
        <p:spPr>
          <a:xfrm>
            <a:off x="11155680" y="6492240"/>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2 / 8</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PART A • COMMUNICATION STRATEGIES</a:t>
            </a:r>
            <a:endParaRPr lang="en-US" sz="1200" dirty="0"/>
          </a:p>
        </p:txBody>
      </p:sp>
      <p:sp>
        <p:nvSpPr>
          <p:cNvPr id="3" name="Text 1"/>
          <p:cNvSpPr/>
          <p:nvPr/>
        </p:nvSpPr>
        <p:spPr>
          <a:xfrm>
            <a:off x="548640" y="621792"/>
            <a:ext cx="11064240" cy="822960"/>
          </a:xfrm>
          <a:prstGeom prst="rect">
            <a:avLst/>
          </a:prstGeom>
          <a:noFill/>
          <a:ln/>
        </p:spPr>
        <p:txBody>
          <a:bodyPr wrap="square" lIns="0" tIns="0" rIns="0" bIns="0" rtlCol="0" anchor="ctr"/>
          <a:lstStyle/>
          <a:p>
            <a:pPr indent="0" marL="0">
              <a:buNone/>
            </a:pPr>
            <a:r>
              <a:rPr lang="en-US" sz="3000" b="1" dirty="0">
                <a:solidFill>
                  <a:srgbClr val="1F3A5F"/>
                </a:solidFill>
                <a:latin typeface="Cambria" pitchFamily="34" charset="0"/>
                <a:ea typeface="Cambria" pitchFamily="34" charset="-122"/>
                <a:cs typeface="Cambria" pitchFamily="34" charset="-120"/>
              </a:rPr>
              <a:t>Two Strategies We Rely On</a:t>
            </a:r>
            <a:endParaRPr lang="en-US" sz="3000" dirty="0"/>
          </a:p>
        </p:txBody>
      </p:sp>
      <p:sp>
        <p:nvSpPr>
          <p:cNvPr id="4" name="Shape 2"/>
          <p:cNvSpPr/>
          <p:nvPr/>
        </p:nvSpPr>
        <p:spPr>
          <a:xfrm>
            <a:off x="548640" y="1828800"/>
            <a:ext cx="5212080" cy="2743200"/>
          </a:xfrm>
          <a:prstGeom prst="roundRect">
            <a:avLst>
              <a:gd name="adj" fmla="val 4000"/>
            </a:avLst>
          </a:prstGeom>
          <a:solidFill>
            <a:srgbClr val="1F3A5F"/>
          </a:solidFill>
          <a:ln/>
        </p:spPr>
      </p:sp>
      <p:sp>
        <p:nvSpPr>
          <p:cNvPr id="5" name="Text 3"/>
          <p:cNvSpPr/>
          <p:nvPr/>
        </p:nvSpPr>
        <p:spPr>
          <a:xfrm>
            <a:off x="868680" y="2103120"/>
            <a:ext cx="4572000" cy="54864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Direct Strategy</a:t>
            </a:r>
            <a:endParaRPr lang="en-US" sz="2000" dirty="0"/>
          </a:p>
        </p:txBody>
      </p:sp>
      <p:sp>
        <p:nvSpPr>
          <p:cNvPr id="6" name="Text 4"/>
          <p:cNvSpPr/>
          <p:nvPr/>
        </p:nvSpPr>
        <p:spPr>
          <a:xfrm>
            <a:off x="868680" y="2697480"/>
            <a:ext cx="4572000" cy="1645920"/>
          </a:xfrm>
          <a:prstGeom prst="rect">
            <a:avLst/>
          </a:prstGeom>
          <a:noFill/>
          <a:ln/>
        </p:spPr>
        <p:txBody>
          <a:bodyPr wrap="square" lIns="0" tIns="0" rIns="0" bIns="0" rtlCol="0" anchor="ctr"/>
          <a:lstStyle/>
          <a:p>
            <a:pPr indent="0" marL="0">
              <a:lnSpc>
                <a:spcPct val="130000"/>
              </a:lnSpc>
              <a:buNone/>
            </a:pPr>
            <a:r>
              <a:rPr lang="en-US" sz="1500" dirty="0">
                <a:solidFill>
                  <a:srgbClr val="EAF2F1"/>
                </a:solidFill>
                <a:latin typeface="Calibri" pitchFamily="34" charset="0"/>
                <a:ea typeface="Calibri" pitchFamily="34" charset="-122"/>
                <a:cs typeface="Calibri" pitchFamily="34" charset="-120"/>
              </a:rPr>
              <a:t>Leads with the conclusion, then supporting detail.</a:t>
            </a:r>
            <a:endParaRPr lang="en-US" sz="1500" dirty="0"/>
          </a:p>
        </p:txBody>
      </p:sp>
      <p:sp>
        <p:nvSpPr>
          <p:cNvPr id="7" name="Shape 5"/>
          <p:cNvSpPr/>
          <p:nvPr/>
        </p:nvSpPr>
        <p:spPr>
          <a:xfrm>
            <a:off x="6217920" y="1828800"/>
            <a:ext cx="5212080" cy="2743200"/>
          </a:xfrm>
          <a:prstGeom prst="roundRect">
            <a:avLst>
              <a:gd name="adj" fmla="val 4000"/>
            </a:avLst>
          </a:prstGeom>
          <a:solidFill>
            <a:srgbClr val="2A9D8F"/>
          </a:solidFill>
          <a:ln/>
        </p:spPr>
      </p:sp>
      <p:sp>
        <p:nvSpPr>
          <p:cNvPr id="8" name="Text 6"/>
          <p:cNvSpPr/>
          <p:nvPr/>
        </p:nvSpPr>
        <p:spPr>
          <a:xfrm>
            <a:off x="6537960" y="2103120"/>
            <a:ext cx="4572000" cy="54864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Pivoting Strategy</a:t>
            </a:r>
            <a:endParaRPr lang="en-US" sz="2000" dirty="0"/>
          </a:p>
        </p:txBody>
      </p:sp>
      <p:sp>
        <p:nvSpPr>
          <p:cNvPr id="9" name="Text 7"/>
          <p:cNvSpPr/>
          <p:nvPr/>
        </p:nvSpPr>
        <p:spPr>
          <a:xfrm>
            <a:off x="6537960" y="2697480"/>
            <a:ext cx="4572000" cy="1645920"/>
          </a:xfrm>
          <a:prstGeom prst="rect">
            <a:avLst/>
          </a:prstGeom>
          <a:noFill/>
          <a:ln/>
        </p:spPr>
        <p:txBody>
          <a:bodyPr wrap="square" lIns="0" tIns="0" rIns="0" bIns="0" rtlCol="0" anchor="ctr"/>
          <a:lstStyle/>
          <a:p>
            <a:pPr indent="0" marL="0">
              <a:lnSpc>
                <a:spcPct val="130000"/>
              </a:lnSpc>
              <a:buNone/>
            </a:pPr>
            <a:r>
              <a:rPr lang="en-US" sz="1500" dirty="0">
                <a:solidFill>
                  <a:srgbClr val="EAF2F1"/>
                </a:solidFill>
                <a:latin typeface="Calibri" pitchFamily="34" charset="0"/>
                <a:ea typeface="Calibri" pitchFamily="34" charset="-122"/>
                <a:cs typeface="Calibri" pitchFamily="34" charset="-120"/>
              </a:rPr>
              <a:t>Shifts tone or framing mid-message when the situation calls for it.</a:t>
            </a:r>
            <a:endParaRPr lang="en-US" sz="1500" dirty="0"/>
          </a:p>
        </p:txBody>
      </p:sp>
      <p:sp>
        <p:nvSpPr>
          <p:cNvPr id="10" name="Text 8"/>
          <p:cNvSpPr/>
          <p:nvPr/>
        </p:nvSpPr>
        <p:spPr>
          <a:xfrm>
            <a:off x="457200" y="6492240"/>
            <a:ext cx="9601200" cy="274320"/>
          </a:xfrm>
          <a:prstGeom prst="rect">
            <a:avLst/>
          </a:prstGeom>
          <a:noFill/>
          <a:ln/>
        </p:spPr>
        <p:txBody>
          <a:bodyPr wrap="square" lIns="0" tIns="0" rIns="0" bIns="0" rtlCol="0" anchor="ctr"/>
          <a:lstStyle/>
          <a:p>
            <a:pPr indent="0" marL="0">
              <a:buNone/>
            </a:pPr>
            <a:r>
              <a:rPr lang="en-US" sz="900" i="1" dirty="0">
                <a:solidFill>
                  <a:srgbClr val="5B6674"/>
                </a:solidFill>
                <a:latin typeface="Calibri" pitchFamily="34" charset="0"/>
                <a:ea typeface="Calibri" pitchFamily="34" charset="-122"/>
                <a:cs typeface="Calibri" pitchFamily="34" charset="-120"/>
              </a:rPr>
              <a:t>Illustrative slide outline only — not a submission-ready answer key. Merrilton Robotics scenario, structure demonstration.</a:t>
            </a:r>
            <a:endParaRPr lang="en-US" sz="900" dirty="0"/>
          </a:p>
        </p:txBody>
      </p:sp>
      <p:sp>
        <p:nvSpPr>
          <p:cNvPr id="11" name="Text 9"/>
          <p:cNvSpPr/>
          <p:nvPr/>
        </p:nvSpPr>
        <p:spPr>
          <a:xfrm>
            <a:off x="11155680" y="6492240"/>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3 / 8</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PART A2 • THREE ATTRIBUTES</a:t>
            </a:r>
            <a:endParaRPr lang="en-US" sz="1200" dirty="0"/>
          </a:p>
        </p:txBody>
      </p:sp>
      <p:sp>
        <p:nvSpPr>
          <p:cNvPr id="3" name="Text 1"/>
          <p:cNvSpPr/>
          <p:nvPr/>
        </p:nvSpPr>
        <p:spPr>
          <a:xfrm>
            <a:off x="548640" y="621792"/>
            <a:ext cx="11064240" cy="822960"/>
          </a:xfrm>
          <a:prstGeom prst="rect">
            <a:avLst/>
          </a:prstGeom>
          <a:noFill/>
          <a:ln/>
        </p:spPr>
        <p:txBody>
          <a:bodyPr wrap="square" lIns="0" tIns="0" rIns="0" bIns="0" rtlCol="0" anchor="ctr"/>
          <a:lstStyle/>
          <a:p>
            <a:pPr indent="0" marL="0">
              <a:buNone/>
            </a:pPr>
            <a:r>
              <a:rPr lang="en-US" sz="3000" b="1" dirty="0">
                <a:solidFill>
                  <a:srgbClr val="1F3A5F"/>
                </a:solidFill>
                <a:latin typeface="Cambria" pitchFamily="34" charset="0"/>
                <a:ea typeface="Cambria" pitchFamily="34" charset="-122"/>
                <a:cs typeface="Cambria" pitchFamily="34" charset="-120"/>
              </a:rPr>
              <a:t>Why Direct Communication Works Here</a:t>
            </a:r>
            <a:endParaRPr lang="en-US" sz="3000" dirty="0"/>
          </a:p>
        </p:txBody>
      </p:sp>
      <p:sp>
        <p:nvSpPr>
          <p:cNvPr id="4" name="Shape 2"/>
          <p:cNvSpPr/>
          <p:nvPr/>
        </p:nvSpPr>
        <p:spPr>
          <a:xfrm>
            <a:off x="548640" y="1920240"/>
            <a:ext cx="11064240" cy="1051560"/>
          </a:xfrm>
          <a:prstGeom prst="roundRect">
            <a:avLst>
              <a:gd name="adj" fmla="val 8696"/>
            </a:avLst>
          </a:prstGeom>
          <a:solidFill>
            <a:srgbClr val="F6F8FA"/>
          </a:solidFill>
          <a:ln w="12700">
            <a:solidFill>
              <a:srgbClr val="E1E6EC"/>
            </a:solidFill>
            <a:prstDash val="solid"/>
          </a:ln>
        </p:spPr>
      </p:sp>
      <p:sp>
        <p:nvSpPr>
          <p:cNvPr id="5" name="Shape 3"/>
          <p:cNvSpPr/>
          <p:nvPr/>
        </p:nvSpPr>
        <p:spPr>
          <a:xfrm>
            <a:off x="822960" y="2212848"/>
            <a:ext cx="457200" cy="457200"/>
          </a:xfrm>
          <a:prstGeom prst="ellipse">
            <a:avLst/>
          </a:prstGeom>
          <a:solidFill>
            <a:srgbClr val="F59E0B"/>
          </a:solidFill>
          <a:ln/>
        </p:spPr>
      </p:sp>
      <p:sp>
        <p:nvSpPr>
          <p:cNvPr id="6" name="Text 4"/>
          <p:cNvSpPr/>
          <p:nvPr/>
        </p:nvSpPr>
        <p:spPr>
          <a:xfrm>
            <a:off x="822960" y="2212848"/>
            <a:ext cx="457200" cy="457200"/>
          </a:xfrm>
          <a:prstGeom prst="rect">
            <a:avLst/>
          </a:prstGeom>
          <a:noFill/>
          <a:ln/>
        </p:spPr>
        <p:txBody>
          <a:bodyPr wrap="square" lIns="0" tIns="0" rIns="0" bIns="0" rtlCol="0" anchor="ctr"/>
          <a:lstStyle/>
          <a:p>
            <a:pPr algn="ctr" indent="0" marL="0">
              <a:buNone/>
            </a:pPr>
            <a:r>
              <a:rPr lang="en-US" sz="1600" b="1" dirty="0">
                <a:solidFill>
                  <a:srgbClr val="16283F"/>
                </a:solidFill>
                <a:latin typeface="Calibri" pitchFamily="34" charset="0"/>
                <a:ea typeface="Calibri" pitchFamily="34" charset="-122"/>
                <a:cs typeface="Calibri" pitchFamily="34" charset="-120"/>
              </a:rPr>
              <a:t>1</a:t>
            </a:r>
            <a:endParaRPr lang="en-US" sz="1600" dirty="0"/>
          </a:p>
        </p:txBody>
      </p:sp>
      <p:sp>
        <p:nvSpPr>
          <p:cNvPr id="7" name="Text 5"/>
          <p:cNvSpPr/>
          <p:nvPr/>
        </p:nvSpPr>
        <p:spPr>
          <a:xfrm>
            <a:off x="1508760" y="1920240"/>
            <a:ext cx="9875520" cy="1051560"/>
          </a:xfrm>
          <a:prstGeom prst="rect">
            <a:avLst/>
          </a:prstGeom>
          <a:noFill/>
          <a:ln/>
        </p:spPr>
        <p:txBody>
          <a:bodyPr wrap="square" lIns="0" tIns="0" rIns="0" bIns="0" rtlCol="0" anchor="ctr"/>
          <a:lstStyle/>
          <a:p>
            <a:pPr indent="0" marL="0">
              <a:buNone/>
            </a:pPr>
            <a:r>
              <a:rPr lang="en-US" sz="1600" dirty="0">
                <a:solidFill>
                  <a:srgbClr val="1C2530"/>
                </a:solidFill>
                <a:latin typeface="Calibri" pitchFamily="34" charset="0"/>
                <a:ea typeface="Calibri" pitchFamily="34" charset="-122"/>
                <a:cs typeface="Calibri" pitchFamily="34" charset="-120"/>
              </a:rPr>
              <a:t>Leads with the conclusion, reducing time to understanding</a:t>
            </a:r>
            <a:endParaRPr lang="en-US" sz="1600" dirty="0"/>
          </a:p>
        </p:txBody>
      </p:sp>
      <p:sp>
        <p:nvSpPr>
          <p:cNvPr id="8" name="Shape 6"/>
          <p:cNvSpPr/>
          <p:nvPr/>
        </p:nvSpPr>
        <p:spPr>
          <a:xfrm>
            <a:off x="548640" y="3154680"/>
            <a:ext cx="11064240" cy="1051560"/>
          </a:xfrm>
          <a:prstGeom prst="roundRect">
            <a:avLst>
              <a:gd name="adj" fmla="val 8696"/>
            </a:avLst>
          </a:prstGeom>
          <a:solidFill>
            <a:srgbClr val="F6F8FA"/>
          </a:solidFill>
          <a:ln w="12700">
            <a:solidFill>
              <a:srgbClr val="E1E6EC"/>
            </a:solidFill>
            <a:prstDash val="solid"/>
          </a:ln>
        </p:spPr>
      </p:sp>
      <p:sp>
        <p:nvSpPr>
          <p:cNvPr id="9" name="Shape 7"/>
          <p:cNvSpPr/>
          <p:nvPr/>
        </p:nvSpPr>
        <p:spPr>
          <a:xfrm>
            <a:off x="822960" y="3447288"/>
            <a:ext cx="457200" cy="457200"/>
          </a:xfrm>
          <a:prstGeom prst="ellipse">
            <a:avLst/>
          </a:prstGeom>
          <a:solidFill>
            <a:srgbClr val="F59E0B"/>
          </a:solidFill>
          <a:ln/>
        </p:spPr>
      </p:sp>
      <p:sp>
        <p:nvSpPr>
          <p:cNvPr id="10" name="Text 8"/>
          <p:cNvSpPr/>
          <p:nvPr/>
        </p:nvSpPr>
        <p:spPr>
          <a:xfrm>
            <a:off x="822960" y="3447288"/>
            <a:ext cx="457200" cy="457200"/>
          </a:xfrm>
          <a:prstGeom prst="rect">
            <a:avLst/>
          </a:prstGeom>
          <a:noFill/>
          <a:ln/>
        </p:spPr>
        <p:txBody>
          <a:bodyPr wrap="square" lIns="0" tIns="0" rIns="0" bIns="0" rtlCol="0" anchor="ctr"/>
          <a:lstStyle/>
          <a:p>
            <a:pPr algn="ctr" indent="0" marL="0">
              <a:buNone/>
            </a:pPr>
            <a:r>
              <a:rPr lang="en-US" sz="1600" b="1" dirty="0">
                <a:solidFill>
                  <a:srgbClr val="16283F"/>
                </a:solidFill>
                <a:latin typeface="Calibri" pitchFamily="34" charset="0"/>
                <a:ea typeface="Calibri" pitchFamily="34" charset="-122"/>
                <a:cs typeface="Calibri" pitchFamily="34" charset="-120"/>
              </a:rPr>
              <a:t>2</a:t>
            </a:r>
            <a:endParaRPr lang="en-US" sz="1600" dirty="0"/>
          </a:p>
        </p:txBody>
      </p:sp>
      <p:sp>
        <p:nvSpPr>
          <p:cNvPr id="11" name="Text 9"/>
          <p:cNvSpPr/>
          <p:nvPr/>
        </p:nvSpPr>
        <p:spPr>
          <a:xfrm>
            <a:off x="1508760" y="3154680"/>
            <a:ext cx="9875520" cy="1051560"/>
          </a:xfrm>
          <a:prstGeom prst="rect">
            <a:avLst/>
          </a:prstGeom>
          <a:noFill/>
          <a:ln/>
        </p:spPr>
        <p:txBody>
          <a:bodyPr wrap="square" lIns="0" tIns="0" rIns="0" bIns="0" rtlCol="0" anchor="ctr"/>
          <a:lstStyle/>
          <a:p>
            <a:pPr indent="0" marL="0">
              <a:buNone/>
            </a:pPr>
            <a:r>
              <a:rPr lang="en-US" sz="1600" dirty="0">
                <a:solidFill>
                  <a:srgbClr val="1C2530"/>
                </a:solidFill>
                <a:latin typeface="Calibri" pitchFamily="34" charset="0"/>
                <a:ea typeface="Calibri" pitchFamily="34" charset="-122"/>
                <a:cs typeface="Calibri" pitchFamily="34" charset="-120"/>
              </a:rPr>
              <a:t>Fits a receptive audience that wants clear answers fast</a:t>
            </a:r>
            <a:endParaRPr lang="en-US" sz="1600" dirty="0"/>
          </a:p>
        </p:txBody>
      </p:sp>
      <p:sp>
        <p:nvSpPr>
          <p:cNvPr id="12" name="Shape 10"/>
          <p:cNvSpPr/>
          <p:nvPr/>
        </p:nvSpPr>
        <p:spPr>
          <a:xfrm>
            <a:off x="548640" y="4389120"/>
            <a:ext cx="11064240" cy="1051560"/>
          </a:xfrm>
          <a:prstGeom prst="roundRect">
            <a:avLst>
              <a:gd name="adj" fmla="val 8696"/>
            </a:avLst>
          </a:prstGeom>
          <a:solidFill>
            <a:srgbClr val="F6F8FA"/>
          </a:solidFill>
          <a:ln w="12700">
            <a:solidFill>
              <a:srgbClr val="E1E6EC"/>
            </a:solidFill>
            <a:prstDash val="solid"/>
          </a:ln>
        </p:spPr>
      </p:sp>
      <p:sp>
        <p:nvSpPr>
          <p:cNvPr id="13" name="Shape 11"/>
          <p:cNvSpPr/>
          <p:nvPr/>
        </p:nvSpPr>
        <p:spPr>
          <a:xfrm>
            <a:off x="822960" y="4681728"/>
            <a:ext cx="457200" cy="457200"/>
          </a:xfrm>
          <a:prstGeom prst="ellipse">
            <a:avLst/>
          </a:prstGeom>
          <a:solidFill>
            <a:srgbClr val="F59E0B"/>
          </a:solidFill>
          <a:ln/>
        </p:spPr>
      </p:sp>
      <p:sp>
        <p:nvSpPr>
          <p:cNvPr id="14" name="Text 12"/>
          <p:cNvSpPr/>
          <p:nvPr/>
        </p:nvSpPr>
        <p:spPr>
          <a:xfrm>
            <a:off x="822960" y="4681728"/>
            <a:ext cx="457200" cy="457200"/>
          </a:xfrm>
          <a:prstGeom prst="rect">
            <a:avLst/>
          </a:prstGeom>
          <a:noFill/>
          <a:ln/>
        </p:spPr>
        <p:txBody>
          <a:bodyPr wrap="square" lIns="0" tIns="0" rIns="0" bIns="0" rtlCol="0" anchor="ctr"/>
          <a:lstStyle/>
          <a:p>
            <a:pPr algn="ctr" indent="0" marL="0">
              <a:buNone/>
            </a:pPr>
            <a:r>
              <a:rPr lang="en-US" sz="1600" b="1" dirty="0">
                <a:solidFill>
                  <a:srgbClr val="16283F"/>
                </a:solidFill>
                <a:latin typeface="Calibri" pitchFamily="34" charset="0"/>
                <a:ea typeface="Calibri" pitchFamily="34" charset="-122"/>
                <a:cs typeface="Calibri" pitchFamily="34" charset="-120"/>
              </a:rPr>
              <a:t>3</a:t>
            </a:r>
            <a:endParaRPr lang="en-US" sz="1600" dirty="0"/>
          </a:p>
        </p:txBody>
      </p:sp>
      <p:sp>
        <p:nvSpPr>
          <p:cNvPr id="15" name="Text 13"/>
          <p:cNvSpPr/>
          <p:nvPr/>
        </p:nvSpPr>
        <p:spPr>
          <a:xfrm>
            <a:off x="1508760" y="4389120"/>
            <a:ext cx="9875520" cy="1051560"/>
          </a:xfrm>
          <a:prstGeom prst="rect">
            <a:avLst/>
          </a:prstGeom>
          <a:noFill/>
          <a:ln/>
        </p:spPr>
        <p:txBody>
          <a:bodyPr wrap="square" lIns="0" tIns="0" rIns="0" bIns="0" rtlCol="0" anchor="ctr"/>
          <a:lstStyle/>
          <a:p>
            <a:pPr indent="0" marL="0">
              <a:buNone/>
            </a:pPr>
            <a:r>
              <a:rPr lang="en-US" sz="1600" dirty="0">
                <a:solidFill>
                  <a:srgbClr val="1C2530"/>
                </a:solidFill>
                <a:latin typeface="Calibri" pitchFamily="34" charset="0"/>
                <a:ea typeface="Calibri" pitchFamily="34" charset="-122"/>
                <a:cs typeface="Calibri" pitchFamily="34" charset="-120"/>
              </a:rPr>
              <a:t>Suits information-dense content like policy and role expectations</a:t>
            </a:r>
            <a:endParaRPr lang="en-US" sz="1600" dirty="0"/>
          </a:p>
        </p:txBody>
      </p:sp>
      <p:sp>
        <p:nvSpPr>
          <p:cNvPr id="16" name="Text 14"/>
          <p:cNvSpPr/>
          <p:nvPr/>
        </p:nvSpPr>
        <p:spPr>
          <a:xfrm>
            <a:off x="457200" y="6492240"/>
            <a:ext cx="9601200" cy="274320"/>
          </a:xfrm>
          <a:prstGeom prst="rect">
            <a:avLst/>
          </a:prstGeom>
          <a:noFill/>
          <a:ln/>
        </p:spPr>
        <p:txBody>
          <a:bodyPr wrap="square" lIns="0" tIns="0" rIns="0" bIns="0" rtlCol="0" anchor="ctr"/>
          <a:lstStyle/>
          <a:p>
            <a:pPr indent="0" marL="0">
              <a:buNone/>
            </a:pPr>
            <a:r>
              <a:rPr lang="en-US" sz="900" i="1" dirty="0">
                <a:solidFill>
                  <a:srgbClr val="5B6674"/>
                </a:solidFill>
                <a:latin typeface="Calibri" pitchFamily="34" charset="0"/>
                <a:ea typeface="Calibri" pitchFamily="34" charset="-122"/>
                <a:cs typeface="Calibri" pitchFamily="34" charset="-120"/>
              </a:rPr>
              <a:t>Illustrative slide outline only — not a submission-ready answer key. Merrilton Robotics scenario, structure demonstration.</a:t>
            </a:r>
            <a:endParaRPr lang="en-US" sz="900" dirty="0"/>
          </a:p>
        </p:txBody>
      </p:sp>
      <p:sp>
        <p:nvSpPr>
          <p:cNvPr id="17" name="Text 15"/>
          <p:cNvSpPr/>
          <p:nvPr/>
        </p:nvSpPr>
        <p:spPr>
          <a:xfrm>
            <a:off x="11155680" y="6492240"/>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4 / 8</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PART B • COMMUNICATION METHODS</a:t>
            </a:r>
            <a:endParaRPr lang="en-US" sz="1200" dirty="0"/>
          </a:p>
        </p:txBody>
      </p:sp>
      <p:sp>
        <p:nvSpPr>
          <p:cNvPr id="3" name="Text 1"/>
          <p:cNvSpPr/>
          <p:nvPr/>
        </p:nvSpPr>
        <p:spPr>
          <a:xfrm>
            <a:off x="548640" y="621792"/>
            <a:ext cx="11064240" cy="822960"/>
          </a:xfrm>
          <a:prstGeom prst="rect">
            <a:avLst/>
          </a:prstGeom>
          <a:noFill/>
          <a:ln/>
        </p:spPr>
        <p:txBody>
          <a:bodyPr wrap="square" lIns="0" tIns="0" rIns="0" bIns="0" rtlCol="0" anchor="ctr"/>
          <a:lstStyle/>
          <a:p>
            <a:pPr indent="0" marL="0">
              <a:buNone/>
            </a:pPr>
            <a:r>
              <a:rPr lang="en-US" sz="3000" b="1" dirty="0">
                <a:solidFill>
                  <a:srgbClr val="1F3A5F"/>
                </a:solidFill>
                <a:latin typeface="Cambria" pitchFamily="34" charset="0"/>
                <a:ea typeface="Cambria" pitchFamily="34" charset="-122"/>
                <a:cs typeface="Cambria" pitchFamily="34" charset="-120"/>
              </a:rPr>
              <a:t>Two Methods We Rely On</a:t>
            </a:r>
            <a:endParaRPr lang="en-US" sz="3000" dirty="0"/>
          </a:p>
        </p:txBody>
      </p:sp>
      <p:sp>
        <p:nvSpPr>
          <p:cNvPr id="4" name="Shape 2"/>
          <p:cNvSpPr/>
          <p:nvPr/>
        </p:nvSpPr>
        <p:spPr>
          <a:xfrm>
            <a:off x="548640" y="1828800"/>
            <a:ext cx="5212080" cy="2743200"/>
          </a:xfrm>
          <a:prstGeom prst="roundRect">
            <a:avLst>
              <a:gd name="adj" fmla="val 4000"/>
            </a:avLst>
          </a:prstGeom>
          <a:solidFill>
            <a:srgbClr val="2A9D8F"/>
          </a:solidFill>
          <a:ln/>
        </p:spPr>
      </p:sp>
      <p:sp>
        <p:nvSpPr>
          <p:cNvPr id="5" name="Text 3"/>
          <p:cNvSpPr/>
          <p:nvPr/>
        </p:nvSpPr>
        <p:spPr>
          <a:xfrm>
            <a:off x="868680" y="2103120"/>
            <a:ext cx="4572000" cy="54864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Email</a:t>
            </a:r>
            <a:endParaRPr lang="en-US" sz="2000" dirty="0"/>
          </a:p>
        </p:txBody>
      </p:sp>
      <p:sp>
        <p:nvSpPr>
          <p:cNvPr id="6" name="Text 4"/>
          <p:cNvSpPr/>
          <p:nvPr/>
        </p:nvSpPr>
        <p:spPr>
          <a:xfrm>
            <a:off x="868680" y="2697480"/>
            <a:ext cx="4572000" cy="1645920"/>
          </a:xfrm>
          <a:prstGeom prst="rect">
            <a:avLst/>
          </a:prstGeom>
          <a:noFill/>
          <a:ln/>
        </p:spPr>
        <p:txBody>
          <a:bodyPr wrap="square" lIns="0" tIns="0" rIns="0" bIns="0" rtlCol="0" anchor="ctr"/>
          <a:lstStyle/>
          <a:p>
            <a:pPr indent="0" marL="0">
              <a:lnSpc>
                <a:spcPct val="130000"/>
              </a:lnSpc>
              <a:buNone/>
            </a:pPr>
            <a:r>
              <a:rPr lang="en-US" sz="1500" dirty="0">
                <a:solidFill>
                  <a:srgbClr val="EAF2F1"/>
                </a:solidFill>
                <a:latin typeface="Calibri" pitchFamily="34" charset="0"/>
                <a:ea typeface="Calibri" pitchFamily="34" charset="-122"/>
                <a:cs typeface="Calibri" pitchFamily="34" charset="-120"/>
              </a:rPr>
              <a:t>Asynchronous, documented, and scalable to the full onboarding cohort.</a:t>
            </a:r>
            <a:endParaRPr lang="en-US" sz="1500" dirty="0"/>
          </a:p>
        </p:txBody>
      </p:sp>
      <p:sp>
        <p:nvSpPr>
          <p:cNvPr id="7" name="Shape 5"/>
          <p:cNvSpPr/>
          <p:nvPr/>
        </p:nvSpPr>
        <p:spPr>
          <a:xfrm>
            <a:off x="6217920" y="1828800"/>
            <a:ext cx="5212080" cy="2743200"/>
          </a:xfrm>
          <a:prstGeom prst="roundRect">
            <a:avLst>
              <a:gd name="adj" fmla="val 4000"/>
            </a:avLst>
          </a:prstGeom>
          <a:solidFill>
            <a:srgbClr val="1F3A5F"/>
          </a:solidFill>
          <a:ln/>
        </p:spPr>
      </p:sp>
      <p:sp>
        <p:nvSpPr>
          <p:cNvPr id="8" name="Text 6"/>
          <p:cNvSpPr/>
          <p:nvPr/>
        </p:nvSpPr>
        <p:spPr>
          <a:xfrm>
            <a:off x="6537960" y="2103120"/>
            <a:ext cx="4572000" cy="54864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Blog (Internal)</a:t>
            </a:r>
            <a:endParaRPr lang="en-US" sz="2000" dirty="0"/>
          </a:p>
        </p:txBody>
      </p:sp>
      <p:sp>
        <p:nvSpPr>
          <p:cNvPr id="9" name="Text 7"/>
          <p:cNvSpPr/>
          <p:nvPr/>
        </p:nvSpPr>
        <p:spPr>
          <a:xfrm>
            <a:off x="6537960" y="2697480"/>
            <a:ext cx="4572000" cy="1645920"/>
          </a:xfrm>
          <a:prstGeom prst="rect">
            <a:avLst/>
          </a:prstGeom>
          <a:noFill/>
          <a:ln/>
        </p:spPr>
        <p:txBody>
          <a:bodyPr wrap="square" lIns="0" tIns="0" rIns="0" bIns="0" rtlCol="0" anchor="ctr"/>
          <a:lstStyle/>
          <a:p>
            <a:pPr indent="0" marL="0">
              <a:lnSpc>
                <a:spcPct val="130000"/>
              </a:lnSpc>
              <a:buNone/>
            </a:pPr>
            <a:r>
              <a:rPr lang="en-US" sz="1500" dirty="0">
                <a:solidFill>
                  <a:srgbClr val="EAF2F1"/>
                </a:solidFill>
                <a:latin typeface="Calibri" pitchFamily="34" charset="0"/>
                <a:ea typeface="Calibri" pitchFamily="34" charset="-122"/>
                <a:cs typeface="Calibri" pitchFamily="34" charset="-120"/>
              </a:rPr>
              <a:t>A running, searchable resource employees revisit after Day 1.</a:t>
            </a:r>
            <a:endParaRPr lang="en-US" sz="1500" dirty="0"/>
          </a:p>
        </p:txBody>
      </p:sp>
      <p:sp>
        <p:nvSpPr>
          <p:cNvPr id="10" name="Text 8"/>
          <p:cNvSpPr/>
          <p:nvPr/>
        </p:nvSpPr>
        <p:spPr>
          <a:xfrm>
            <a:off x="457200" y="6492240"/>
            <a:ext cx="9601200" cy="274320"/>
          </a:xfrm>
          <a:prstGeom prst="rect">
            <a:avLst/>
          </a:prstGeom>
          <a:noFill/>
          <a:ln/>
        </p:spPr>
        <p:txBody>
          <a:bodyPr wrap="square" lIns="0" tIns="0" rIns="0" bIns="0" rtlCol="0" anchor="ctr"/>
          <a:lstStyle/>
          <a:p>
            <a:pPr indent="0" marL="0">
              <a:buNone/>
            </a:pPr>
            <a:r>
              <a:rPr lang="en-US" sz="900" i="1" dirty="0">
                <a:solidFill>
                  <a:srgbClr val="5B6674"/>
                </a:solidFill>
                <a:latin typeface="Calibri" pitchFamily="34" charset="0"/>
                <a:ea typeface="Calibri" pitchFamily="34" charset="-122"/>
                <a:cs typeface="Calibri" pitchFamily="34" charset="-120"/>
              </a:rPr>
              <a:t>Illustrative slide outline only — not a submission-ready answer key. Merrilton Robotics scenario, structure demonstration.</a:t>
            </a:r>
            <a:endParaRPr lang="en-US" sz="900" dirty="0"/>
          </a:p>
        </p:txBody>
      </p:sp>
      <p:sp>
        <p:nvSpPr>
          <p:cNvPr id="11" name="Text 9"/>
          <p:cNvSpPr/>
          <p:nvPr/>
        </p:nvSpPr>
        <p:spPr>
          <a:xfrm>
            <a:off x="11155680" y="6492240"/>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5 / 8</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PART B2 • THREE ATTRIBUTES</a:t>
            </a:r>
            <a:endParaRPr lang="en-US" sz="1200" dirty="0"/>
          </a:p>
        </p:txBody>
      </p:sp>
      <p:sp>
        <p:nvSpPr>
          <p:cNvPr id="3" name="Text 1"/>
          <p:cNvSpPr/>
          <p:nvPr/>
        </p:nvSpPr>
        <p:spPr>
          <a:xfrm>
            <a:off x="548640" y="621792"/>
            <a:ext cx="11064240" cy="822960"/>
          </a:xfrm>
          <a:prstGeom prst="rect">
            <a:avLst/>
          </a:prstGeom>
          <a:noFill/>
          <a:ln/>
        </p:spPr>
        <p:txBody>
          <a:bodyPr wrap="square" lIns="0" tIns="0" rIns="0" bIns="0" rtlCol="0" anchor="ctr"/>
          <a:lstStyle/>
          <a:p>
            <a:pPr indent="0" marL="0">
              <a:buNone/>
            </a:pPr>
            <a:r>
              <a:rPr lang="en-US" sz="3000" b="1" dirty="0">
                <a:solidFill>
                  <a:srgbClr val="1F3A5F"/>
                </a:solidFill>
                <a:latin typeface="Cambria" pitchFamily="34" charset="0"/>
                <a:ea typeface="Cambria" pitchFamily="34" charset="-122"/>
                <a:cs typeface="Cambria" pitchFamily="34" charset="-120"/>
              </a:rPr>
              <a:t>Why Email Works Here</a:t>
            </a:r>
            <a:endParaRPr lang="en-US" sz="3000" dirty="0"/>
          </a:p>
        </p:txBody>
      </p:sp>
      <p:sp>
        <p:nvSpPr>
          <p:cNvPr id="4" name="Shape 2"/>
          <p:cNvSpPr/>
          <p:nvPr/>
        </p:nvSpPr>
        <p:spPr>
          <a:xfrm>
            <a:off x="548640" y="1920240"/>
            <a:ext cx="11064240" cy="1051560"/>
          </a:xfrm>
          <a:prstGeom prst="roundRect">
            <a:avLst>
              <a:gd name="adj" fmla="val 8696"/>
            </a:avLst>
          </a:prstGeom>
          <a:solidFill>
            <a:srgbClr val="F6F8FA"/>
          </a:solidFill>
          <a:ln w="12700">
            <a:solidFill>
              <a:srgbClr val="E1E6EC"/>
            </a:solidFill>
            <a:prstDash val="solid"/>
          </a:ln>
        </p:spPr>
      </p:sp>
      <p:sp>
        <p:nvSpPr>
          <p:cNvPr id="5" name="Shape 3"/>
          <p:cNvSpPr/>
          <p:nvPr/>
        </p:nvSpPr>
        <p:spPr>
          <a:xfrm>
            <a:off x="822960" y="2212848"/>
            <a:ext cx="457200" cy="457200"/>
          </a:xfrm>
          <a:prstGeom prst="ellipse">
            <a:avLst/>
          </a:prstGeom>
          <a:solidFill>
            <a:srgbClr val="2A9D8F"/>
          </a:solidFill>
          <a:ln/>
        </p:spPr>
      </p:sp>
      <p:sp>
        <p:nvSpPr>
          <p:cNvPr id="6" name="Text 4"/>
          <p:cNvSpPr/>
          <p:nvPr/>
        </p:nvSpPr>
        <p:spPr>
          <a:xfrm>
            <a:off x="822960" y="2212848"/>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7" name="Text 5"/>
          <p:cNvSpPr/>
          <p:nvPr/>
        </p:nvSpPr>
        <p:spPr>
          <a:xfrm>
            <a:off x="1508760" y="1920240"/>
            <a:ext cx="9875520" cy="1051560"/>
          </a:xfrm>
          <a:prstGeom prst="rect">
            <a:avLst/>
          </a:prstGeom>
          <a:noFill/>
          <a:ln/>
        </p:spPr>
        <p:txBody>
          <a:bodyPr wrap="square" lIns="0" tIns="0" rIns="0" bIns="0" rtlCol="0" anchor="ctr"/>
          <a:lstStyle/>
          <a:p>
            <a:pPr indent="0" marL="0">
              <a:buNone/>
            </a:pPr>
            <a:r>
              <a:rPr lang="en-US" sz="1600" dirty="0">
                <a:solidFill>
                  <a:srgbClr val="1C2530"/>
                </a:solidFill>
                <a:latin typeface="Calibri" pitchFamily="34" charset="0"/>
                <a:ea typeface="Calibri" pitchFamily="34" charset="-122"/>
                <a:cs typeface="Calibri" pitchFamily="34" charset="-120"/>
              </a:rPr>
              <a:t>Asynchronous, so new hires review it on their own schedule</a:t>
            </a:r>
            <a:endParaRPr lang="en-US" sz="1600" dirty="0"/>
          </a:p>
        </p:txBody>
      </p:sp>
      <p:sp>
        <p:nvSpPr>
          <p:cNvPr id="8" name="Shape 6"/>
          <p:cNvSpPr/>
          <p:nvPr/>
        </p:nvSpPr>
        <p:spPr>
          <a:xfrm>
            <a:off x="548640" y="3154680"/>
            <a:ext cx="11064240" cy="1051560"/>
          </a:xfrm>
          <a:prstGeom prst="roundRect">
            <a:avLst>
              <a:gd name="adj" fmla="val 8696"/>
            </a:avLst>
          </a:prstGeom>
          <a:solidFill>
            <a:srgbClr val="F6F8FA"/>
          </a:solidFill>
          <a:ln w="12700">
            <a:solidFill>
              <a:srgbClr val="E1E6EC"/>
            </a:solidFill>
            <a:prstDash val="solid"/>
          </a:ln>
        </p:spPr>
      </p:sp>
      <p:sp>
        <p:nvSpPr>
          <p:cNvPr id="9" name="Shape 7"/>
          <p:cNvSpPr/>
          <p:nvPr/>
        </p:nvSpPr>
        <p:spPr>
          <a:xfrm>
            <a:off x="822960" y="3447288"/>
            <a:ext cx="457200" cy="457200"/>
          </a:xfrm>
          <a:prstGeom prst="ellipse">
            <a:avLst/>
          </a:prstGeom>
          <a:solidFill>
            <a:srgbClr val="2A9D8F"/>
          </a:solidFill>
          <a:ln/>
        </p:spPr>
      </p:sp>
      <p:sp>
        <p:nvSpPr>
          <p:cNvPr id="10" name="Text 8"/>
          <p:cNvSpPr/>
          <p:nvPr/>
        </p:nvSpPr>
        <p:spPr>
          <a:xfrm>
            <a:off x="822960" y="3447288"/>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1" name="Text 9"/>
          <p:cNvSpPr/>
          <p:nvPr/>
        </p:nvSpPr>
        <p:spPr>
          <a:xfrm>
            <a:off x="1508760" y="3154680"/>
            <a:ext cx="9875520" cy="1051560"/>
          </a:xfrm>
          <a:prstGeom prst="rect">
            <a:avLst/>
          </a:prstGeom>
          <a:noFill/>
          <a:ln/>
        </p:spPr>
        <p:txBody>
          <a:bodyPr wrap="square" lIns="0" tIns="0" rIns="0" bIns="0" rtlCol="0" anchor="ctr"/>
          <a:lstStyle/>
          <a:p>
            <a:pPr indent="0" marL="0">
              <a:buNone/>
            </a:pPr>
            <a:r>
              <a:rPr lang="en-US" sz="1600" dirty="0">
                <a:solidFill>
                  <a:srgbClr val="1C2530"/>
                </a:solidFill>
                <a:latin typeface="Calibri" pitchFamily="34" charset="0"/>
                <a:ea typeface="Calibri" pitchFamily="34" charset="-122"/>
                <a:cs typeface="Calibri" pitchFamily="34" charset="-120"/>
              </a:rPr>
              <a:t>Creates a documented record employees can return to</a:t>
            </a:r>
            <a:endParaRPr lang="en-US" sz="1600" dirty="0"/>
          </a:p>
        </p:txBody>
      </p:sp>
      <p:sp>
        <p:nvSpPr>
          <p:cNvPr id="12" name="Shape 10"/>
          <p:cNvSpPr/>
          <p:nvPr/>
        </p:nvSpPr>
        <p:spPr>
          <a:xfrm>
            <a:off x="548640" y="4389120"/>
            <a:ext cx="11064240" cy="1051560"/>
          </a:xfrm>
          <a:prstGeom prst="roundRect">
            <a:avLst>
              <a:gd name="adj" fmla="val 8696"/>
            </a:avLst>
          </a:prstGeom>
          <a:solidFill>
            <a:srgbClr val="F6F8FA"/>
          </a:solidFill>
          <a:ln w="12700">
            <a:solidFill>
              <a:srgbClr val="E1E6EC"/>
            </a:solidFill>
            <a:prstDash val="solid"/>
          </a:ln>
        </p:spPr>
      </p:sp>
      <p:sp>
        <p:nvSpPr>
          <p:cNvPr id="13" name="Shape 11"/>
          <p:cNvSpPr/>
          <p:nvPr/>
        </p:nvSpPr>
        <p:spPr>
          <a:xfrm>
            <a:off x="822960" y="4681728"/>
            <a:ext cx="457200" cy="457200"/>
          </a:xfrm>
          <a:prstGeom prst="ellipse">
            <a:avLst/>
          </a:prstGeom>
          <a:solidFill>
            <a:srgbClr val="2A9D8F"/>
          </a:solidFill>
          <a:ln/>
        </p:spPr>
      </p:sp>
      <p:sp>
        <p:nvSpPr>
          <p:cNvPr id="14" name="Text 12"/>
          <p:cNvSpPr/>
          <p:nvPr/>
        </p:nvSpPr>
        <p:spPr>
          <a:xfrm>
            <a:off x="822960" y="4681728"/>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5" name="Text 13"/>
          <p:cNvSpPr/>
          <p:nvPr/>
        </p:nvSpPr>
        <p:spPr>
          <a:xfrm>
            <a:off x="1508760" y="4389120"/>
            <a:ext cx="9875520" cy="1051560"/>
          </a:xfrm>
          <a:prstGeom prst="rect">
            <a:avLst/>
          </a:prstGeom>
          <a:noFill/>
          <a:ln/>
        </p:spPr>
        <p:txBody>
          <a:bodyPr wrap="square" lIns="0" tIns="0" rIns="0" bIns="0" rtlCol="0" anchor="ctr"/>
          <a:lstStyle/>
          <a:p>
            <a:pPr indent="0" marL="0">
              <a:buNone/>
            </a:pPr>
            <a:r>
              <a:rPr lang="en-US" sz="1600" dirty="0">
                <a:solidFill>
                  <a:srgbClr val="1C2530"/>
                </a:solidFill>
                <a:latin typeface="Calibri" pitchFamily="34" charset="0"/>
                <a:ea typeface="Calibri" pitchFamily="34" charset="-122"/>
                <a:cs typeface="Calibri" pitchFamily="34" charset="-120"/>
              </a:rPr>
              <a:t>Scales to the full onboarding cohort with one message</a:t>
            </a:r>
            <a:endParaRPr lang="en-US" sz="1600" dirty="0"/>
          </a:p>
        </p:txBody>
      </p:sp>
      <p:sp>
        <p:nvSpPr>
          <p:cNvPr id="16" name="Text 14"/>
          <p:cNvSpPr/>
          <p:nvPr/>
        </p:nvSpPr>
        <p:spPr>
          <a:xfrm>
            <a:off x="457200" y="6492240"/>
            <a:ext cx="9601200" cy="274320"/>
          </a:xfrm>
          <a:prstGeom prst="rect">
            <a:avLst/>
          </a:prstGeom>
          <a:noFill/>
          <a:ln/>
        </p:spPr>
        <p:txBody>
          <a:bodyPr wrap="square" lIns="0" tIns="0" rIns="0" bIns="0" rtlCol="0" anchor="ctr"/>
          <a:lstStyle/>
          <a:p>
            <a:pPr indent="0" marL="0">
              <a:buNone/>
            </a:pPr>
            <a:r>
              <a:rPr lang="en-US" sz="900" i="1" dirty="0">
                <a:solidFill>
                  <a:srgbClr val="5B6674"/>
                </a:solidFill>
                <a:latin typeface="Calibri" pitchFamily="34" charset="0"/>
                <a:ea typeface="Calibri" pitchFamily="34" charset="-122"/>
                <a:cs typeface="Calibri" pitchFamily="34" charset="-120"/>
              </a:rPr>
              <a:t>Illustrative slide outline only — not a submission-ready answer key. Merrilton Robotics scenario, structure demonstration.</a:t>
            </a:r>
            <a:endParaRPr lang="en-US" sz="900" dirty="0"/>
          </a:p>
        </p:txBody>
      </p:sp>
      <p:sp>
        <p:nvSpPr>
          <p:cNvPr id="17" name="Text 15"/>
          <p:cNvSpPr/>
          <p:nvPr/>
        </p:nvSpPr>
        <p:spPr>
          <a:xfrm>
            <a:off x="11155680" y="6492240"/>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6 / 8</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BRINGING IT TOGETHER</a:t>
            </a:r>
            <a:endParaRPr lang="en-US" sz="1200" dirty="0"/>
          </a:p>
        </p:txBody>
      </p:sp>
      <p:sp>
        <p:nvSpPr>
          <p:cNvPr id="3" name="Text 1"/>
          <p:cNvSpPr/>
          <p:nvPr/>
        </p:nvSpPr>
        <p:spPr>
          <a:xfrm>
            <a:off x="548640" y="621792"/>
            <a:ext cx="11064240" cy="822960"/>
          </a:xfrm>
          <a:prstGeom prst="rect">
            <a:avLst/>
          </a:prstGeom>
          <a:noFill/>
          <a:ln/>
        </p:spPr>
        <p:txBody>
          <a:bodyPr wrap="square" lIns="0" tIns="0" rIns="0" bIns="0" rtlCol="0" anchor="ctr"/>
          <a:lstStyle/>
          <a:p>
            <a:pPr indent="0" marL="0">
              <a:buNone/>
            </a:pPr>
            <a:r>
              <a:rPr lang="en-US" sz="3000" b="1" dirty="0">
                <a:solidFill>
                  <a:srgbClr val="1F3A5F"/>
                </a:solidFill>
                <a:latin typeface="Cambria" pitchFamily="34" charset="0"/>
                <a:ea typeface="Cambria" pitchFamily="34" charset="-122"/>
                <a:cs typeface="Cambria" pitchFamily="34" charset="-120"/>
              </a:rPr>
              <a:t>Strategy + Method, Working Together</a:t>
            </a:r>
            <a:endParaRPr lang="en-US" sz="3000" dirty="0"/>
          </a:p>
        </p:txBody>
      </p:sp>
      <p:sp>
        <p:nvSpPr>
          <p:cNvPr id="4" name="Shape 2"/>
          <p:cNvSpPr/>
          <p:nvPr/>
        </p:nvSpPr>
        <p:spPr>
          <a:xfrm>
            <a:off x="548640" y="1828800"/>
            <a:ext cx="11064240" cy="3749040"/>
          </a:xfrm>
          <a:prstGeom prst="roundRect">
            <a:avLst>
              <a:gd name="adj" fmla="val 2927"/>
            </a:avLst>
          </a:prstGeom>
          <a:solidFill>
            <a:srgbClr val="1F3A5F"/>
          </a:solidFill>
          <a:ln/>
        </p:spPr>
      </p:sp>
      <p:sp>
        <p:nvSpPr>
          <p:cNvPr id="5" name="Text 3"/>
          <p:cNvSpPr/>
          <p:nvPr/>
        </p:nvSpPr>
        <p:spPr>
          <a:xfrm>
            <a:off x="914400" y="2194560"/>
            <a:ext cx="10332720" cy="3017520"/>
          </a:xfrm>
          <a:prstGeom prst="rect">
            <a:avLst/>
          </a:prstGeom>
          <a:noFill/>
          <a:ln/>
        </p:spPr>
        <p:txBody>
          <a:bodyPr wrap="square" lIns="0" tIns="0" rIns="0" bIns="0" rtlCol="0" anchor="ctr"/>
          <a:lstStyle/>
          <a:p>
            <a:pPr indent="0" marL="0">
              <a:lnSpc>
                <a:spcPct val="135000"/>
              </a:lnSpc>
              <a:buNone/>
            </a:pPr>
            <a:r>
              <a:rPr lang="en-US" sz="1900" dirty="0">
                <a:solidFill>
                  <a:srgbClr val="FFFFFF"/>
                </a:solidFill>
                <a:latin typeface="Calibri" pitchFamily="34" charset="0"/>
                <a:ea typeface="Calibri" pitchFamily="34" charset="-122"/>
                <a:cs typeface="Calibri" pitchFamily="34" charset="-120"/>
              </a:rPr>
              <a:t>Direct strategy delivered through email gives new employees fast, clear, documented answers to their first-week questions. Pivoting strategy, introduced through the internal blog's more conversational tone, eases new employees into Merrilton's culture without overwhelming them on Day 1.</a:t>
            </a:r>
            <a:endParaRPr lang="en-US" sz="1900" dirty="0"/>
          </a:p>
        </p:txBody>
      </p:sp>
      <p:sp>
        <p:nvSpPr>
          <p:cNvPr id="6" name="Text 4"/>
          <p:cNvSpPr/>
          <p:nvPr/>
        </p:nvSpPr>
        <p:spPr>
          <a:xfrm>
            <a:off x="457200" y="6492240"/>
            <a:ext cx="9601200" cy="274320"/>
          </a:xfrm>
          <a:prstGeom prst="rect">
            <a:avLst/>
          </a:prstGeom>
          <a:noFill/>
          <a:ln/>
        </p:spPr>
        <p:txBody>
          <a:bodyPr wrap="square" lIns="0" tIns="0" rIns="0" bIns="0" rtlCol="0" anchor="ctr"/>
          <a:lstStyle/>
          <a:p>
            <a:pPr indent="0" marL="0">
              <a:buNone/>
            </a:pPr>
            <a:r>
              <a:rPr lang="en-US" sz="900" i="1" dirty="0">
                <a:solidFill>
                  <a:srgbClr val="5B6674"/>
                </a:solidFill>
                <a:latin typeface="Calibri" pitchFamily="34" charset="0"/>
                <a:ea typeface="Calibri" pitchFamily="34" charset="-122"/>
                <a:cs typeface="Calibri" pitchFamily="34" charset="-120"/>
              </a:rPr>
              <a:t>Illustrative slide outline only — not a submission-ready answer key. Merrilton Robotics scenario, structure demonstration.</a:t>
            </a:r>
            <a:endParaRPr lang="en-US" sz="900" dirty="0"/>
          </a:p>
        </p:txBody>
      </p:sp>
      <p:sp>
        <p:nvSpPr>
          <p:cNvPr id="7" name="Text 5"/>
          <p:cNvSpPr/>
          <p:nvPr/>
        </p:nvSpPr>
        <p:spPr>
          <a:xfrm>
            <a:off x="11155680" y="6492240"/>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7 / 8</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6283F"/>
        </a:solidFill>
      </p:bgPr>
    </p:bg>
    <p:spTree>
      <p:nvGrpSpPr>
        <p:cNvPr id="1" name=""/>
        <p:cNvGrpSpPr/>
        <p:nvPr/>
      </p:nvGrpSpPr>
      <p:grpSpPr>
        <a:xfrm>
          <a:off x="0" y="0"/>
          <a:ext cx="0" cy="0"/>
          <a:chOff x="0" y="0"/>
          <a:chExt cx="0" cy="0"/>
        </a:xfrm>
      </p:grpSpPr>
      <p:sp>
        <p:nvSpPr>
          <p:cNvPr id="2" name="Text 0"/>
          <p:cNvSpPr/>
          <p:nvPr/>
        </p:nvSpPr>
        <p:spPr>
          <a:xfrm>
            <a:off x="822960" y="2377440"/>
            <a:ext cx="1051560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Welcome to Merrilton Robotics</a:t>
            </a:r>
            <a:endParaRPr lang="en-US" sz="3200" dirty="0"/>
          </a:p>
        </p:txBody>
      </p:sp>
      <p:sp>
        <p:nvSpPr>
          <p:cNvPr id="3" name="Text 1"/>
          <p:cNvSpPr/>
          <p:nvPr/>
        </p:nvSpPr>
        <p:spPr>
          <a:xfrm>
            <a:off x="822960" y="3200400"/>
            <a:ext cx="9601200" cy="548640"/>
          </a:xfrm>
          <a:prstGeom prst="rect">
            <a:avLst/>
          </a:prstGeom>
          <a:noFill/>
          <a:ln/>
        </p:spPr>
        <p:txBody>
          <a:bodyPr wrap="square" lIns="0" tIns="0" rIns="0" bIns="0" rtlCol="0" anchor="ctr"/>
          <a:lstStyle/>
          <a:p>
            <a:pPr indent="0" marL="0">
              <a:buNone/>
            </a:pPr>
            <a:r>
              <a:rPr lang="en-US" sz="1700" dirty="0">
                <a:solidFill>
                  <a:srgbClr val="CADCFC"/>
                </a:solidFill>
                <a:latin typeface="Calibri" pitchFamily="34" charset="0"/>
                <a:ea typeface="Calibri" pitchFamily="34" charset="-122"/>
                <a:cs typeface="Calibri" pitchFamily="34" charset="-120"/>
              </a:rPr>
              <a:t>Questions? Your manager and your onboarding email are both good starting points.</a:t>
            </a:r>
            <a:endParaRPr lang="en-US" sz="1700" dirty="0"/>
          </a:p>
        </p:txBody>
      </p:sp>
      <p:sp>
        <p:nvSpPr>
          <p:cNvPr id="4" name="Text 2"/>
          <p:cNvSpPr/>
          <p:nvPr/>
        </p:nvSpPr>
        <p:spPr>
          <a:xfrm>
            <a:off x="822960" y="6035040"/>
            <a:ext cx="9144000" cy="365760"/>
          </a:xfrm>
          <a:prstGeom prst="rect">
            <a:avLst/>
          </a:prstGeom>
          <a:noFill/>
          <a:ln/>
        </p:spPr>
        <p:txBody>
          <a:bodyPr wrap="square" lIns="0" tIns="0" rIns="0" bIns="0" rtlCol="0" anchor="ctr"/>
          <a:lstStyle/>
          <a:p>
            <a:pPr indent="0" marL="0">
              <a:buNone/>
            </a:pPr>
            <a:r>
              <a:rPr lang="en-US" sz="1100" i="1" dirty="0">
                <a:solidFill>
                  <a:srgbClr val="7F8FA6"/>
                </a:solidFill>
                <a:latin typeface="Calibri" pitchFamily="34" charset="0"/>
                <a:ea typeface="Calibri" pitchFamily="34" charset="-122"/>
                <a:cs typeface="Calibri" pitchFamily="34" charset="-120"/>
              </a:rPr>
              <a:t>Illustrative example — for learning and structural guidance only.</a:t>
            </a:r>
            <a:endParaRPr lang="en-US" sz="1100" dirty="0"/>
          </a:p>
        </p:txBody>
      </p:sp>
      <p:sp>
        <p:nvSpPr>
          <p:cNvPr id="5" name="Text 3"/>
          <p:cNvSpPr/>
          <p:nvPr/>
        </p:nvSpPr>
        <p:spPr>
          <a:xfrm>
            <a:off x="822960" y="6355080"/>
            <a:ext cx="10058400" cy="365760"/>
          </a:xfrm>
          <a:prstGeom prst="rect">
            <a:avLst/>
          </a:prstGeom>
          <a:noFill/>
          <a:ln/>
        </p:spPr>
        <p:txBody>
          <a:bodyPr wrap="square" lIns="0" tIns="0" rIns="0" bIns="0" rtlCol="0" anchor="ctr"/>
          <a:lstStyle/>
          <a:p>
            <a:pPr indent="0" marL="0">
              <a:buNone/>
            </a:pPr>
            <a:r>
              <a:rPr lang="en-US" sz="1200" b="1" dirty="0">
                <a:solidFill>
                  <a:srgbClr val="2A9D8F"/>
                </a:solidFill>
                <a:latin typeface="Calibri" pitchFamily="34" charset="0"/>
                <a:ea typeface="Calibri" pitchFamily="34" charset="-122"/>
                <a:cs typeface="Calibri" pitchFamily="34" charset="-120"/>
              </a:rPr>
              <a:t>Built from Gradevia's C204 Task 2 guide. Need help with your own presentation? WhatsApp: +1 (564) 544-6924</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2026-09-24T07:01:15Z</dcterms:created>
  <dcterms:modified xsi:type="dcterms:W3CDTF">2026-09-24T07:01:15Z</dcterms:modified>
</cp:coreProperties>
</file>