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patient population</c:v>
                </c:pt>
              </c:strCache>
            </c:strRef>
          </c:tx>
          <c:spPr>
            <a:solidFill>
              <a:srgbClr val="0B7285"/>
            </a:solidFill>
            <a:effectLst/>
          </c:spPr>
          <c:invertIfNegative val="0"/>
          <c:dLbls>
            <c:numFmt formatCode="#,##0" sourceLinked="0"/>
            <c:txPr>
              <a:bodyPr/>
              <a:lstStyle/>
              <a:p>
                <a:pPr>
                  <a:defRPr b="0" i="0" strike="noStrike" sz="1200" u="none">
                    <a:solidFill>
                      <a:srgbClr val="0F2A3D"/>
                    </a:solidFill>
                    <a:latin typeface="+mn-lt"/>
                  </a:defRPr>
                </a:pPr>
              </a:p>
            </c:txPr>
            <c:showLegendKey val="0"/>
            <c:showVal val="1"/>
            <c:showCatName val="0"/>
            <c:showSerName val="0"/>
            <c:showPercent val="0"/>
            <c:showBubbleSize val="0"/>
            <c:showLeaderLines val="0"/>
          </c:dLbls>
          <c:cat>
            <c:multiLvlStrRef>
              <c:f>Sheet1!$A$2:$A$4</c:f>
              <c:multiLvlStrCache>
                <c:ptCount val="3"/>
                <c:lvl>
                  <c:pt idx="0">
                    <c:v>Hispanic/Latino,
Spanish-speaking</c:v>
                  </c:pt>
                  <c:pt idx="1">
                    <c:v>Covered by
Medicaid</c:v>
                  </c:pt>
                  <c:pt idx="2">
                    <c:v>Uninsured</c:v>
                  </c:pt>
                </c:lvl>
              </c:multiLvlStrCache>
            </c:multiLvlStrRef>
          </c:cat>
          <c:val>
            <c:numRef>
              <c:f>Sheet1!$B$2:$B$4</c:f>
              <c:numCache>
                <c:formatCode>General</c:formatCode>
                <c:ptCount val="3"/>
                <c:pt idx="0">
                  <c:v>60</c:v>
                </c:pt>
                <c:pt idx="1">
                  <c:v>55</c:v>
                </c:pt>
                <c:pt idx="2">
                  <c:v>20</c:v>
                </c:pt>
              </c:numCache>
            </c:numRef>
          </c:val>
        </c:ser>
        <c:dLbls>
          <c:numFmt formatCode="#,##0" sourceLinked="0"/>
          <c:txPr>
            <a:bodyPr/>
            <a:lstStyle/>
            <a:p>
              <a:pPr>
                <a:defRPr b="0" i="0" strike="noStrike" sz="1200" u="none">
                  <a:solidFill>
                    <a:srgbClr val="0F2A3D"/>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A6373"/>
                </a:solidFill>
                <a:latin typeface="+mn-lt"/>
              </a:defRPr>
            </a:pPr>
            <a:endParaRPr lang="en-US"/>
          </a:p>
        </c:txPr>
        <c:crossAx val="2094734552"/>
        <c:crosses val="autoZero"/>
        <c:auto val="1"/>
        <c:lblAlgn val="ctr"/>
        <c:noMultiLvlLbl val="1"/>
      </c:catAx>
      <c:valAx>
        <c:axId val="2094734552"/>
        <c:scaling>
          <c:orientation val="minMax"/>
          <c:max val="7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organized around six objectives: describing Riverside's identified gap in its two prioritized components; situating that gap within the historical development of integrated behavioral health care; designing a Collaborative Care Model adaptation specific to Riverside, including its registry, team roles, and care pathway; mapping that pathway explicitly from a positive screen through six months of follow-up; connecting the redesign to patient satisfaction measurement and value-based payment incentives; and addressing the consent, confidentiality, and equity implications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Riverside Community Health Center serves approximately 14,000 patients annually. Roughly 60% identify as Hispanic or Latino and are primarily Spanish-speaking, about 55% are covered by Medicaid, and approximately 20% are uninsured, with a clinical emphasis on adults ages 18 to 44. These figures are fictional and illustrative only, carried forward from this course's Unit 1 site description. Riverside currently screens for depression and anxiety at intake but employs only a single part-time behavioral health clinician, which is the staffing context every design decision in this presentation has to work within.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analysis prioritizes two related but distinct gaps. Gap one: Riverside's positive behavioral health screens enter a scheduling queue with a one- to two-week delay rather than a same-day warm hand-off, and an estimated 40% of referred patients complete a first behavioral health appointment, a fictional figure used for illustration. Gap two: Riverside's current referral process has no routine Spanish-language interpreter coordination built into the hand-off itself. These are prioritized as two components of one systemic problem rather than two unrelated issues, because a same-day hand-off that happens without coordinated language access would still fail to close the engagement gap for Riverside's majority Spanish-speaking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Integrated behavioral health is not a single fixed model; it exists on a continuum. Heath et al. (2013) describe a framework ranging from minimal coordination between separately located providers, to co-located but still largely separate care, to close collaboration in a fully merged practice. Riverside's current screening-then-queue process reflects a coordinated level of integration: behavioral health exists, but is not closely tracked or jointly managed with primary care. The Collaborative Care Model, the subject of the rest of this presentation, represents a historically tested shift toward the closer collaboration end of that continuum, built around shared registries and team-based follow-up rather than a one-time referral.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gap analysis draws on four input types, consistent with the assignment's mixed-methods requirement. Document review examined Riverside's existing screening protocol and referral logs. Workflow observation looked specifically at the point where a positive screen currently hands off into the scheduling queue. Stakeholder interviews, illustrative in this fictional example, represent the kind of frontline input this analysis would draw from primary care providers, front-desk intake staff, and the existing behavioral health clinician. Literature synthesis draws directly on the sources verified in this course's Unit 3 annotated bibliography, which this presentation cites throughout rather than introducing an unrelated new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individual patient level, three categories of factors plausibly drive disengagement between a positive screen and a completed appointment. Biologically, symptom severity at the point of screening may affect a patient's capacity to navigate a delayed, multi-step referral process. Psychologically, a patient's trust in whether a referral will actually lead to timely care shapes whether they follow through on a queue-based process that offers no immediate contact. Socially, transportation access, work schedule conflicts, and, for a majority Spanish-speaking population, language access at the point of scheduling and the appointment itself, all plausibly contribute to the 40% completion figure used for illustration in this gap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population level, Agency for Healthcare Research and Quality (2022) guidance stresses that workflow design, not the mere presence of a behavioral health service, determines whether marginalized populations actually experience equitable access. Applied to Riverside, this means the root cause of the referral gap is not that behavioral health care is unavailable; it is that the current workflow does not build in the coordination a majority Spanish-speaking population needs at the exact point care should begin. Phelan et al. (2023) similarly found that patients disengage more readily when a referral feels like a separate, specialty step rather than a continuous part of the visit already underway, reinforcing why workflow redesign, not simply adding services, is the appropriate intervention.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applies the Collaborative Care Model, a team-based approach in which a primary care provider, a behavioral health care manager, and a consulting psychiatrist work from a shared patient registry rather than a one-time referral hand-off (Unützer et al., 2002). Five core principles structure this design: a population-based registry tracking every enrolled patient as a group, not case by case; measurement-based care using repeated standardized outcome scores rather than a single intake measure; a dedicated care management role actively managing engagement; psychiatric consultation delivered through caseload review rather than direct visits with every patient; and systematic treatment-to-target, meaning treatment continues to be adjusted until a defined improvement goal is met.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identification at Riverside will continue to use the PHQ-9, already administered at intake, as the triggering screen; the redesign changes what happens after a positive result, not the screening tool itself. Any adult patient screening positive is enrolled in a population-based registry the same day, rather than being placed into a general scheduling queue. The registry itself will track, at minimum, each patient's baseline score, enrollment date, every follow-up contact and its outcome, and current treatment status, giving the care manager and consulting psychiatrist a single shared view of the entire caseload rather than relying on separate charts or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roles carry defined responsibility in this pathway. Front-desk and intake staff administer the PHQ-9 and flag any positive result for same-day attention. The primary care provider introduces the behavioral health care manager to the patient before the visit ends, and later reviews treatment progress at the three- and six-month marks. The behavioral health care manager enrolls the patient in the registry, conducts structured follow-up contacts, coordinates interpreter access for Spanish-speaking patients at every contact point, and flags non-responders for psychiatric review. The consulting psychiatrist reviews flagged cases on a defined caseload-review cadence rather than seeing every enrolled patient directly, consistent with how Collaborative Care is designed to function without requiring an on-site psychiatrist (Unützer et al., 2002).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maps every stage of a typical case against the specific role responsible. At Day 0, when a patient screens positive, Riverside's primary care provider introduces the patient directly to the behavioral health care manager before the visit ends, rather than placing the patient into a scheduling queue; if the patient is Spanish-speaking, this hand-off routes through Riverside's interpreter line rather than defaulting to English-only communication, closing gap two at the exact point gap one was previously closed only for English-speaking patients. Within the first four weeks, the care manager makes a structured follow-up contact and re-administers the PHQ-9; Bao et al. (2016) found this early contact window is the strongest single predictor of improved depression outcomes in collaborative care. Between weeks four and eight, the care manager and consulting psychiatrist conduct a registry review. Between weeks eight and twelve, any patient not showing improvement is flagged for psychiatric caseload review, the second workflow element Bao et al. (2016) identified as predictive of better outcomes. At month three, the care manager documents the patient's current score against a defined target and adjusts the plan if the patient is not improving. By month six, the care manager and primary care provider jointly determine whether the patient is stepped down to routine monitoring or continues active tracking.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redesign changes four specific steps in Riverside's existing process, rather than replacing intake entirely. First, the front-desk intake step is unchanged: the PHQ-9 is still administered the same way. Second, a new step replaces the queue placement: upon a positive result, intake staff immediately notifies the behavioral health care manager, who joins the visit before it ends. Third, a new registry-enrollment step is added at the point of hand-off, assigning a documented contact plan on day zero rather than after a scheduling delay. Fourth, the follow-up contact and caseload-review steps mapped on the previous slide are entirely new; they did not exist in Riverside's prior referral-and-wait process. Each of these four steps has a named responsible role and a defined timepoint, which is what distinguishes a workflow change from a general statement of intent.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 in this model is structured, not ad hoc. The behavioral health care manager and consulting psychiatrist hold a weekly caseload review, during which every registry patient not showing expected improvement is discussed, and any resulting recommendation is documented directly in the shared registry rather than communicated informally. For a patient flagged as urgent or high-risk, a defined escalation path routes the case to same-day psychiatric input rather than waiting for the next scheduled caseload review. This structure is what allows a single part-time behavioral health clinician role at Riverside to be supplemented by a consulting psychiatrist's caseload-based input, without requiring that psychiatrist to see every patient directly (Unützer et al., 2002).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satisfaction will be measured through a brief experience survey administered by the care manager immediately after the first follow-up contact, rather than relying on a generic, clinic-wide satisfaction instrument. Survey items will ask specifically whether the hand-off felt clear, whether language access was adequate for Spanish-speaking patients, and whether the patient felt their concern was treated with appropriate urgency. These results will be reviewed quarterly, and recurring negative themes, for example, patients reporting that the interpreter was not available during the follow-up call, will be used to directly revise the follow-up script or staffing coverage, rather than being reported without a resulting action. Phelan et al. (2023) found that patients disengage when behavioral health care feels like a separate specialty step; this feedback loop is designed to catch that specific failure mode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Riverside's proposed registry and care manager structure is not only a clinical improvement; it is billable infrastructure. Medicare and a growing number of Medicaid and commercial payers now reimburse Collaborative Care through dedicated monthly time-based billing codes that directly fund care manager and consulting psychiatrist time (Carlo et al., 2018). Several state Collaborative Care payment models have also used pay-for-performance structures, withholding a portion of payment until a site documents measurable clinical improvement across its registry (Carlo et al., 2018). For Riverside, meeting a defined improvement threshold across its behavioral health registry would align this clinical redesign with exactly the kind of value-based incentive structure payers are increasingly using for this model, which also creates a financial case for sustaining the care manager role beyond its initial implementation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redesign raises three considerations the assignment specifically asks to be addressed. On consent, patients need to understand, at the point of screening, that a care manager other than their usual provider will track their symptom scores and contact them over time; 2024 revisions to federal confidentiality rules permit a single consent to cover future treatment, payment, and care coordination disclosures, which simplifies this operationally but does not remove the obligation to confirm patients actually understand what that consent covers (U.S. Department of Health and Human Services, 2024). On confidentiality, a registry accessible to three roles is itself a point of exposure requiring a defined access policy. On culture and equity, Tervalon and Murray-García (1998) frame cultural humility as an ongoing process of self-reflection rather than a credential already achieved, which is directly relevant to how Riverside's care manager should be trained to conduct every Spanish-language follow-up contact, not treated as a one-time training requirement.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Implementation proceeds in three phases. Phase one builds the registry, integrates the existing interpreter line into the hand-off workflow, and trains the primary care team and care manager on the new process. Phase two pilots the workflow with a defined patient cohort while the weekly caseload review begins operating. Phase three moves to full rollout, adds the quarterly patient satisfaction review, and enrolls Riverside in the relevant Collaborative Care billing codes. Success will be tracked through four metrics: the referral completion rate, replacing the fictional 40% baseline used in this analysis; time from positive screen to first behavioral health contact; the proportion of enrolled patients reaching a defined PHQ-9 improvement target; and recurring themes from the patient satisfaction survey. Taken together, this plan addresses both prioritized gaps, is grounded in a verified evidence base, and connects directly to the quality measurement and value-based incentives this assignment requires.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rtlCol="0"/>
          <a:lstStyle>
            <a:lvl1pPr algn="l" indent="0" marL="0">
              <a:buNone/>
              <a:defRPr lang="en-US" sz="2700" b="1" dirty="0">
                <a:solidFill>
                  <a:srgbClr val="0F2A3D"/>
                </a:solidFill>
                <a:latin typeface="Cambria" pitchFamily="34" charset="0"/>
                <a:ea typeface="Cambria" pitchFamily="34" charset="-122"/>
                <a:cs typeface="Cambria" pitchFamily="34" charset="-120"/>
              </a:defRPr>
            </a:lvl1pPr>
          </a:lstStyle>
          <a:p>
            <a:pPr algn="l" indent="0" marL="0">
              <a:buNone/>
            </a:pPr>
            <a:r>
              <a:rPr lang="en-US" sz="2700" b="1" dirty="0">
                <a:solidFill>
                  <a:srgbClr val="0F2A3D"/>
                </a:solidFill>
                <a:latin typeface="Cambria" pitchFamily="34" charset="0"/>
                <a:ea typeface="Cambria" pitchFamily="34" charset="-122"/>
                <a:cs typeface="Cambria" pitchFamily="34" charset="-120"/>
              </a:rPr>
              <a:t>Title</a:t>
            </a:r>
            <a:endParaRPr lang="en-US" sz="2700" dirty="0"/>
          </a:p>
        </p:txBody>
      </p:sp>
      <p:sp>
        <p:nvSpPr>
          <p:cNvPr id="3" name="Text 0"/>
          <p:cNvSpPr/>
          <p:nvPr/>
        </p:nvSpPr>
        <p:spPr>
          <a:xfrm>
            <a:off x="548640" y="6492240"/>
            <a:ext cx="8686800" cy="256032"/>
          </a:xfrm>
          <a:prstGeom prst="rect">
            <a:avLst/>
          </a:prstGeom>
          <a:noFill/>
          <a:ln/>
        </p:spPr>
        <p:txBody>
          <a:bodyPr wrap="square" lIns="0" tIns="0" rIns="0" bIns="0" rtlCol="0" anchor="ctr"/>
          <a:lstStyle/>
          <a:p>
            <a:pPr indent="0" marL="0">
              <a:buNone/>
            </a:pPr>
            <a:r>
              <a:rPr lang="en-US" sz="900" i="1" dirty="0">
                <a:solidFill>
                  <a:srgbClr val="4A6373"/>
                </a:solidFill>
                <a:latin typeface="Calibri" pitchFamily="34" charset="0"/>
                <a:ea typeface="Calibri" pitchFamily="34" charset="-122"/>
                <a:cs typeface="Calibri" pitchFamily="34" charset="-120"/>
              </a:rPr>
              <a:t>Fictional Example — Riverside Community Health Center — Gradevia Illustrative Deck</a:t>
            </a:r>
            <a:endParaRPr lang="en-US" sz="9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A3D"/>
        </a:solidFill>
      </p:bgPr>
    </p:bg>
    <p:spTree>
      <p:nvGrpSpPr>
        <p:cNvPr id="1" name=""/>
        <p:cNvGrpSpPr/>
        <p:nvPr/>
      </p:nvGrpSpPr>
      <p:grpSpPr>
        <a:xfrm>
          <a:off x="0" y="0"/>
          <a:ext cx="0" cy="0"/>
          <a:chOff x="0" y="0"/>
          <a:chExt cx="0" cy="0"/>
        </a:xfrm>
      </p:grpSpPr>
      <p:sp>
        <p:nvSpPr>
          <p:cNvPr id="2" name="Shape 0"/>
          <p:cNvSpPr/>
          <p:nvPr/>
        </p:nvSpPr>
        <p:spPr>
          <a:xfrm>
            <a:off x="10378440" y="502920"/>
            <a:ext cx="1005840" cy="1005840"/>
          </a:xfrm>
          <a:prstGeom prst="ellipse">
            <a:avLst/>
          </a:prstGeom>
          <a:solidFill>
            <a:srgbClr val="E8A33D"/>
          </a:solidFill>
          <a:ln/>
        </p:spPr>
      </p:sp>
      <p:sp>
        <p:nvSpPr>
          <p:cNvPr id="3" name="Shape 1"/>
          <p:cNvSpPr/>
          <p:nvPr/>
        </p:nvSpPr>
        <p:spPr>
          <a:xfrm>
            <a:off x="10624871" y="779526"/>
            <a:ext cx="512978" cy="452628"/>
          </a:xfrm>
          <a:prstGeom prst="triangle">
            <a:avLst/>
          </a:prstGeom>
          <a:solidFill>
            <a:srgbClr val="0F2A3D"/>
          </a:solidFill>
          <a:ln/>
        </p:spPr>
      </p:sp>
      <p:sp>
        <p:nvSpPr>
          <p:cNvPr id="4" name="Shape 2"/>
          <p:cNvSpPr/>
          <p:nvPr/>
        </p:nvSpPr>
        <p:spPr>
          <a:xfrm>
            <a:off x="10863255" y="921349"/>
            <a:ext cx="36210" cy="165964"/>
          </a:xfrm>
          <a:prstGeom prst="rect">
            <a:avLst/>
          </a:prstGeom>
          <a:solidFill>
            <a:srgbClr val="FFFFFF"/>
          </a:solidFill>
          <a:ln/>
        </p:spPr>
      </p:sp>
      <p:sp>
        <p:nvSpPr>
          <p:cNvPr id="5" name="Shape 3"/>
          <p:cNvSpPr/>
          <p:nvPr/>
        </p:nvSpPr>
        <p:spPr>
          <a:xfrm>
            <a:off x="10860237" y="1111453"/>
            <a:ext cx="42245" cy="42245"/>
          </a:xfrm>
          <a:prstGeom prst="ellipse">
            <a:avLst/>
          </a:prstGeom>
          <a:solidFill>
            <a:srgbClr val="FFFFFF"/>
          </a:solidFill>
          <a:ln/>
        </p:spPr>
      </p:sp>
      <p:sp>
        <p:nvSpPr>
          <p:cNvPr id="6" name="Text 4"/>
          <p:cNvSpPr/>
          <p:nvPr/>
        </p:nvSpPr>
        <p:spPr>
          <a:xfrm>
            <a:off x="731520" y="1463040"/>
            <a:ext cx="10698480" cy="822960"/>
          </a:xfrm>
          <a:prstGeom prst="rect">
            <a:avLst/>
          </a:prstGeom>
          <a:noFill/>
          <a:ln/>
        </p:spPr>
        <p:txBody>
          <a:bodyPr wrap="square" lIns="0" tIns="0" rIns="0" bIns="0" rtlCol="0" anchor="ctr"/>
          <a:lstStyle/>
          <a:p>
            <a:pPr algn="l" indent="0" marL="0">
              <a:buNone/>
            </a:pPr>
            <a:r>
              <a:rPr lang="en-US" sz="3200" b="1" dirty="0">
                <a:solidFill>
                  <a:srgbClr val="FFFFFF"/>
                </a:solidFill>
                <a:latin typeface="Cambria" pitchFamily="34" charset="0"/>
                <a:ea typeface="Cambria" pitchFamily="34" charset="-122"/>
                <a:cs typeface="Cambria" pitchFamily="34" charset="-120"/>
              </a:rPr>
              <a:t>FICTIONAL EXAMPLE FOR ILLUSTRATION ONLY</a:t>
            </a:r>
            <a:endParaRPr lang="en-US" sz="3200" dirty="0"/>
          </a:p>
        </p:txBody>
      </p:sp>
      <p:sp>
        <p:nvSpPr>
          <p:cNvPr id="7" name="Text 5"/>
          <p:cNvSpPr/>
          <p:nvPr/>
        </p:nvSpPr>
        <p:spPr>
          <a:xfrm>
            <a:off x="731520" y="2148840"/>
            <a:ext cx="10698480" cy="457200"/>
          </a:xfrm>
          <a:prstGeom prst="rect">
            <a:avLst/>
          </a:prstGeom>
          <a:noFill/>
          <a:ln/>
        </p:spPr>
        <p:txBody>
          <a:bodyPr wrap="square" lIns="0" tIns="0" rIns="0" bIns="0" rtlCol="0" anchor="ctr"/>
          <a:lstStyle/>
          <a:p>
            <a:pPr indent="0" marL="0">
              <a:buNone/>
            </a:pPr>
            <a:r>
              <a:rPr lang="en-US" sz="1800" dirty="0">
                <a:solidFill>
                  <a:srgbClr val="E8A33D"/>
                </a:solidFill>
                <a:latin typeface="Calibri" pitchFamily="34" charset="0"/>
                <a:ea typeface="Calibri" pitchFamily="34" charset="-122"/>
                <a:cs typeface="Calibri" pitchFamily="34" charset="-120"/>
              </a:rPr>
              <a:t>Do not submit this deck, or any part of it, as your own coursework.</a:t>
            </a:r>
            <a:endParaRPr lang="en-US" sz="1800" dirty="0"/>
          </a:p>
        </p:txBody>
      </p:sp>
      <p:sp>
        <p:nvSpPr>
          <p:cNvPr id="8" name="Text 6"/>
          <p:cNvSpPr/>
          <p:nvPr/>
        </p:nvSpPr>
        <p:spPr>
          <a:xfrm>
            <a:off x="731520" y="2880360"/>
            <a:ext cx="10698480" cy="1005840"/>
          </a:xfrm>
          <a:prstGeom prst="rect">
            <a:avLst/>
          </a:prstGeom>
          <a:noFill/>
          <a:ln/>
        </p:spPr>
        <p:txBody>
          <a:bodyPr wrap="square" lIns="0" tIns="0" rIns="0" bIns="0" rtlCol="0" anchor="ctr"/>
          <a:lstStyle/>
          <a:p>
            <a:pPr algn="l" indent="0" marL="0">
              <a:lnSpc>
                <a:spcPct val="115000"/>
              </a:lnSpc>
              <a:buNone/>
            </a:pPr>
            <a:r>
              <a:rPr lang="en-US" sz="1400" dirty="0">
                <a:solidFill>
                  <a:srgbClr val="CFE8E6"/>
                </a:solidFill>
                <a:latin typeface="Calibri" pitchFamily="34" charset="0"/>
                <a:ea typeface="Calibri" pitchFamily="34" charset="-122"/>
                <a:cs typeface="Calibri" pitchFamily="34" charset="-120"/>
              </a:rPr>
              <a:t>Riverside Community Health Center, its patient population, workflow figures, and every organizational detail in this deck are entirely invented for instructional purposes. This is not a real clinical site, and no real patient data is represented.</a:t>
            </a:r>
            <a:endParaRPr lang="en-US" sz="1400" dirty="0"/>
          </a:p>
        </p:txBody>
      </p:sp>
      <p:sp>
        <p:nvSpPr>
          <p:cNvPr id="9" name="Text 7"/>
          <p:cNvSpPr/>
          <p:nvPr/>
        </p:nvSpPr>
        <p:spPr>
          <a:xfrm>
            <a:off x="731520" y="3931920"/>
            <a:ext cx="10698480" cy="1005840"/>
          </a:xfrm>
          <a:prstGeom prst="rect">
            <a:avLst/>
          </a:prstGeom>
          <a:noFill/>
          <a:ln/>
        </p:spPr>
        <p:txBody>
          <a:bodyPr wrap="square" lIns="0" tIns="0" rIns="0" bIns="0" rtlCol="0" anchor="ctr"/>
          <a:lstStyle/>
          <a:p>
            <a:pPr algn="l" indent="0" marL="0">
              <a:lnSpc>
                <a:spcPct val="115000"/>
              </a:lnSpc>
              <a:buNone/>
            </a:pPr>
            <a:r>
              <a:rPr lang="en-US" sz="1400" dirty="0">
                <a:solidFill>
                  <a:srgbClr val="CFE8E6"/>
                </a:solidFill>
                <a:latin typeface="Calibri" pitchFamily="34" charset="0"/>
                <a:ea typeface="Calibri" pitchFamily="34" charset="-122"/>
                <a:cs typeface="Calibri" pitchFamily="34" charset="-120"/>
              </a:rPr>
              <a:t>Every scholarly and governmental source cited in this deck is real and independently verifiable (see the References slide). Only the application of those sources to the fictional Riverside scenario is illustrative.</a:t>
            </a:r>
            <a:endParaRPr lang="en-US" sz="1400" dirty="0"/>
          </a:p>
        </p:txBody>
      </p:sp>
      <p:sp>
        <p:nvSpPr>
          <p:cNvPr id="10" name="Text 8"/>
          <p:cNvSpPr/>
          <p:nvPr/>
        </p:nvSpPr>
        <p:spPr>
          <a:xfrm>
            <a:off x="731520" y="4983480"/>
            <a:ext cx="10698480" cy="1005840"/>
          </a:xfrm>
          <a:prstGeom prst="rect">
            <a:avLst/>
          </a:prstGeom>
          <a:noFill/>
          <a:ln/>
        </p:spPr>
        <p:txBody>
          <a:bodyPr wrap="square" lIns="0" tIns="0" rIns="0" bIns="0" rtlCol="0" anchor="ctr"/>
          <a:lstStyle/>
          <a:p>
            <a:pPr algn="l" indent="0" marL="0">
              <a:lnSpc>
                <a:spcPct val="115000"/>
              </a:lnSpc>
              <a:buNone/>
            </a:pPr>
            <a:r>
              <a:rPr lang="en-US" sz="1400" dirty="0">
                <a:solidFill>
                  <a:srgbClr val="CFE8E6"/>
                </a:solidFill>
                <a:latin typeface="Calibri" pitchFamily="34" charset="0"/>
                <a:ea typeface="Calibri" pitchFamily="34" charset="-122"/>
                <a:cs typeface="Calibri" pitchFamily="34" charset="-120"/>
              </a:rPr>
              <a:t>This example is provided by Gradevia (gradevia.com) as a study aid to illustrate assignment structure, APA 7th edition citation practice, and how to apply the Collaborative Care Model to a gap analysis presentation. Replace every detail with your own verified site information, your own analysis, and your own narration before creating your actual submission.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2A3D"/>
        </a:solidFill>
      </p:bgPr>
    </p:bg>
    <p:spTree>
      <p:nvGrpSpPr>
        <p:cNvPr id="1" name=""/>
        <p:cNvGrpSpPr/>
        <p:nvPr/>
      </p:nvGrpSpPr>
      <p:grpSpPr>
        <a:xfrm>
          <a:off x="0" y="0"/>
          <a:ext cx="0" cy="0"/>
          <a:chOff x="0" y="0"/>
          <a:chExt cx="0" cy="0"/>
        </a:xfrm>
      </p:grpSpPr>
      <p:sp>
        <p:nvSpPr>
          <p:cNvPr id="2" name="Shape 0"/>
          <p:cNvSpPr/>
          <p:nvPr/>
        </p:nvSpPr>
        <p:spPr>
          <a:xfrm flipH="1">
            <a:off x="9692640" y="822960"/>
            <a:ext cx="1005840" cy="365760"/>
          </a:xfrm>
          <a:prstGeom prst="line">
            <a:avLst/>
          </a:prstGeom>
          <a:noFill/>
          <a:ln w="12700">
            <a:solidFill>
              <a:srgbClr val="4A6373"/>
            </a:solidFill>
            <a:prstDash val="solid"/>
          </a:ln>
        </p:spPr>
      </p:sp>
      <p:sp>
        <p:nvSpPr>
          <p:cNvPr id="3" name="Shape 1"/>
          <p:cNvSpPr/>
          <p:nvPr/>
        </p:nvSpPr>
        <p:spPr>
          <a:xfrm>
            <a:off x="9692640" y="1188720"/>
            <a:ext cx="1554480" cy="365760"/>
          </a:xfrm>
          <a:prstGeom prst="line">
            <a:avLst/>
          </a:prstGeom>
          <a:noFill/>
          <a:ln w="12700">
            <a:solidFill>
              <a:srgbClr val="4A6373"/>
            </a:solidFill>
            <a:prstDash val="solid"/>
          </a:ln>
        </p:spPr>
      </p:sp>
      <p:sp>
        <p:nvSpPr>
          <p:cNvPr id="4" name="Shape 2"/>
          <p:cNvSpPr/>
          <p:nvPr/>
        </p:nvSpPr>
        <p:spPr>
          <a:xfrm>
            <a:off x="9692640" y="1188720"/>
            <a:ext cx="457200" cy="731520"/>
          </a:xfrm>
          <a:prstGeom prst="line">
            <a:avLst/>
          </a:prstGeom>
          <a:noFill/>
          <a:ln w="12700">
            <a:solidFill>
              <a:srgbClr val="4A6373"/>
            </a:solidFill>
            <a:prstDash val="solid"/>
          </a:ln>
        </p:spPr>
      </p:sp>
      <p:sp>
        <p:nvSpPr>
          <p:cNvPr id="5" name="Shape 3"/>
          <p:cNvSpPr/>
          <p:nvPr/>
        </p:nvSpPr>
        <p:spPr>
          <a:xfrm>
            <a:off x="10698480" y="822960"/>
            <a:ext cx="548640" cy="731520"/>
          </a:xfrm>
          <a:prstGeom prst="line">
            <a:avLst/>
          </a:prstGeom>
          <a:noFill/>
          <a:ln w="12700">
            <a:solidFill>
              <a:srgbClr val="4A6373"/>
            </a:solidFill>
            <a:prstDash val="solid"/>
          </a:ln>
        </p:spPr>
      </p:sp>
      <p:sp>
        <p:nvSpPr>
          <p:cNvPr id="6" name="Shape 4"/>
          <p:cNvSpPr/>
          <p:nvPr/>
        </p:nvSpPr>
        <p:spPr>
          <a:xfrm flipH="1">
            <a:off x="9326880" y="1554480"/>
            <a:ext cx="1920240" cy="274320"/>
          </a:xfrm>
          <a:prstGeom prst="line">
            <a:avLst/>
          </a:prstGeom>
          <a:noFill/>
          <a:ln w="12700">
            <a:solidFill>
              <a:srgbClr val="4A6373"/>
            </a:solidFill>
            <a:prstDash val="solid"/>
          </a:ln>
        </p:spPr>
      </p:sp>
      <p:sp>
        <p:nvSpPr>
          <p:cNvPr id="7" name="Shape 5"/>
          <p:cNvSpPr/>
          <p:nvPr/>
        </p:nvSpPr>
        <p:spPr>
          <a:xfrm>
            <a:off x="9326880" y="1828800"/>
            <a:ext cx="822960" cy="91440"/>
          </a:xfrm>
          <a:prstGeom prst="line">
            <a:avLst/>
          </a:prstGeom>
          <a:noFill/>
          <a:ln w="12700">
            <a:solidFill>
              <a:srgbClr val="4A6373"/>
            </a:solidFill>
            <a:prstDash val="solid"/>
          </a:ln>
        </p:spPr>
      </p:sp>
      <p:sp>
        <p:nvSpPr>
          <p:cNvPr id="8" name="Shape 6"/>
          <p:cNvSpPr/>
          <p:nvPr/>
        </p:nvSpPr>
        <p:spPr>
          <a:xfrm>
            <a:off x="9418320" y="914400"/>
            <a:ext cx="548640" cy="548640"/>
          </a:xfrm>
          <a:prstGeom prst="ellipse">
            <a:avLst/>
          </a:prstGeom>
          <a:solidFill>
            <a:srgbClr val="18A999"/>
          </a:solidFill>
          <a:ln/>
        </p:spPr>
      </p:sp>
      <p:sp>
        <p:nvSpPr>
          <p:cNvPr id="9" name="Shape 7"/>
          <p:cNvSpPr/>
          <p:nvPr/>
        </p:nvSpPr>
        <p:spPr>
          <a:xfrm>
            <a:off x="10497312" y="621792"/>
            <a:ext cx="402336" cy="402336"/>
          </a:xfrm>
          <a:prstGeom prst="ellipse">
            <a:avLst/>
          </a:prstGeom>
          <a:solidFill>
            <a:srgbClr val="E8A33D"/>
          </a:solidFill>
          <a:ln/>
        </p:spPr>
      </p:sp>
      <p:sp>
        <p:nvSpPr>
          <p:cNvPr id="10" name="Shape 8"/>
          <p:cNvSpPr/>
          <p:nvPr/>
        </p:nvSpPr>
        <p:spPr>
          <a:xfrm>
            <a:off x="11009376" y="1316736"/>
            <a:ext cx="475488" cy="475488"/>
          </a:xfrm>
          <a:prstGeom prst="ellipse">
            <a:avLst/>
          </a:prstGeom>
          <a:solidFill>
            <a:srgbClr val="0B7285"/>
          </a:solidFill>
          <a:ln/>
        </p:spPr>
      </p:sp>
      <p:sp>
        <p:nvSpPr>
          <p:cNvPr id="11" name="Shape 9"/>
          <p:cNvSpPr/>
          <p:nvPr/>
        </p:nvSpPr>
        <p:spPr>
          <a:xfrm>
            <a:off x="9985248" y="1755648"/>
            <a:ext cx="329184" cy="329184"/>
          </a:xfrm>
          <a:prstGeom prst="ellipse">
            <a:avLst/>
          </a:prstGeom>
          <a:solidFill>
            <a:srgbClr val="CFE8E6"/>
          </a:solidFill>
          <a:ln/>
        </p:spPr>
      </p:sp>
      <p:sp>
        <p:nvSpPr>
          <p:cNvPr id="12" name="Shape 10"/>
          <p:cNvSpPr/>
          <p:nvPr/>
        </p:nvSpPr>
        <p:spPr>
          <a:xfrm>
            <a:off x="9180576" y="1682496"/>
            <a:ext cx="292608" cy="292608"/>
          </a:xfrm>
          <a:prstGeom prst="ellipse">
            <a:avLst/>
          </a:prstGeom>
          <a:solidFill>
            <a:srgbClr val="18A999"/>
          </a:solidFill>
          <a:ln/>
        </p:spPr>
      </p:sp>
      <p:sp>
        <p:nvSpPr>
          <p:cNvPr id="13" name="Text 11"/>
          <p:cNvSpPr/>
          <p:nvPr/>
        </p:nvSpPr>
        <p:spPr>
          <a:xfrm>
            <a:off x="731520" y="1920240"/>
            <a:ext cx="8686800" cy="320040"/>
          </a:xfrm>
          <a:prstGeom prst="rect">
            <a:avLst/>
          </a:prstGeom>
          <a:noFill/>
          <a:ln/>
        </p:spPr>
        <p:txBody>
          <a:bodyPr wrap="square" lIns="0" tIns="0" rIns="0" bIns="0" rtlCol="0" anchor="ctr"/>
          <a:lstStyle/>
          <a:p>
            <a:pPr indent="0" marL="0">
              <a:buNone/>
            </a:pPr>
            <a:r>
              <a:rPr lang="en-US" sz="1300" b="1" spc="200" kern="0" dirty="0">
                <a:solidFill>
                  <a:srgbClr val="E8A33D"/>
                </a:solidFill>
                <a:latin typeface="Calibri" pitchFamily="34" charset="0"/>
                <a:ea typeface="Calibri" pitchFamily="34" charset="-122"/>
                <a:cs typeface="Calibri" pitchFamily="34" charset="-120"/>
              </a:rPr>
              <a:t>BH700 — FOUNDATIONS OF INTEGRATED BEHAVIORAL HEALTH</a:t>
            </a:r>
            <a:endParaRPr lang="en-US" sz="1300" dirty="0"/>
          </a:p>
        </p:txBody>
      </p:sp>
      <p:sp>
        <p:nvSpPr>
          <p:cNvPr id="14" name="Text 12"/>
          <p:cNvSpPr/>
          <p:nvPr/>
        </p:nvSpPr>
        <p:spPr>
          <a:xfrm>
            <a:off x="731520" y="2286000"/>
            <a:ext cx="9601200" cy="1737360"/>
          </a:xfrm>
          <a:prstGeom prst="rect">
            <a:avLst/>
          </a:prstGeom>
          <a:noFill/>
          <a:ln/>
        </p:spPr>
        <p:txBody>
          <a:bodyPr wrap="square" lIns="0" tIns="0" rIns="0" bIns="0" rtlCol="0" anchor="ctr"/>
          <a:lstStyle/>
          <a:p>
            <a:pPr indent="0" marL="0">
              <a:lnSpc>
                <a:spcPct val="105000"/>
              </a:lnSpc>
              <a:buNone/>
            </a:pPr>
            <a:r>
              <a:rPr lang="en-US" sz="4000" b="1" dirty="0">
                <a:solidFill>
                  <a:srgbClr val="FFFFFF"/>
                </a:solidFill>
                <a:latin typeface="Cambria" pitchFamily="34" charset="0"/>
                <a:ea typeface="Cambria" pitchFamily="34" charset="-122"/>
                <a:cs typeface="Cambria" pitchFamily="34" charset="-120"/>
              </a:rPr>
              <a:t>Integrated Behavioral Health Gap Analysis:</a:t>
            </a:r>
            <a:endParaRPr lang="en-US" sz="4000" dirty="0"/>
          </a:p>
          <a:p>
            <a:pPr indent="0" marL="0">
              <a:lnSpc>
                <a:spcPct val="105000"/>
              </a:lnSpc>
              <a:buNone/>
            </a:pPr>
            <a:r>
              <a:rPr lang="en-US" sz="4000" b="1" dirty="0">
                <a:solidFill>
                  <a:srgbClr val="FFFFFF"/>
                </a:solidFill>
                <a:latin typeface="Cambria" pitchFamily="34" charset="0"/>
                <a:ea typeface="Cambria" pitchFamily="34" charset="-122"/>
                <a:cs typeface="Cambria" pitchFamily="34" charset="-120"/>
              </a:rPr>
              <a:t>Riverside Community Health Center</a:t>
            </a:r>
            <a:endParaRPr lang="en-US" sz="4000" dirty="0"/>
          </a:p>
        </p:txBody>
      </p:sp>
      <p:sp>
        <p:nvSpPr>
          <p:cNvPr id="15" name="Text 13"/>
          <p:cNvSpPr/>
          <p:nvPr/>
        </p:nvSpPr>
        <p:spPr>
          <a:xfrm>
            <a:off x="731520" y="4069080"/>
            <a:ext cx="8778240" cy="640080"/>
          </a:xfrm>
          <a:prstGeom prst="rect">
            <a:avLst/>
          </a:prstGeom>
          <a:noFill/>
          <a:ln/>
        </p:spPr>
        <p:txBody>
          <a:bodyPr wrap="square" lIns="0" tIns="0" rIns="0" bIns="0" rtlCol="0" anchor="ctr"/>
          <a:lstStyle/>
          <a:p>
            <a:pPr indent="0" marL="0">
              <a:buNone/>
            </a:pPr>
            <a:r>
              <a:rPr lang="en-US" sz="1600" i="1" dirty="0">
                <a:solidFill>
                  <a:srgbClr val="CFE8E6"/>
                </a:solidFill>
                <a:latin typeface="Calibri" pitchFamily="34" charset="0"/>
                <a:ea typeface="Calibri" pitchFamily="34" charset="-122"/>
                <a:cs typeface="Calibri" pitchFamily="34" charset="-120"/>
              </a:rPr>
              <a:t>A Collaborative Care Model Adaptation — Quality Measurement, Value-Based Alignment, and Patient Satisfaction Strategy</a:t>
            </a:r>
            <a:endParaRPr lang="en-US" sz="1600" dirty="0"/>
          </a:p>
        </p:txBody>
      </p:sp>
      <p:sp>
        <p:nvSpPr>
          <p:cNvPr id="16" name="Shape 14"/>
          <p:cNvSpPr/>
          <p:nvPr/>
        </p:nvSpPr>
        <p:spPr>
          <a:xfrm>
            <a:off x="731520" y="5074920"/>
            <a:ext cx="3840480" cy="0"/>
          </a:xfrm>
          <a:prstGeom prst="line">
            <a:avLst/>
          </a:prstGeom>
          <a:noFill/>
          <a:ln w="19050">
            <a:solidFill>
              <a:srgbClr val="18A999"/>
            </a:solidFill>
            <a:prstDash val="solid"/>
          </a:ln>
        </p:spPr>
      </p:sp>
      <p:sp>
        <p:nvSpPr>
          <p:cNvPr id="17" name="Text 15"/>
          <p:cNvSpPr/>
          <p:nvPr/>
        </p:nvSpPr>
        <p:spPr>
          <a:xfrm>
            <a:off x="731520" y="5212080"/>
            <a:ext cx="7315200" cy="1188720"/>
          </a:xfrm>
          <a:prstGeom prst="rect">
            <a:avLst/>
          </a:prstGeom>
          <a:noFill/>
          <a:ln/>
        </p:spPr>
        <p:txBody>
          <a:bodyPr wrap="square" lIns="0" tIns="0" rIns="0" bIns="0" rtlCol="0" anchor="ctr"/>
          <a:lstStyle/>
          <a:p>
            <a:pPr indent="0" marL="0">
              <a:lnSpc>
                <a:spcPct val="130000"/>
              </a:lnSpc>
              <a:buNone/>
            </a:pPr>
            <a:r>
              <a:rPr lang="en-US" sz="1300" b="1" dirty="0">
                <a:solidFill>
                  <a:srgbClr val="FFFFFF"/>
                </a:solidFill>
                <a:latin typeface="Calibri" pitchFamily="34" charset="0"/>
                <a:ea typeface="Calibri" pitchFamily="34" charset="-122"/>
                <a:cs typeface="Calibri" pitchFamily="34" charset="-120"/>
              </a:rPr>
              <a:t>[Student Name] (Fictional Example)
</a:t>
            </a:r>
            <a:pPr indent="0" marL="0">
              <a:lnSpc>
                <a:spcPct val="130000"/>
              </a:lnSpc>
              <a:buNone/>
            </a:pPr>
            <a:r>
              <a:rPr lang="en-US" sz="1300" dirty="0">
                <a:solidFill>
                  <a:srgbClr val="CFE8E6"/>
                </a:solidFill>
                <a:latin typeface="Calibri" pitchFamily="34" charset="0"/>
                <a:ea typeface="Calibri" pitchFamily="34" charset="-122"/>
                <a:cs typeface="Calibri" pitchFamily="34" charset="-120"/>
              </a:rPr>
              <a:t>School of Nursing and Health Sciences, Herzing University
</a:t>
            </a:r>
            <a:pPr indent="0" marL="0">
              <a:lnSpc>
                <a:spcPct val="130000"/>
              </a:lnSpc>
              <a:buNone/>
            </a:pPr>
            <a:r>
              <a:rPr lang="en-US" sz="1300" dirty="0">
                <a:solidFill>
                  <a:srgbClr val="CFE8E6"/>
                </a:solidFill>
                <a:latin typeface="Calibri" pitchFamily="34" charset="0"/>
                <a:ea typeface="Calibri" pitchFamily="34" charset="-122"/>
                <a:cs typeface="Calibri" pitchFamily="34" charset="-120"/>
              </a:rPr>
              <a:t>BH700: Foundations of Integrated Behavioral Health — Unit 5
</a:t>
            </a:r>
            <a:pPr indent="0" marL="0">
              <a:lnSpc>
                <a:spcPct val="130000"/>
              </a:lnSpc>
              <a:buNone/>
            </a:pPr>
            <a:r>
              <a:rPr lang="en-US" sz="1300" dirty="0">
                <a:solidFill>
                  <a:srgbClr val="CFE8E6"/>
                </a:solidFill>
                <a:latin typeface="Calibri" pitchFamily="34" charset="0"/>
                <a:ea typeface="Calibri" pitchFamily="34" charset="-122"/>
                <a:cs typeface="Calibri" pitchFamily="34" charset="-120"/>
              </a:rPr>
              <a:t>[Instructor Name] · [Due Date] (Fictional Example)</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Agenda and Learning Objectives</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AGENDA</a:t>
            </a:r>
            <a:endParaRPr lang="en-US" sz="1200" dirty="0"/>
          </a:p>
        </p:txBody>
      </p:sp>
      <p:sp>
        <p:nvSpPr>
          <p:cNvPr id="5" name="Shape 2"/>
          <p:cNvSpPr/>
          <p:nvPr/>
        </p:nvSpPr>
        <p:spPr>
          <a:xfrm>
            <a:off x="548640" y="1417320"/>
            <a:ext cx="3611880" cy="2148840"/>
          </a:xfrm>
          <a:prstGeom prst="roundRect">
            <a:avLst>
              <a:gd name="adj" fmla="val 3404"/>
            </a:avLst>
          </a:prstGeom>
          <a:solidFill>
            <a:srgbClr val="EAF3F3"/>
          </a:solidFill>
          <a:ln/>
        </p:spPr>
      </p:sp>
      <p:sp>
        <p:nvSpPr>
          <p:cNvPr id="6" name="Shape 3"/>
          <p:cNvSpPr/>
          <p:nvPr/>
        </p:nvSpPr>
        <p:spPr>
          <a:xfrm>
            <a:off x="907999" y="1787652"/>
            <a:ext cx="652882" cy="576072"/>
          </a:xfrm>
          <a:prstGeom prst="triangle">
            <a:avLst/>
          </a:prstGeom>
          <a:solidFill>
            <a:srgbClr val="D2614F"/>
          </a:solidFill>
          <a:ln/>
        </p:spPr>
      </p:sp>
      <p:sp>
        <p:nvSpPr>
          <p:cNvPr id="7" name="Shape 4"/>
          <p:cNvSpPr/>
          <p:nvPr/>
        </p:nvSpPr>
        <p:spPr>
          <a:xfrm>
            <a:off x="1211397" y="1968155"/>
            <a:ext cx="46086" cy="211226"/>
          </a:xfrm>
          <a:prstGeom prst="rect">
            <a:avLst/>
          </a:prstGeom>
          <a:solidFill>
            <a:srgbClr val="FFFFFF"/>
          </a:solidFill>
          <a:ln/>
        </p:spPr>
      </p:sp>
      <p:sp>
        <p:nvSpPr>
          <p:cNvPr id="8" name="Shape 5"/>
          <p:cNvSpPr/>
          <p:nvPr/>
        </p:nvSpPr>
        <p:spPr>
          <a:xfrm>
            <a:off x="1207557" y="2210105"/>
            <a:ext cx="53767" cy="53767"/>
          </a:xfrm>
          <a:prstGeom prst="ellipse">
            <a:avLst/>
          </a:prstGeom>
          <a:solidFill>
            <a:srgbClr val="FFFFFF"/>
          </a:solidFill>
          <a:ln/>
        </p:spPr>
      </p:sp>
      <p:sp>
        <p:nvSpPr>
          <p:cNvPr id="9" name="Text 6"/>
          <p:cNvSpPr/>
          <p:nvPr/>
        </p:nvSpPr>
        <p:spPr>
          <a:xfrm>
            <a:off x="822960" y="2560320"/>
            <a:ext cx="306324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The Gap</a:t>
            </a:r>
            <a:endParaRPr lang="en-US" sz="1500" dirty="0"/>
          </a:p>
        </p:txBody>
      </p:sp>
      <p:sp>
        <p:nvSpPr>
          <p:cNvPr id="10" name="Text 7"/>
          <p:cNvSpPr/>
          <p:nvPr/>
        </p:nvSpPr>
        <p:spPr>
          <a:xfrm>
            <a:off x="822960" y="2898648"/>
            <a:ext cx="3063240" cy="594360"/>
          </a:xfrm>
          <a:prstGeom prst="rect">
            <a:avLst/>
          </a:prstGeom>
          <a:noFill/>
          <a:ln/>
        </p:spPr>
        <p:txBody>
          <a:bodyPr wrap="square" lIns="0" tIns="0" rIns="0" bIns="0" rtlCol="0" anchor="ctr"/>
          <a:lstStyle/>
          <a:p>
            <a:pPr indent="0" marL="0">
              <a:lnSpc>
                <a:spcPct val="110000"/>
              </a:lnSpc>
              <a:buNone/>
            </a:pPr>
            <a:r>
              <a:rPr lang="en-US" sz="1150" dirty="0">
                <a:solidFill>
                  <a:srgbClr val="4A6373"/>
                </a:solidFill>
                <a:latin typeface="Calibri" pitchFamily="34" charset="0"/>
                <a:ea typeface="Calibri" pitchFamily="34" charset="-122"/>
                <a:cs typeface="Calibri" pitchFamily="34" charset="-120"/>
              </a:rPr>
              <a:t>Two prioritized components at Riverside</a:t>
            </a:r>
            <a:endParaRPr lang="en-US" sz="1150" dirty="0"/>
          </a:p>
        </p:txBody>
      </p:sp>
      <p:sp>
        <p:nvSpPr>
          <p:cNvPr id="11" name="Shape 8"/>
          <p:cNvSpPr/>
          <p:nvPr/>
        </p:nvSpPr>
        <p:spPr>
          <a:xfrm>
            <a:off x="4343400" y="1417320"/>
            <a:ext cx="3611880" cy="2148840"/>
          </a:xfrm>
          <a:prstGeom prst="roundRect">
            <a:avLst>
              <a:gd name="adj" fmla="val 3404"/>
            </a:avLst>
          </a:prstGeom>
          <a:solidFill>
            <a:srgbClr val="EAF3F3"/>
          </a:solidFill>
          <a:ln/>
        </p:spPr>
      </p:sp>
      <p:sp>
        <p:nvSpPr>
          <p:cNvPr id="12" name="Shape 9"/>
          <p:cNvSpPr/>
          <p:nvPr/>
        </p:nvSpPr>
        <p:spPr>
          <a:xfrm>
            <a:off x="4741164" y="1787652"/>
            <a:ext cx="576072" cy="576072"/>
          </a:xfrm>
          <a:prstGeom prst="ellipse">
            <a:avLst/>
          </a:prstGeom>
          <a:ln w="22860">
            <a:solidFill>
              <a:srgbClr val="0B7285"/>
            </a:solidFill>
            <a:prstDash val="solid"/>
          </a:ln>
        </p:spPr>
      </p:sp>
      <p:sp>
        <p:nvSpPr>
          <p:cNvPr id="13" name="Shape 10"/>
          <p:cNvSpPr/>
          <p:nvPr/>
        </p:nvSpPr>
        <p:spPr>
          <a:xfrm>
            <a:off x="5029200" y="1902866"/>
            <a:ext cx="0" cy="172822"/>
          </a:xfrm>
          <a:prstGeom prst="line">
            <a:avLst/>
          </a:prstGeom>
          <a:noFill/>
          <a:ln w="27940">
            <a:solidFill>
              <a:srgbClr val="0B7285"/>
            </a:solidFill>
            <a:prstDash val="solid"/>
          </a:ln>
        </p:spPr>
      </p:sp>
      <p:sp>
        <p:nvSpPr>
          <p:cNvPr id="14" name="Shape 11"/>
          <p:cNvSpPr/>
          <p:nvPr/>
        </p:nvSpPr>
        <p:spPr>
          <a:xfrm>
            <a:off x="5029200" y="2075688"/>
            <a:ext cx="122895" cy="0"/>
          </a:xfrm>
          <a:prstGeom prst="line">
            <a:avLst/>
          </a:prstGeom>
          <a:noFill/>
          <a:ln w="27940">
            <a:solidFill>
              <a:srgbClr val="0B7285"/>
            </a:solidFill>
            <a:prstDash val="solid"/>
          </a:ln>
        </p:spPr>
      </p:sp>
      <p:sp>
        <p:nvSpPr>
          <p:cNvPr id="15" name="Text 12"/>
          <p:cNvSpPr/>
          <p:nvPr/>
        </p:nvSpPr>
        <p:spPr>
          <a:xfrm>
            <a:off x="4617720" y="2560320"/>
            <a:ext cx="306324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Historical Context</a:t>
            </a:r>
            <a:endParaRPr lang="en-US" sz="1500" dirty="0"/>
          </a:p>
        </p:txBody>
      </p:sp>
      <p:sp>
        <p:nvSpPr>
          <p:cNvPr id="16" name="Text 13"/>
          <p:cNvSpPr/>
          <p:nvPr/>
        </p:nvSpPr>
        <p:spPr>
          <a:xfrm>
            <a:off x="4617720" y="2898648"/>
            <a:ext cx="3063240" cy="594360"/>
          </a:xfrm>
          <a:prstGeom prst="rect">
            <a:avLst/>
          </a:prstGeom>
          <a:noFill/>
          <a:ln/>
        </p:spPr>
        <p:txBody>
          <a:bodyPr wrap="square" lIns="0" tIns="0" rIns="0" bIns="0" rtlCol="0" anchor="ctr"/>
          <a:lstStyle/>
          <a:p>
            <a:pPr indent="0" marL="0">
              <a:lnSpc>
                <a:spcPct val="110000"/>
              </a:lnSpc>
              <a:buNone/>
            </a:pPr>
            <a:r>
              <a:rPr lang="en-US" sz="1150" dirty="0">
                <a:solidFill>
                  <a:srgbClr val="4A6373"/>
                </a:solidFill>
                <a:latin typeface="Calibri" pitchFamily="34" charset="0"/>
                <a:ea typeface="Calibri" pitchFamily="34" charset="-122"/>
                <a:cs typeface="Calibri" pitchFamily="34" charset="-120"/>
              </a:rPr>
              <a:t>Where Riverside sits on the integration continuum</a:t>
            </a:r>
            <a:endParaRPr lang="en-US" sz="1150" dirty="0"/>
          </a:p>
        </p:txBody>
      </p:sp>
      <p:sp>
        <p:nvSpPr>
          <p:cNvPr id="17" name="Shape 14"/>
          <p:cNvSpPr/>
          <p:nvPr/>
        </p:nvSpPr>
        <p:spPr>
          <a:xfrm>
            <a:off x="8138160" y="1417320"/>
            <a:ext cx="3611880" cy="2148840"/>
          </a:xfrm>
          <a:prstGeom prst="roundRect">
            <a:avLst>
              <a:gd name="adj" fmla="val 3404"/>
            </a:avLst>
          </a:prstGeom>
          <a:solidFill>
            <a:srgbClr val="EAF3F3"/>
          </a:solidFill>
          <a:ln/>
        </p:spPr>
      </p:sp>
      <p:sp>
        <p:nvSpPr>
          <p:cNvPr id="18" name="Shape 15"/>
          <p:cNvSpPr/>
          <p:nvPr/>
        </p:nvSpPr>
        <p:spPr>
          <a:xfrm>
            <a:off x="8566648" y="1899026"/>
            <a:ext cx="168981" cy="122895"/>
          </a:xfrm>
          <a:prstGeom prst="roundRect">
            <a:avLst>
              <a:gd name="adj" fmla="val 22321"/>
            </a:avLst>
          </a:prstGeom>
          <a:solidFill>
            <a:srgbClr val="FFFFFF"/>
          </a:solidFill>
          <a:ln w="17780">
            <a:solidFill>
              <a:srgbClr val="0B7285"/>
            </a:solidFill>
            <a:prstDash val="solid"/>
          </a:ln>
        </p:spPr>
      </p:sp>
      <p:sp>
        <p:nvSpPr>
          <p:cNvPr id="19" name="Shape 16"/>
          <p:cNvSpPr/>
          <p:nvPr/>
        </p:nvSpPr>
        <p:spPr>
          <a:xfrm>
            <a:off x="8912291" y="1899026"/>
            <a:ext cx="168981" cy="122895"/>
          </a:xfrm>
          <a:prstGeom prst="roundRect">
            <a:avLst>
              <a:gd name="adj" fmla="val 22321"/>
            </a:avLst>
          </a:prstGeom>
          <a:solidFill>
            <a:srgbClr val="FFFFFF"/>
          </a:solidFill>
          <a:ln w="17780">
            <a:solidFill>
              <a:srgbClr val="0B7285"/>
            </a:solidFill>
            <a:prstDash val="solid"/>
          </a:ln>
        </p:spPr>
      </p:sp>
      <p:sp>
        <p:nvSpPr>
          <p:cNvPr id="20" name="Shape 17"/>
          <p:cNvSpPr/>
          <p:nvPr/>
        </p:nvSpPr>
        <p:spPr>
          <a:xfrm>
            <a:off x="8739469" y="2167860"/>
            <a:ext cx="168981" cy="122895"/>
          </a:xfrm>
          <a:prstGeom prst="roundRect">
            <a:avLst>
              <a:gd name="adj" fmla="val 22321"/>
            </a:avLst>
          </a:prstGeom>
          <a:solidFill>
            <a:srgbClr val="FFFFFF"/>
          </a:solidFill>
          <a:ln w="17780">
            <a:solidFill>
              <a:srgbClr val="0B7285"/>
            </a:solidFill>
            <a:prstDash val="solid"/>
          </a:ln>
        </p:spPr>
      </p:sp>
      <p:sp>
        <p:nvSpPr>
          <p:cNvPr id="21" name="Text 18"/>
          <p:cNvSpPr/>
          <p:nvPr/>
        </p:nvSpPr>
        <p:spPr>
          <a:xfrm>
            <a:off x="8412480" y="2560320"/>
            <a:ext cx="306324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Collaborative Care Design</a:t>
            </a:r>
            <a:endParaRPr lang="en-US" sz="1500" dirty="0"/>
          </a:p>
        </p:txBody>
      </p:sp>
      <p:sp>
        <p:nvSpPr>
          <p:cNvPr id="22" name="Text 19"/>
          <p:cNvSpPr/>
          <p:nvPr/>
        </p:nvSpPr>
        <p:spPr>
          <a:xfrm>
            <a:off x="8412480" y="2898648"/>
            <a:ext cx="3063240" cy="594360"/>
          </a:xfrm>
          <a:prstGeom prst="rect">
            <a:avLst/>
          </a:prstGeom>
          <a:noFill/>
          <a:ln/>
        </p:spPr>
        <p:txBody>
          <a:bodyPr wrap="square" lIns="0" tIns="0" rIns="0" bIns="0" rtlCol="0" anchor="ctr"/>
          <a:lstStyle/>
          <a:p>
            <a:pPr indent="0" marL="0">
              <a:lnSpc>
                <a:spcPct val="110000"/>
              </a:lnSpc>
              <a:buNone/>
            </a:pPr>
            <a:r>
              <a:rPr lang="en-US" sz="1150" dirty="0">
                <a:solidFill>
                  <a:srgbClr val="4A6373"/>
                </a:solidFill>
                <a:latin typeface="Calibri" pitchFamily="34" charset="0"/>
                <a:ea typeface="Calibri" pitchFamily="34" charset="-122"/>
                <a:cs typeface="Calibri" pitchFamily="34" charset="-120"/>
              </a:rPr>
              <a:t>Registry, roles, pathways, communication</a:t>
            </a:r>
            <a:endParaRPr lang="en-US" sz="1150" dirty="0"/>
          </a:p>
        </p:txBody>
      </p:sp>
      <p:sp>
        <p:nvSpPr>
          <p:cNvPr id="23" name="Shape 20"/>
          <p:cNvSpPr/>
          <p:nvPr/>
        </p:nvSpPr>
        <p:spPr>
          <a:xfrm>
            <a:off x="548640" y="3794760"/>
            <a:ext cx="3611880" cy="2148840"/>
          </a:xfrm>
          <a:prstGeom prst="roundRect">
            <a:avLst>
              <a:gd name="adj" fmla="val 3404"/>
            </a:avLst>
          </a:prstGeom>
          <a:solidFill>
            <a:srgbClr val="EAF3F3"/>
          </a:solidFill>
          <a:ln/>
        </p:spPr>
      </p:sp>
      <p:sp>
        <p:nvSpPr>
          <p:cNvPr id="24" name="Shape 21"/>
          <p:cNvSpPr/>
          <p:nvPr/>
        </p:nvSpPr>
        <p:spPr>
          <a:xfrm>
            <a:off x="850392" y="4069080"/>
            <a:ext cx="768096" cy="768096"/>
          </a:xfrm>
          <a:prstGeom prst="ellipse">
            <a:avLst/>
          </a:prstGeom>
          <a:solidFill>
            <a:srgbClr val="FFFFFF"/>
          </a:solidFill>
          <a:ln w="17780">
            <a:solidFill>
              <a:srgbClr val="18A999"/>
            </a:solidFill>
            <a:prstDash val="solid"/>
          </a:ln>
        </p:spPr>
      </p:sp>
      <p:sp>
        <p:nvSpPr>
          <p:cNvPr id="25" name="Shape 22"/>
          <p:cNvSpPr/>
          <p:nvPr/>
        </p:nvSpPr>
        <p:spPr>
          <a:xfrm>
            <a:off x="984809" y="4203497"/>
            <a:ext cx="499262" cy="499262"/>
          </a:xfrm>
          <a:prstGeom prst="ellipse">
            <a:avLst/>
          </a:prstGeom>
          <a:solidFill>
            <a:srgbClr val="FFFFFF"/>
          </a:solidFill>
          <a:ln w="17780">
            <a:solidFill>
              <a:srgbClr val="18A999"/>
            </a:solidFill>
            <a:prstDash val="solid"/>
          </a:ln>
        </p:spPr>
      </p:sp>
      <p:sp>
        <p:nvSpPr>
          <p:cNvPr id="26" name="Shape 23"/>
          <p:cNvSpPr/>
          <p:nvPr/>
        </p:nvSpPr>
        <p:spPr>
          <a:xfrm>
            <a:off x="1119226" y="4337914"/>
            <a:ext cx="230429" cy="230429"/>
          </a:xfrm>
          <a:prstGeom prst="ellipse">
            <a:avLst/>
          </a:prstGeom>
          <a:solidFill>
            <a:srgbClr val="18A999"/>
          </a:solidFill>
          <a:ln w="17780">
            <a:solidFill>
              <a:srgbClr val="18A999"/>
            </a:solidFill>
            <a:prstDash val="solid"/>
          </a:ln>
        </p:spPr>
      </p:sp>
      <p:sp>
        <p:nvSpPr>
          <p:cNvPr id="27" name="Text 24"/>
          <p:cNvSpPr/>
          <p:nvPr/>
        </p:nvSpPr>
        <p:spPr>
          <a:xfrm>
            <a:off x="822960" y="4937760"/>
            <a:ext cx="306324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Workflow Mapping</a:t>
            </a:r>
            <a:endParaRPr lang="en-US" sz="1500" dirty="0"/>
          </a:p>
        </p:txBody>
      </p:sp>
      <p:sp>
        <p:nvSpPr>
          <p:cNvPr id="28" name="Text 25"/>
          <p:cNvSpPr/>
          <p:nvPr/>
        </p:nvSpPr>
        <p:spPr>
          <a:xfrm>
            <a:off x="822960" y="5276088"/>
            <a:ext cx="3063240" cy="594360"/>
          </a:xfrm>
          <a:prstGeom prst="rect">
            <a:avLst/>
          </a:prstGeom>
          <a:noFill/>
          <a:ln/>
        </p:spPr>
        <p:txBody>
          <a:bodyPr wrap="square" lIns="0" tIns="0" rIns="0" bIns="0" rtlCol="0" anchor="ctr"/>
          <a:lstStyle/>
          <a:p>
            <a:pPr indent="0" marL="0">
              <a:lnSpc>
                <a:spcPct val="110000"/>
              </a:lnSpc>
              <a:buNone/>
            </a:pPr>
            <a:r>
              <a:rPr lang="en-US" sz="1150" dirty="0">
                <a:solidFill>
                  <a:srgbClr val="4A6373"/>
                </a:solidFill>
                <a:latin typeface="Calibri" pitchFamily="34" charset="0"/>
                <a:ea typeface="Calibri" pitchFamily="34" charset="-122"/>
                <a:cs typeface="Calibri" pitchFamily="34" charset="-120"/>
              </a:rPr>
              <a:t>Screen to 6-month follow-up, role by role</a:t>
            </a:r>
            <a:endParaRPr lang="en-US" sz="1150" dirty="0"/>
          </a:p>
        </p:txBody>
      </p:sp>
      <p:sp>
        <p:nvSpPr>
          <p:cNvPr id="29" name="Shape 26"/>
          <p:cNvSpPr/>
          <p:nvPr/>
        </p:nvSpPr>
        <p:spPr>
          <a:xfrm>
            <a:off x="4343400" y="3794760"/>
            <a:ext cx="3611880" cy="2148840"/>
          </a:xfrm>
          <a:prstGeom prst="roundRect">
            <a:avLst>
              <a:gd name="adj" fmla="val 3404"/>
            </a:avLst>
          </a:prstGeom>
          <a:solidFill>
            <a:srgbClr val="EAF3F3"/>
          </a:solidFill>
          <a:ln/>
        </p:spPr>
      </p:sp>
      <p:sp>
        <p:nvSpPr>
          <p:cNvPr id="30" name="Shape 27"/>
          <p:cNvSpPr/>
          <p:nvPr/>
        </p:nvSpPr>
        <p:spPr>
          <a:xfrm>
            <a:off x="4741164" y="4165092"/>
            <a:ext cx="576072" cy="576072"/>
          </a:xfrm>
          <a:prstGeom prst="ellipse">
            <a:avLst/>
          </a:prstGeom>
          <a:ln w="20320">
            <a:solidFill>
              <a:srgbClr val="18A999"/>
            </a:solidFill>
            <a:prstDash val="solid"/>
          </a:ln>
        </p:spPr>
      </p:sp>
      <p:sp>
        <p:nvSpPr>
          <p:cNvPr id="31" name="Shape 28"/>
          <p:cNvSpPr/>
          <p:nvPr/>
        </p:nvSpPr>
        <p:spPr>
          <a:xfrm>
            <a:off x="5029200" y="4453128"/>
            <a:ext cx="192024" cy="-115214"/>
          </a:xfrm>
          <a:prstGeom prst="line">
            <a:avLst/>
          </a:prstGeom>
          <a:noFill/>
          <a:ln w="25400">
            <a:solidFill>
              <a:srgbClr val="18A999"/>
            </a:solidFill>
            <a:prstDash val="solid"/>
          </a:ln>
        </p:spPr>
      </p:sp>
      <p:sp>
        <p:nvSpPr>
          <p:cNvPr id="32" name="Shape 29"/>
          <p:cNvSpPr/>
          <p:nvPr/>
        </p:nvSpPr>
        <p:spPr>
          <a:xfrm>
            <a:off x="5006157" y="4430085"/>
            <a:ext cx="46086" cy="46086"/>
          </a:xfrm>
          <a:prstGeom prst="ellipse">
            <a:avLst/>
          </a:prstGeom>
          <a:solidFill>
            <a:srgbClr val="18A999"/>
          </a:solidFill>
          <a:ln/>
        </p:spPr>
      </p:sp>
      <p:sp>
        <p:nvSpPr>
          <p:cNvPr id="33" name="Text 30"/>
          <p:cNvSpPr/>
          <p:nvPr/>
        </p:nvSpPr>
        <p:spPr>
          <a:xfrm>
            <a:off x="4617720" y="4937760"/>
            <a:ext cx="306324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Measurement &amp; Value</a:t>
            </a:r>
            <a:endParaRPr lang="en-US" sz="1500" dirty="0"/>
          </a:p>
        </p:txBody>
      </p:sp>
      <p:sp>
        <p:nvSpPr>
          <p:cNvPr id="34" name="Text 31"/>
          <p:cNvSpPr/>
          <p:nvPr/>
        </p:nvSpPr>
        <p:spPr>
          <a:xfrm>
            <a:off x="4617720" y="5276088"/>
            <a:ext cx="3063240" cy="594360"/>
          </a:xfrm>
          <a:prstGeom prst="rect">
            <a:avLst/>
          </a:prstGeom>
          <a:noFill/>
          <a:ln/>
        </p:spPr>
        <p:txBody>
          <a:bodyPr wrap="square" lIns="0" tIns="0" rIns="0" bIns="0" rtlCol="0" anchor="ctr"/>
          <a:lstStyle/>
          <a:p>
            <a:pPr indent="0" marL="0">
              <a:lnSpc>
                <a:spcPct val="110000"/>
              </a:lnSpc>
              <a:buNone/>
            </a:pPr>
            <a:r>
              <a:rPr lang="en-US" sz="1150" dirty="0">
                <a:solidFill>
                  <a:srgbClr val="4A6373"/>
                </a:solidFill>
                <a:latin typeface="Calibri" pitchFamily="34" charset="0"/>
                <a:ea typeface="Calibri" pitchFamily="34" charset="-122"/>
                <a:cs typeface="Calibri" pitchFamily="34" charset="-120"/>
              </a:rPr>
              <a:t>Satisfaction, quality metrics, value-based alignment</a:t>
            </a:r>
            <a:endParaRPr lang="en-US" sz="1150" dirty="0"/>
          </a:p>
        </p:txBody>
      </p:sp>
      <p:sp>
        <p:nvSpPr>
          <p:cNvPr id="35" name="Shape 32"/>
          <p:cNvSpPr/>
          <p:nvPr/>
        </p:nvSpPr>
        <p:spPr>
          <a:xfrm>
            <a:off x="8138160" y="3794760"/>
            <a:ext cx="3611880" cy="2148840"/>
          </a:xfrm>
          <a:prstGeom prst="roundRect">
            <a:avLst>
              <a:gd name="adj" fmla="val 3404"/>
            </a:avLst>
          </a:prstGeom>
          <a:solidFill>
            <a:srgbClr val="EAF3F3"/>
          </a:solidFill>
          <a:ln/>
        </p:spPr>
      </p:sp>
      <p:sp>
        <p:nvSpPr>
          <p:cNvPr id="36" name="Shape 33"/>
          <p:cNvSpPr/>
          <p:nvPr/>
        </p:nvSpPr>
        <p:spPr>
          <a:xfrm>
            <a:off x="8555126" y="4145890"/>
            <a:ext cx="537667" cy="576072"/>
          </a:xfrm>
          <a:prstGeom prst="pentagon">
            <a:avLst/>
          </a:prstGeom>
          <a:solidFill>
            <a:srgbClr val="FFFFFF"/>
          </a:solidFill>
          <a:ln w="20320">
            <a:solidFill>
              <a:srgbClr val="E8A33D"/>
            </a:solidFill>
            <a:prstDash val="solid"/>
          </a:ln>
        </p:spPr>
      </p:sp>
      <p:sp>
        <p:nvSpPr>
          <p:cNvPr id="37" name="Shape 34"/>
          <p:cNvSpPr/>
          <p:nvPr/>
        </p:nvSpPr>
        <p:spPr>
          <a:xfrm>
            <a:off x="8739469" y="4472330"/>
            <a:ext cx="73929" cy="67592"/>
          </a:xfrm>
          <a:prstGeom prst="line">
            <a:avLst/>
          </a:prstGeom>
          <a:noFill/>
          <a:ln w="38100">
            <a:solidFill>
              <a:srgbClr val="E8A33D"/>
            </a:solidFill>
            <a:prstDash val="solid"/>
          </a:ln>
        </p:spPr>
      </p:sp>
      <p:sp>
        <p:nvSpPr>
          <p:cNvPr id="38" name="Shape 35"/>
          <p:cNvSpPr/>
          <p:nvPr/>
        </p:nvSpPr>
        <p:spPr>
          <a:xfrm flipH="1">
            <a:off x="8813399" y="4398401"/>
            <a:ext cx="95052" cy="137297"/>
          </a:xfrm>
          <a:prstGeom prst="line">
            <a:avLst/>
          </a:prstGeom>
          <a:noFill/>
          <a:ln w="38100">
            <a:solidFill>
              <a:srgbClr val="E8A33D"/>
            </a:solidFill>
            <a:prstDash val="solid"/>
          </a:ln>
        </p:spPr>
      </p:sp>
      <p:sp>
        <p:nvSpPr>
          <p:cNvPr id="39" name="Text 36"/>
          <p:cNvSpPr/>
          <p:nvPr/>
        </p:nvSpPr>
        <p:spPr>
          <a:xfrm>
            <a:off x="8412480" y="4937760"/>
            <a:ext cx="306324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Ethics &amp; Equity</a:t>
            </a:r>
            <a:endParaRPr lang="en-US" sz="1500" dirty="0"/>
          </a:p>
        </p:txBody>
      </p:sp>
      <p:sp>
        <p:nvSpPr>
          <p:cNvPr id="40" name="Text 37"/>
          <p:cNvSpPr/>
          <p:nvPr/>
        </p:nvSpPr>
        <p:spPr>
          <a:xfrm>
            <a:off x="8412480" y="5276088"/>
            <a:ext cx="3063240" cy="594360"/>
          </a:xfrm>
          <a:prstGeom prst="rect">
            <a:avLst/>
          </a:prstGeom>
          <a:noFill/>
          <a:ln/>
        </p:spPr>
        <p:txBody>
          <a:bodyPr wrap="square" lIns="0" tIns="0" rIns="0" bIns="0" rtlCol="0" anchor="ctr"/>
          <a:lstStyle/>
          <a:p>
            <a:pPr indent="0" marL="0">
              <a:lnSpc>
                <a:spcPct val="110000"/>
              </a:lnSpc>
              <a:buNone/>
            </a:pPr>
            <a:r>
              <a:rPr lang="en-US" sz="1150" dirty="0">
                <a:solidFill>
                  <a:srgbClr val="4A6373"/>
                </a:solidFill>
                <a:latin typeface="Calibri" pitchFamily="34" charset="0"/>
                <a:ea typeface="Calibri" pitchFamily="34" charset="-122"/>
                <a:cs typeface="Calibri" pitchFamily="34" charset="-120"/>
              </a:rPr>
              <a:t>Consent, confidentiality, cultural humility</a:t>
            </a:r>
            <a:endParaRPr lang="en-US" sz="11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Site, Population, and Services</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BACKGROUND</a:t>
            </a:r>
            <a:endParaRPr lang="en-US" sz="1200" dirty="0"/>
          </a:p>
        </p:txBody>
      </p:sp>
      <p:sp>
        <p:nvSpPr>
          <p:cNvPr id="5" name="Text 2"/>
          <p:cNvSpPr/>
          <p:nvPr/>
        </p:nvSpPr>
        <p:spPr>
          <a:xfrm>
            <a:off x="548640" y="1371600"/>
            <a:ext cx="5669280" cy="365760"/>
          </a:xfrm>
          <a:prstGeom prst="rect">
            <a:avLst/>
          </a:prstGeom>
          <a:noFill/>
          <a:ln/>
        </p:spPr>
        <p:txBody>
          <a:bodyPr wrap="square" lIns="0" tIns="0" rIns="0" bIns="0" rtlCol="0" anchor="ctr"/>
          <a:lstStyle/>
          <a:p>
            <a:pPr indent="0" marL="0">
              <a:buNone/>
            </a:pPr>
            <a:r>
              <a:rPr lang="en-US" sz="1700" b="1" dirty="0">
                <a:solidFill>
                  <a:srgbClr val="0F2A3D"/>
                </a:solidFill>
                <a:latin typeface="Cambria" pitchFamily="34" charset="0"/>
                <a:ea typeface="Cambria" pitchFamily="34" charset="-122"/>
                <a:cs typeface="Cambria" pitchFamily="34" charset="-120"/>
              </a:rPr>
              <a:t>Riverside Community Health Center</a:t>
            </a:r>
            <a:endParaRPr lang="en-US" sz="1700" dirty="0"/>
          </a:p>
        </p:txBody>
      </p:sp>
      <p:sp>
        <p:nvSpPr>
          <p:cNvPr id="6" name="Text 3"/>
          <p:cNvSpPr/>
          <p:nvPr/>
        </p:nvSpPr>
        <p:spPr>
          <a:xfrm>
            <a:off x="548640" y="1755648"/>
            <a:ext cx="5669280" cy="548640"/>
          </a:xfrm>
          <a:prstGeom prst="rect">
            <a:avLst/>
          </a:prstGeom>
          <a:noFill/>
          <a:ln/>
        </p:spPr>
        <p:txBody>
          <a:bodyPr wrap="square" lIns="0" tIns="0" rIns="0" bIns="0" rtlCol="0" anchor="ctr"/>
          <a:lstStyle/>
          <a:p>
            <a:pPr indent="0" marL="0">
              <a:buNone/>
            </a:pPr>
            <a:r>
              <a:rPr lang="en-US" sz="1250" i="1" dirty="0">
                <a:solidFill>
                  <a:srgbClr val="4A6373"/>
                </a:solidFill>
                <a:latin typeface="Calibri" pitchFamily="34" charset="0"/>
                <a:ea typeface="Calibri" pitchFamily="34" charset="-122"/>
                <a:cs typeface="Calibri" pitchFamily="34" charset="-120"/>
              </a:rPr>
              <a:t>Federally Qualified Health Center — Riverside County, California (fictional, illustrative site)</a:t>
            </a:r>
            <a:endParaRPr lang="en-US" sz="1250" dirty="0"/>
          </a:p>
        </p:txBody>
      </p:sp>
      <p:sp>
        <p:nvSpPr>
          <p:cNvPr id="7" name="Shape 4"/>
          <p:cNvSpPr/>
          <p:nvPr/>
        </p:nvSpPr>
        <p:spPr>
          <a:xfrm>
            <a:off x="548640" y="2377440"/>
            <a:ext cx="2651760" cy="1554480"/>
          </a:xfrm>
          <a:prstGeom prst="roundRect">
            <a:avLst>
              <a:gd name="adj" fmla="val 4706"/>
            </a:avLst>
          </a:prstGeom>
          <a:solidFill>
            <a:srgbClr val="0B4F56"/>
          </a:solidFill>
          <a:ln/>
        </p:spPr>
      </p:sp>
      <p:sp>
        <p:nvSpPr>
          <p:cNvPr id="8" name="Text 5"/>
          <p:cNvSpPr/>
          <p:nvPr/>
        </p:nvSpPr>
        <p:spPr>
          <a:xfrm>
            <a:off x="548640" y="2542032"/>
            <a:ext cx="2651760" cy="68580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~14,000</a:t>
            </a:r>
            <a:endParaRPr lang="en-US" sz="3400" dirty="0"/>
          </a:p>
        </p:txBody>
      </p:sp>
      <p:sp>
        <p:nvSpPr>
          <p:cNvPr id="9" name="Text 6"/>
          <p:cNvSpPr/>
          <p:nvPr/>
        </p:nvSpPr>
        <p:spPr>
          <a:xfrm>
            <a:off x="548640" y="3200400"/>
            <a:ext cx="2651760" cy="548640"/>
          </a:xfrm>
          <a:prstGeom prst="rect">
            <a:avLst/>
          </a:prstGeom>
          <a:noFill/>
          <a:ln/>
        </p:spPr>
        <p:txBody>
          <a:bodyPr wrap="square" lIns="0" tIns="0" rIns="0" bIns="0" rtlCol="0" anchor="ctr"/>
          <a:lstStyle/>
          <a:p>
            <a:pPr algn="ctr" indent="0" marL="0">
              <a:buNone/>
            </a:pPr>
            <a:r>
              <a:rPr lang="en-US" sz="1200" dirty="0">
                <a:solidFill>
                  <a:srgbClr val="CFE8E6"/>
                </a:solidFill>
                <a:latin typeface="Calibri" pitchFamily="34" charset="0"/>
                <a:ea typeface="Calibri" pitchFamily="34" charset="-122"/>
                <a:cs typeface="Calibri" pitchFamily="34" charset="-120"/>
              </a:rPr>
              <a:t>patients served annually</a:t>
            </a:r>
            <a:endParaRPr lang="en-US" sz="1200" dirty="0"/>
          </a:p>
        </p:txBody>
      </p:sp>
      <p:sp>
        <p:nvSpPr>
          <p:cNvPr id="10" name="Text 7"/>
          <p:cNvSpPr/>
          <p:nvPr/>
        </p:nvSpPr>
        <p:spPr>
          <a:xfrm>
            <a:off x="3429000" y="2377440"/>
            <a:ext cx="2926080" cy="1645920"/>
          </a:xfrm>
          <a:prstGeom prst="rect">
            <a:avLst/>
          </a:prstGeom>
          <a:noFill/>
          <a:ln/>
        </p:spPr>
        <p:txBody>
          <a:bodyPr wrap="square" lIns="0" tIns="0" rIns="0" bIns="0" rtlCol="0" anchor="ctr"/>
          <a:lstStyle/>
          <a:p>
            <a:pPr indent="0" marL="0">
              <a:lnSpc>
                <a:spcPct val="120000"/>
              </a:lnSpc>
              <a:buNone/>
            </a:pPr>
            <a:r>
              <a:rPr lang="en-US" sz="1200" b="1" dirty="0">
                <a:solidFill>
                  <a:srgbClr val="0F2A3D"/>
                </a:solidFill>
                <a:latin typeface="Calibri" pitchFamily="34" charset="0"/>
                <a:ea typeface="Calibri" pitchFamily="34" charset="-122"/>
                <a:cs typeface="Calibri" pitchFamily="34" charset="-120"/>
              </a:rPr>
              <a:t>Clinical focus: </a:t>
            </a:r>
            <a:pPr indent="0" marL="0">
              <a:lnSpc>
                <a:spcPct val="120000"/>
              </a:lnSpc>
              <a:buNone/>
            </a:pPr>
            <a:r>
              <a:rPr lang="en-US" sz="1200" dirty="0">
                <a:solidFill>
                  <a:srgbClr val="4A6373"/>
                </a:solidFill>
                <a:latin typeface="Calibri" pitchFamily="34" charset="0"/>
                <a:ea typeface="Calibri" pitchFamily="34" charset="-122"/>
                <a:cs typeface="Calibri" pitchFamily="34" charset="-120"/>
              </a:rPr>
              <a:t>Adults ages 18–44, primary care with embedded behavioral health screening
</a:t>
            </a:r>
            <a:pPr indent="0" marL="0">
              <a:lnSpc>
                <a:spcPct val="120000"/>
              </a:lnSpc>
              <a:buNone/>
            </a:pPr>
            <a:r>
              <a:rPr lang="en-US" sz="1200" b="1" dirty="0">
                <a:solidFill>
                  <a:srgbClr val="0F2A3D"/>
                </a:solidFill>
                <a:latin typeface="Calibri" pitchFamily="34" charset="0"/>
                <a:ea typeface="Calibri" pitchFamily="34" charset="-122"/>
                <a:cs typeface="Calibri" pitchFamily="34" charset="-120"/>
              </a:rPr>
              <a:t>Current state: </a:t>
            </a:r>
            <a:pPr indent="0" marL="0">
              <a:lnSpc>
                <a:spcPct val="120000"/>
              </a:lnSpc>
              <a:buNone/>
            </a:pPr>
            <a:r>
              <a:rPr lang="en-US" sz="1200" dirty="0">
                <a:solidFill>
                  <a:srgbClr val="4A6373"/>
                </a:solidFill>
                <a:latin typeface="Calibri" pitchFamily="34" charset="0"/>
                <a:ea typeface="Calibri" pitchFamily="34" charset="-122"/>
                <a:cs typeface="Calibri" pitchFamily="34" charset="-120"/>
              </a:rPr>
              <a:t>Single part-time behavioral health clinician; positive screens enter a scheduling queue rather than a same-day hand-off</a:t>
            </a:r>
            <a:endParaRPr lang="en-US" sz="1200" dirty="0"/>
          </a:p>
        </p:txBody>
      </p:sp>
      <p:sp>
        <p:nvSpPr>
          <p:cNvPr id="11" name="Text 8"/>
          <p:cNvSpPr/>
          <p:nvPr/>
        </p:nvSpPr>
        <p:spPr>
          <a:xfrm>
            <a:off x="6583680" y="1371600"/>
            <a:ext cx="5029200" cy="320040"/>
          </a:xfrm>
          <a:prstGeom prst="rect">
            <a:avLst/>
          </a:prstGeom>
          <a:noFill/>
          <a:ln/>
        </p:spPr>
        <p:txBody>
          <a:bodyPr wrap="square" lIns="0" tIns="0" rIns="0" bIns="0" rtlCol="0" anchor="ctr"/>
          <a:lstStyle/>
          <a:p>
            <a:pPr indent="0" marL="0">
              <a:buNone/>
            </a:pPr>
            <a:r>
              <a:rPr lang="en-US" sz="1250" b="1" dirty="0">
                <a:solidFill>
                  <a:srgbClr val="0F2A3D"/>
                </a:solidFill>
                <a:latin typeface="Calibri" pitchFamily="34" charset="0"/>
                <a:ea typeface="Calibri" pitchFamily="34" charset="-122"/>
                <a:cs typeface="Calibri" pitchFamily="34" charset="-120"/>
              </a:rPr>
              <a:t>Population Snapshot (fictional, illustrative)</a:t>
            </a:r>
            <a:endParaRPr lang="en-US" sz="1250" dirty="0"/>
          </a:p>
        </p:txBody>
      </p:sp>
      <p:graphicFrame>
        <p:nvGraphicFramePr>
          <p:cNvPr id="12" name="Chart 0" descr=""/>
          <p:cNvGraphicFramePr/>
          <p:nvPr/>
        </p:nvGraphicFramePr>
        <p:xfrm>
          <a:off x="6583680" y="1737360"/>
          <a:ext cx="5074920" cy="2468880"/>
        </p:xfrm>
        <a:graphic xmlns:a="http://schemas.openxmlformats.org/drawingml/2006/main">
          <a:graphicData uri="http://schemas.openxmlformats.org/drawingml/2006/chart">
            <c:chart xmlns:c="http://schemas.openxmlformats.org/drawingml/2006/chart" r:id="rId1"/>
          </a:graphicData>
        </a:graphic>
      </p:graphicFrame>
      <p:sp>
        <p:nvSpPr>
          <p:cNvPr id="13" name="Shape 9"/>
          <p:cNvSpPr/>
          <p:nvPr/>
        </p:nvSpPr>
        <p:spPr>
          <a:xfrm>
            <a:off x="548640" y="4297680"/>
            <a:ext cx="10881360" cy="1600200"/>
          </a:xfrm>
          <a:prstGeom prst="roundRect">
            <a:avLst>
              <a:gd name="adj" fmla="val 4571"/>
            </a:avLst>
          </a:prstGeom>
          <a:solidFill>
            <a:srgbClr val="EAF3F3"/>
          </a:solidFill>
          <a:ln/>
        </p:spPr>
      </p:sp>
      <p:sp>
        <p:nvSpPr>
          <p:cNvPr id="14" name="Text 10"/>
          <p:cNvSpPr/>
          <p:nvPr/>
        </p:nvSpPr>
        <p:spPr>
          <a:xfrm>
            <a:off x="868680" y="4526280"/>
            <a:ext cx="10241280" cy="1188720"/>
          </a:xfrm>
          <a:prstGeom prst="rect">
            <a:avLst/>
          </a:prstGeom>
          <a:noFill/>
          <a:ln/>
        </p:spPr>
        <p:txBody>
          <a:bodyPr wrap="square" lIns="0" tIns="0" rIns="0" bIns="0" rtlCol="0" anchor="ctr"/>
          <a:lstStyle/>
          <a:p>
            <a:pPr indent="0" marL="0">
              <a:lnSpc>
                <a:spcPct val="125000"/>
              </a:lnSpc>
              <a:buNone/>
            </a:pPr>
            <a:r>
              <a:rPr lang="en-US" sz="1300" b="1" dirty="0">
                <a:solidFill>
                  <a:srgbClr val="0F2A3D"/>
                </a:solidFill>
                <a:latin typeface="Calibri" pitchFamily="34" charset="0"/>
                <a:ea typeface="Calibri" pitchFamily="34" charset="-122"/>
                <a:cs typeface="Calibri" pitchFamily="34" charset="-120"/>
              </a:rPr>
              <a:t>The Operational Reality: </a:t>
            </a:r>
            <a:pPr indent="0" marL="0">
              <a:lnSpc>
                <a:spcPct val="125000"/>
              </a:lnSpc>
              <a:buNone/>
            </a:pPr>
            <a:r>
              <a:rPr lang="en-US" sz="1300" dirty="0">
                <a:solidFill>
                  <a:srgbClr val="4A6373"/>
                </a:solidFill>
                <a:latin typeface="Calibri" pitchFamily="34" charset="0"/>
                <a:ea typeface="Calibri" pitchFamily="34" charset="-122"/>
                <a:cs typeface="Calibri" pitchFamily="34" charset="-120"/>
              </a:rPr>
              <a:t>Riverside screens for depression and anxiety at intake, but the current workflow has no structured, tracked follow-up once a patient screens positive. The gap analysis on the following slides examines why that matters and what a redesigned Collaborative Care pathway would change.</a:t>
            </a:r>
            <a:endParaRPr lang="en-US" sz="13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The Gap: Two Prioritized Components</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GAP ANALYSIS</a:t>
            </a:r>
            <a:endParaRPr lang="en-US" sz="1200" dirty="0"/>
          </a:p>
        </p:txBody>
      </p:sp>
      <p:sp>
        <p:nvSpPr>
          <p:cNvPr id="5" name="Shape 2"/>
          <p:cNvSpPr/>
          <p:nvPr/>
        </p:nvSpPr>
        <p:spPr>
          <a:xfrm>
            <a:off x="548640" y="1417320"/>
            <a:ext cx="5257800" cy="2834640"/>
          </a:xfrm>
          <a:prstGeom prst="roundRect">
            <a:avLst>
              <a:gd name="adj" fmla="val 2581"/>
            </a:avLst>
          </a:prstGeom>
          <a:solidFill>
            <a:srgbClr val="EAF3F3"/>
          </a:solidFill>
          <a:ln/>
        </p:spPr>
      </p:sp>
      <p:sp>
        <p:nvSpPr>
          <p:cNvPr id="6" name="Shape 3"/>
          <p:cNvSpPr/>
          <p:nvPr/>
        </p:nvSpPr>
        <p:spPr>
          <a:xfrm>
            <a:off x="868680" y="1600200"/>
            <a:ext cx="731520" cy="731520"/>
          </a:xfrm>
          <a:prstGeom prst="ellipse">
            <a:avLst/>
          </a:prstGeom>
          <a:solidFill>
            <a:srgbClr val="D2614F"/>
          </a:solidFill>
          <a:ln/>
        </p:spPr>
      </p:sp>
      <p:sp>
        <p:nvSpPr>
          <p:cNvPr id="7" name="Shape 4"/>
          <p:cNvSpPr/>
          <p:nvPr/>
        </p:nvSpPr>
        <p:spPr>
          <a:xfrm>
            <a:off x="1032358" y="1787652"/>
            <a:ext cx="404165" cy="356616"/>
          </a:xfrm>
          <a:prstGeom prst="triangle">
            <a:avLst/>
          </a:prstGeom>
          <a:solidFill>
            <a:srgbClr val="FFFFFF"/>
          </a:solidFill>
          <a:ln/>
        </p:spPr>
      </p:sp>
      <p:sp>
        <p:nvSpPr>
          <p:cNvPr id="8" name="Shape 5"/>
          <p:cNvSpPr/>
          <p:nvPr/>
        </p:nvSpPr>
        <p:spPr>
          <a:xfrm>
            <a:off x="1220175" y="1899392"/>
            <a:ext cx="28529" cy="130759"/>
          </a:xfrm>
          <a:prstGeom prst="rect">
            <a:avLst/>
          </a:prstGeom>
          <a:solidFill>
            <a:srgbClr val="FFFFFF"/>
          </a:solidFill>
          <a:ln/>
        </p:spPr>
      </p:sp>
      <p:sp>
        <p:nvSpPr>
          <p:cNvPr id="9" name="Shape 6"/>
          <p:cNvSpPr/>
          <p:nvPr/>
        </p:nvSpPr>
        <p:spPr>
          <a:xfrm>
            <a:off x="1217798" y="2049170"/>
            <a:ext cx="33284" cy="33284"/>
          </a:xfrm>
          <a:prstGeom prst="ellipse">
            <a:avLst/>
          </a:prstGeom>
          <a:solidFill>
            <a:srgbClr val="FFFFFF"/>
          </a:solidFill>
          <a:ln/>
        </p:spPr>
      </p:sp>
      <p:sp>
        <p:nvSpPr>
          <p:cNvPr id="10" name="Text 7"/>
          <p:cNvSpPr/>
          <p:nvPr/>
        </p:nvSpPr>
        <p:spPr>
          <a:xfrm>
            <a:off x="1737360" y="1691640"/>
            <a:ext cx="3840480" cy="274320"/>
          </a:xfrm>
          <a:prstGeom prst="rect">
            <a:avLst/>
          </a:prstGeom>
          <a:noFill/>
          <a:ln/>
        </p:spPr>
        <p:txBody>
          <a:bodyPr wrap="square" lIns="0" tIns="0" rIns="0" bIns="0" rtlCol="0" anchor="ctr"/>
          <a:lstStyle/>
          <a:p>
            <a:pPr indent="0" marL="0">
              <a:buNone/>
            </a:pPr>
            <a:r>
              <a:rPr lang="en-US" sz="1100" b="1" spc="200" kern="0" dirty="0">
                <a:solidFill>
                  <a:srgbClr val="D2614F"/>
                </a:solidFill>
                <a:latin typeface="Calibri" pitchFamily="34" charset="0"/>
                <a:ea typeface="Calibri" pitchFamily="34" charset="-122"/>
                <a:cs typeface="Calibri" pitchFamily="34" charset="-120"/>
              </a:rPr>
              <a:t>GAP 1</a:t>
            </a:r>
            <a:endParaRPr lang="en-US" sz="1100" dirty="0"/>
          </a:p>
        </p:txBody>
      </p:sp>
      <p:sp>
        <p:nvSpPr>
          <p:cNvPr id="11" name="Text 8"/>
          <p:cNvSpPr/>
          <p:nvPr/>
        </p:nvSpPr>
        <p:spPr>
          <a:xfrm>
            <a:off x="1737360" y="1938528"/>
            <a:ext cx="3840480" cy="594360"/>
          </a:xfrm>
          <a:prstGeom prst="rect">
            <a:avLst/>
          </a:prstGeom>
          <a:noFill/>
          <a:ln/>
        </p:spPr>
        <p:txBody>
          <a:bodyPr wrap="square" lIns="0" tIns="0" rIns="0" bIns="0" rtlCol="0" anchor="ctr"/>
          <a:lstStyle/>
          <a:p>
            <a:pPr indent="0" marL="0">
              <a:lnSpc>
                <a:spcPct val="105000"/>
              </a:lnSpc>
              <a:buNone/>
            </a:pPr>
            <a:r>
              <a:rPr lang="en-US" sz="1600" b="1" dirty="0">
                <a:solidFill>
                  <a:srgbClr val="0F2A3D"/>
                </a:solidFill>
                <a:latin typeface="Cambria" pitchFamily="34" charset="0"/>
                <a:ea typeface="Cambria" pitchFamily="34" charset="-122"/>
                <a:cs typeface="Cambria" pitchFamily="34" charset="-120"/>
              </a:rPr>
              <a:t>Inconsistent Referral Conversion</a:t>
            </a:r>
            <a:endParaRPr lang="en-US" sz="1600" dirty="0"/>
          </a:p>
        </p:txBody>
      </p:sp>
      <p:sp>
        <p:nvSpPr>
          <p:cNvPr id="12" name="Text 9"/>
          <p:cNvSpPr/>
          <p:nvPr/>
        </p:nvSpPr>
        <p:spPr>
          <a:xfrm>
            <a:off x="868680" y="2606040"/>
            <a:ext cx="4663440" cy="1554480"/>
          </a:xfrm>
          <a:prstGeom prst="rect">
            <a:avLst/>
          </a:prstGeom>
          <a:noFill/>
          <a:ln/>
        </p:spPr>
        <p:txBody>
          <a:bodyPr wrap="square" lIns="0" tIns="0" rIns="0" bIns="0" rtlCol="0" anchor="ctr"/>
          <a:lstStyle/>
          <a:p>
            <a:pPr indent="0" marL="0">
              <a:lnSpc>
                <a:spcPct val="125000"/>
              </a:lnSpc>
              <a:buNone/>
            </a:pPr>
            <a:r>
              <a:rPr lang="en-US" sz="1250" dirty="0">
                <a:solidFill>
                  <a:srgbClr val="4A6373"/>
                </a:solidFill>
                <a:latin typeface="Calibri" pitchFamily="34" charset="0"/>
                <a:ea typeface="Calibri" pitchFamily="34" charset="-122"/>
                <a:cs typeface="Calibri" pitchFamily="34" charset="-120"/>
              </a:rPr>
              <a:t>Positive screens enter a one- to two-week scheduling queue instead of a same-day warm hand-off, so roughly 40% of referred patients ever complete a first behavioral health visit (fictional, illustrative figure).</a:t>
            </a:r>
            <a:endParaRPr lang="en-US" sz="1250" dirty="0"/>
          </a:p>
        </p:txBody>
      </p:sp>
      <p:sp>
        <p:nvSpPr>
          <p:cNvPr id="13" name="Shape 10"/>
          <p:cNvSpPr/>
          <p:nvPr/>
        </p:nvSpPr>
        <p:spPr>
          <a:xfrm>
            <a:off x="6080760" y="1417320"/>
            <a:ext cx="5257800" cy="2834640"/>
          </a:xfrm>
          <a:prstGeom prst="roundRect">
            <a:avLst>
              <a:gd name="adj" fmla="val 2581"/>
            </a:avLst>
          </a:prstGeom>
          <a:solidFill>
            <a:srgbClr val="EAF3F3"/>
          </a:solidFill>
          <a:ln/>
        </p:spPr>
      </p:sp>
      <p:sp>
        <p:nvSpPr>
          <p:cNvPr id="14" name="Shape 11"/>
          <p:cNvSpPr/>
          <p:nvPr/>
        </p:nvSpPr>
        <p:spPr>
          <a:xfrm>
            <a:off x="6400800" y="1600200"/>
            <a:ext cx="731520" cy="731520"/>
          </a:xfrm>
          <a:prstGeom prst="ellipse">
            <a:avLst/>
          </a:prstGeom>
          <a:solidFill>
            <a:srgbClr val="D2614F"/>
          </a:solidFill>
          <a:ln/>
        </p:spPr>
      </p:sp>
      <p:sp>
        <p:nvSpPr>
          <p:cNvPr id="15" name="Shape 12"/>
          <p:cNvSpPr/>
          <p:nvPr/>
        </p:nvSpPr>
        <p:spPr>
          <a:xfrm>
            <a:off x="6564478" y="1787652"/>
            <a:ext cx="404165" cy="356616"/>
          </a:xfrm>
          <a:prstGeom prst="triangle">
            <a:avLst/>
          </a:prstGeom>
          <a:solidFill>
            <a:srgbClr val="FFFFFF"/>
          </a:solidFill>
          <a:ln/>
        </p:spPr>
      </p:sp>
      <p:sp>
        <p:nvSpPr>
          <p:cNvPr id="16" name="Shape 13"/>
          <p:cNvSpPr/>
          <p:nvPr/>
        </p:nvSpPr>
        <p:spPr>
          <a:xfrm>
            <a:off x="6752295" y="1899392"/>
            <a:ext cx="28529" cy="130759"/>
          </a:xfrm>
          <a:prstGeom prst="rect">
            <a:avLst/>
          </a:prstGeom>
          <a:solidFill>
            <a:srgbClr val="FFFFFF"/>
          </a:solidFill>
          <a:ln/>
        </p:spPr>
      </p:sp>
      <p:sp>
        <p:nvSpPr>
          <p:cNvPr id="17" name="Shape 14"/>
          <p:cNvSpPr/>
          <p:nvPr/>
        </p:nvSpPr>
        <p:spPr>
          <a:xfrm>
            <a:off x="6749918" y="2049170"/>
            <a:ext cx="33284" cy="33284"/>
          </a:xfrm>
          <a:prstGeom prst="ellipse">
            <a:avLst/>
          </a:prstGeom>
          <a:solidFill>
            <a:srgbClr val="FFFFFF"/>
          </a:solidFill>
          <a:ln/>
        </p:spPr>
      </p:sp>
      <p:sp>
        <p:nvSpPr>
          <p:cNvPr id="18" name="Text 15"/>
          <p:cNvSpPr/>
          <p:nvPr/>
        </p:nvSpPr>
        <p:spPr>
          <a:xfrm>
            <a:off x="7269480" y="1691640"/>
            <a:ext cx="3840480" cy="274320"/>
          </a:xfrm>
          <a:prstGeom prst="rect">
            <a:avLst/>
          </a:prstGeom>
          <a:noFill/>
          <a:ln/>
        </p:spPr>
        <p:txBody>
          <a:bodyPr wrap="square" lIns="0" tIns="0" rIns="0" bIns="0" rtlCol="0" anchor="ctr"/>
          <a:lstStyle/>
          <a:p>
            <a:pPr indent="0" marL="0">
              <a:buNone/>
            </a:pPr>
            <a:r>
              <a:rPr lang="en-US" sz="1100" b="1" spc="200" kern="0" dirty="0">
                <a:solidFill>
                  <a:srgbClr val="D2614F"/>
                </a:solidFill>
                <a:latin typeface="Calibri" pitchFamily="34" charset="0"/>
                <a:ea typeface="Calibri" pitchFamily="34" charset="-122"/>
                <a:cs typeface="Calibri" pitchFamily="34" charset="-120"/>
              </a:rPr>
              <a:t>GAP 2</a:t>
            </a:r>
            <a:endParaRPr lang="en-US" sz="1100" dirty="0"/>
          </a:p>
        </p:txBody>
      </p:sp>
      <p:sp>
        <p:nvSpPr>
          <p:cNvPr id="19" name="Text 16"/>
          <p:cNvSpPr/>
          <p:nvPr/>
        </p:nvSpPr>
        <p:spPr>
          <a:xfrm>
            <a:off x="7269480" y="1938528"/>
            <a:ext cx="3840480" cy="594360"/>
          </a:xfrm>
          <a:prstGeom prst="rect">
            <a:avLst/>
          </a:prstGeom>
          <a:noFill/>
          <a:ln/>
        </p:spPr>
        <p:txBody>
          <a:bodyPr wrap="square" lIns="0" tIns="0" rIns="0" bIns="0" rtlCol="0" anchor="ctr"/>
          <a:lstStyle/>
          <a:p>
            <a:pPr indent="0" marL="0">
              <a:lnSpc>
                <a:spcPct val="105000"/>
              </a:lnSpc>
              <a:buNone/>
            </a:pPr>
            <a:r>
              <a:rPr lang="en-US" sz="1600" b="1" dirty="0">
                <a:solidFill>
                  <a:srgbClr val="0F2A3D"/>
                </a:solidFill>
                <a:latin typeface="Cambria" pitchFamily="34" charset="0"/>
                <a:ea typeface="Cambria" pitchFamily="34" charset="-122"/>
                <a:cs typeface="Cambria" pitchFamily="34" charset="-120"/>
              </a:rPr>
              <a:t>No Coordinated Language Access at Hand-Off</a:t>
            </a:r>
            <a:endParaRPr lang="en-US" sz="1600" dirty="0"/>
          </a:p>
        </p:txBody>
      </p:sp>
      <p:sp>
        <p:nvSpPr>
          <p:cNvPr id="20" name="Text 17"/>
          <p:cNvSpPr/>
          <p:nvPr/>
        </p:nvSpPr>
        <p:spPr>
          <a:xfrm>
            <a:off x="6400800" y="2606040"/>
            <a:ext cx="4663440" cy="1554480"/>
          </a:xfrm>
          <a:prstGeom prst="rect">
            <a:avLst/>
          </a:prstGeom>
          <a:noFill/>
          <a:ln/>
        </p:spPr>
        <p:txBody>
          <a:bodyPr wrap="square" lIns="0" tIns="0" rIns="0" bIns="0" rtlCol="0" anchor="ctr"/>
          <a:lstStyle/>
          <a:p>
            <a:pPr indent="0" marL="0">
              <a:lnSpc>
                <a:spcPct val="125000"/>
              </a:lnSpc>
              <a:buNone/>
            </a:pPr>
            <a:r>
              <a:rPr lang="en-US" sz="1250" dirty="0">
                <a:solidFill>
                  <a:srgbClr val="4A6373"/>
                </a:solidFill>
                <a:latin typeface="Calibri" pitchFamily="34" charset="0"/>
                <a:ea typeface="Calibri" pitchFamily="34" charset="-122"/>
                <a:cs typeface="Calibri" pitchFamily="34" charset="-120"/>
              </a:rPr>
              <a:t>No routine Spanish-language interpreter coordination exists at the point of hand-off, even though ~60% of Riverside's population is primarily Spanish-speaking.</a:t>
            </a:r>
            <a:endParaRPr lang="en-US" sz="1250" dirty="0"/>
          </a:p>
        </p:txBody>
      </p:sp>
      <p:sp>
        <p:nvSpPr>
          <p:cNvPr id="21" name="Text 18"/>
          <p:cNvSpPr/>
          <p:nvPr/>
        </p:nvSpPr>
        <p:spPr>
          <a:xfrm>
            <a:off x="548640" y="4434840"/>
            <a:ext cx="5486400" cy="274320"/>
          </a:xfrm>
          <a:prstGeom prst="rect">
            <a:avLst/>
          </a:prstGeom>
          <a:noFill/>
          <a:ln/>
        </p:spPr>
        <p:txBody>
          <a:bodyPr wrap="square" lIns="0" tIns="0" rIns="0" bIns="0" rtlCol="0" anchor="ctr"/>
          <a:lstStyle/>
          <a:p>
            <a:pPr indent="0" marL="0">
              <a:buNone/>
            </a:pPr>
            <a:r>
              <a:rPr lang="en-US" sz="1200" b="1" dirty="0">
                <a:solidFill>
                  <a:srgbClr val="0F2A3D"/>
                </a:solidFill>
                <a:latin typeface="Calibri" pitchFamily="34" charset="0"/>
                <a:ea typeface="Calibri" pitchFamily="34" charset="-122"/>
                <a:cs typeface="Calibri" pitchFamily="34" charset="-120"/>
              </a:rPr>
              <a:t>Current vs. Target Referral Completion (illustrative)</a:t>
            </a:r>
            <a:endParaRPr lang="en-US" sz="1200" dirty="0"/>
          </a:p>
        </p:txBody>
      </p:sp>
      <p:sp>
        <p:nvSpPr>
          <p:cNvPr id="22" name="Shape 19"/>
          <p:cNvSpPr/>
          <p:nvPr/>
        </p:nvSpPr>
        <p:spPr>
          <a:xfrm>
            <a:off x="548640" y="4800600"/>
            <a:ext cx="1938528" cy="457200"/>
          </a:xfrm>
          <a:prstGeom prst="roundRect">
            <a:avLst>
              <a:gd name="adj" fmla="val 16000"/>
            </a:avLst>
          </a:prstGeom>
          <a:solidFill>
            <a:srgbClr val="D2614F"/>
          </a:solidFill>
          <a:ln/>
        </p:spPr>
      </p:sp>
      <p:sp>
        <p:nvSpPr>
          <p:cNvPr id="23" name="Text 20"/>
          <p:cNvSpPr/>
          <p:nvPr/>
        </p:nvSpPr>
        <p:spPr>
          <a:xfrm>
            <a:off x="548640" y="5303520"/>
            <a:ext cx="2743200" cy="274320"/>
          </a:xfrm>
          <a:prstGeom prst="rect">
            <a:avLst/>
          </a:prstGeom>
          <a:noFill/>
          <a:ln/>
        </p:spPr>
        <p:txBody>
          <a:bodyPr wrap="square" lIns="0" tIns="0" rIns="0" bIns="0" rtlCol="0" anchor="ctr"/>
          <a:lstStyle/>
          <a:p>
            <a:pPr indent="0" marL="0">
              <a:buNone/>
            </a:pPr>
            <a:r>
              <a:rPr lang="en-US" sz="1100" dirty="0">
                <a:solidFill>
                  <a:srgbClr val="4A6373"/>
                </a:solidFill>
                <a:latin typeface="Calibri" pitchFamily="34" charset="0"/>
                <a:ea typeface="Calibri" pitchFamily="34" charset="-122"/>
                <a:cs typeface="Calibri" pitchFamily="34" charset="-120"/>
              </a:rPr>
              <a:t>Current: ~40%</a:t>
            </a:r>
            <a:endParaRPr lang="en-US" sz="1100" dirty="0"/>
          </a:p>
        </p:txBody>
      </p:sp>
      <p:sp>
        <p:nvSpPr>
          <p:cNvPr id="24" name="Shape 21"/>
          <p:cNvSpPr/>
          <p:nvPr/>
        </p:nvSpPr>
        <p:spPr>
          <a:xfrm>
            <a:off x="548640" y="5577840"/>
            <a:ext cx="3877056" cy="457200"/>
          </a:xfrm>
          <a:prstGeom prst="roundRect">
            <a:avLst>
              <a:gd name="adj" fmla="val 16000"/>
            </a:avLst>
          </a:prstGeom>
          <a:solidFill>
            <a:srgbClr val="18A999"/>
          </a:solidFill>
          <a:ln/>
        </p:spPr>
      </p:sp>
      <p:sp>
        <p:nvSpPr>
          <p:cNvPr id="25" name="Text 22"/>
          <p:cNvSpPr/>
          <p:nvPr/>
        </p:nvSpPr>
        <p:spPr>
          <a:xfrm>
            <a:off x="548640" y="6080760"/>
            <a:ext cx="2743200" cy="274320"/>
          </a:xfrm>
          <a:prstGeom prst="rect">
            <a:avLst/>
          </a:prstGeom>
          <a:noFill/>
          <a:ln/>
        </p:spPr>
        <p:txBody>
          <a:bodyPr wrap="square" lIns="0" tIns="0" rIns="0" bIns="0" rtlCol="0" anchor="ctr"/>
          <a:lstStyle/>
          <a:p>
            <a:pPr indent="0" marL="0">
              <a:buNone/>
            </a:pPr>
            <a:r>
              <a:rPr lang="en-US" sz="1100" dirty="0">
                <a:solidFill>
                  <a:srgbClr val="4A6373"/>
                </a:solidFill>
                <a:latin typeface="Calibri" pitchFamily="34" charset="0"/>
                <a:ea typeface="Calibri" pitchFamily="34" charset="-122"/>
                <a:cs typeface="Calibri" pitchFamily="34" charset="-120"/>
              </a:rPr>
              <a:t>Redesign Target: ~80%</a:t>
            </a:r>
            <a:endParaRPr lang="en-US" sz="1100" dirty="0"/>
          </a:p>
        </p:txBody>
      </p:sp>
      <p:sp>
        <p:nvSpPr>
          <p:cNvPr id="26" name="Text 23"/>
          <p:cNvSpPr/>
          <p:nvPr/>
        </p:nvSpPr>
        <p:spPr>
          <a:xfrm>
            <a:off x="6035040" y="4709160"/>
            <a:ext cx="5394960" cy="1463040"/>
          </a:xfrm>
          <a:prstGeom prst="rect">
            <a:avLst/>
          </a:prstGeom>
          <a:noFill/>
          <a:ln/>
        </p:spPr>
        <p:txBody>
          <a:bodyPr wrap="square" lIns="0" tIns="0" rIns="0" bIns="0" rtlCol="0" anchor="ctr"/>
          <a:lstStyle/>
          <a:p>
            <a:pPr indent="0" marL="0">
              <a:lnSpc>
                <a:spcPct val="125000"/>
              </a:lnSpc>
              <a:buNone/>
            </a:pPr>
            <a:r>
              <a:rPr lang="en-US" sz="1200" i="1" dirty="0">
                <a:solidFill>
                  <a:srgbClr val="4A6373"/>
                </a:solidFill>
                <a:latin typeface="Calibri" pitchFamily="34" charset="0"/>
                <a:ea typeface="Calibri" pitchFamily="34" charset="-122"/>
                <a:cs typeface="Calibri" pitchFamily="34" charset="-120"/>
              </a:rPr>
              <a:t>These two gaps are prioritized together as one systemic access problem, not two unrelated issues: a same-day hand-off that still happens without coordinated language access would not close the engagement gap for Riverside's majority Spanish-speaking population.</a:t>
            </a:r>
            <a:endParaRPr lang="en-US" sz="12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Historical Context of Integrated Care</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EVIDENCE BASE</a:t>
            </a:r>
            <a:endParaRPr lang="en-US" sz="1200" dirty="0"/>
          </a:p>
        </p:txBody>
      </p:sp>
      <p:sp>
        <p:nvSpPr>
          <p:cNvPr id="5" name="Text 2"/>
          <p:cNvSpPr/>
          <p:nvPr/>
        </p:nvSpPr>
        <p:spPr>
          <a:xfrm>
            <a:off x="548640" y="1371600"/>
            <a:ext cx="10881360" cy="502920"/>
          </a:xfrm>
          <a:prstGeom prst="rect">
            <a:avLst/>
          </a:prstGeom>
          <a:noFill/>
          <a:ln/>
        </p:spPr>
        <p:txBody>
          <a:bodyPr wrap="square" lIns="0" tIns="0" rIns="0" bIns="0" rtlCol="0" anchor="ctr"/>
          <a:lstStyle/>
          <a:p>
            <a:pPr indent="0" marL="0">
              <a:buNone/>
            </a:pPr>
            <a:r>
              <a:rPr lang="en-US" sz="1400" dirty="0">
                <a:solidFill>
                  <a:srgbClr val="4A6373"/>
                </a:solidFill>
                <a:latin typeface="Calibri" pitchFamily="34" charset="0"/>
                <a:ea typeface="Calibri" pitchFamily="34" charset="-122"/>
                <a:cs typeface="Calibri" pitchFamily="34" charset="-120"/>
              </a:rPr>
              <a:t>Heath, Wise Romero, and Reynolds (2013) describe integrated behavioral health as a continuum, not a single fixed model.</a:t>
            </a:r>
            <a:endParaRPr lang="en-US" sz="1400" dirty="0"/>
          </a:p>
        </p:txBody>
      </p:sp>
      <p:sp>
        <p:nvSpPr>
          <p:cNvPr id="6" name="Shape 3"/>
          <p:cNvSpPr/>
          <p:nvPr/>
        </p:nvSpPr>
        <p:spPr>
          <a:xfrm>
            <a:off x="1188720" y="3291840"/>
            <a:ext cx="9601200" cy="0"/>
          </a:xfrm>
          <a:prstGeom prst="line">
            <a:avLst/>
          </a:prstGeom>
          <a:noFill/>
          <a:ln w="38100">
            <a:solidFill>
              <a:srgbClr val="0B7285"/>
            </a:solidFill>
            <a:prstDash val="solid"/>
          </a:ln>
        </p:spPr>
      </p:sp>
      <p:sp>
        <p:nvSpPr>
          <p:cNvPr id="7" name="Shape 4"/>
          <p:cNvSpPr/>
          <p:nvPr/>
        </p:nvSpPr>
        <p:spPr>
          <a:xfrm>
            <a:off x="1060704" y="3163824"/>
            <a:ext cx="256032" cy="256032"/>
          </a:xfrm>
          <a:prstGeom prst="ellipse">
            <a:avLst/>
          </a:prstGeom>
          <a:solidFill>
            <a:srgbClr val="0B7285"/>
          </a:solidFill>
          <a:ln w="25400">
            <a:solidFill>
              <a:srgbClr val="FFFFFF"/>
            </a:solidFill>
            <a:prstDash val="solid"/>
          </a:ln>
        </p:spPr>
      </p:sp>
      <p:sp>
        <p:nvSpPr>
          <p:cNvPr id="8" name="Text 5"/>
          <p:cNvSpPr/>
          <p:nvPr/>
        </p:nvSpPr>
        <p:spPr>
          <a:xfrm>
            <a:off x="182880" y="2331720"/>
            <a:ext cx="2011680" cy="685800"/>
          </a:xfrm>
          <a:prstGeom prst="rect">
            <a:avLst/>
          </a:prstGeom>
          <a:noFill/>
          <a:ln/>
        </p:spPr>
        <p:txBody>
          <a:bodyPr wrap="square" lIns="0" tIns="0" rIns="0" bIns="0" rtlCol="0" anchor="ctr"/>
          <a:lstStyle/>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Minimal</a:t>
            </a:r>
            <a:endParaRPr lang="en-US" sz="1400" dirty="0"/>
          </a:p>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Coordination</a:t>
            </a:r>
            <a:endParaRPr lang="en-US" sz="1400" dirty="0"/>
          </a:p>
        </p:txBody>
      </p:sp>
      <p:sp>
        <p:nvSpPr>
          <p:cNvPr id="9" name="Text 6"/>
          <p:cNvSpPr/>
          <p:nvPr/>
        </p:nvSpPr>
        <p:spPr>
          <a:xfrm>
            <a:off x="0" y="3566160"/>
            <a:ext cx="2377440" cy="685800"/>
          </a:xfrm>
          <a:prstGeom prst="rect">
            <a:avLst/>
          </a:prstGeom>
          <a:noFill/>
          <a:ln/>
        </p:spPr>
        <p:txBody>
          <a:bodyPr wrap="square" lIns="0" tIns="0" rIns="0" bIns="0" rtlCol="0" anchor="ctr"/>
          <a:lstStyle/>
          <a:p>
            <a:pPr algn="ctr" indent="0" marL="0">
              <a:lnSpc>
                <a:spcPct val="115000"/>
              </a:lnSpc>
              <a:buNone/>
            </a:pPr>
            <a:r>
              <a:rPr lang="en-US" sz="1100" dirty="0">
                <a:solidFill>
                  <a:srgbClr val="4A6373"/>
                </a:solidFill>
                <a:latin typeface="Calibri" pitchFamily="34" charset="0"/>
                <a:ea typeface="Calibri" pitchFamily="34" charset="-122"/>
                <a:cs typeface="Calibri" pitchFamily="34" charset="-120"/>
              </a:rPr>
              <a:t>Separately located providers</a:t>
            </a:r>
            <a:endParaRPr lang="en-US" sz="1100" dirty="0"/>
          </a:p>
        </p:txBody>
      </p:sp>
      <p:sp>
        <p:nvSpPr>
          <p:cNvPr id="10" name="Shape 7"/>
          <p:cNvSpPr/>
          <p:nvPr/>
        </p:nvSpPr>
        <p:spPr>
          <a:xfrm>
            <a:off x="320040" y="4343400"/>
            <a:ext cx="1737360" cy="566928"/>
          </a:xfrm>
          <a:prstGeom prst="roundRect">
            <a:avLst>
              <a:gd name="adj" fmla="val 12903"/>
            </a:avLst>
          </a:prstGeom>
          <a:solidFill>
            <a:srgbClr val="D2614F"/>
          </a:solidFill>
          <a:ln/>
        </p:spPr>
      </p:sp>
      <p:sp>
        <p:nvSpPr>
          <p:cNvPr id="11" name="Text 8"/>
          <p:cNvSpPr/>
          <p:nvPr/>
        </p:nvSpPr>
        <p:spPr>
          <a:xfrm>
            <a:off x="320040" y="4343400"/>
            <a:ext cx="1737360" cy="566928"/>
          </a:xfrm>
          <a:prstGeom prst="rect">
            <a:avLst/>
          </a:prstGeom>
          <a:noFill/>
          <a:ln/>
        </p:spPr>
        <p:txBody>
          <a:bodyPr wrap="square" lIns="0" tIns="0" rIns="0" bIns="0" rtlCol="0" anchor="ctr"/>
          <a:lstStyle/>
          <a:p>
            <a:pPr algn="ctr" indent="0" marL="0">
              <a:lnSpc>
                <a:spcPct val="100000"/>
              </a:lnSpc>
              <a:buNone/>
            </a:pPr>
            <a:r>
              <a:rPr lang="en-US" sz="1100" b="1" dirty="0">
                <a:solidFill>
                  <a:srgbClr val="FFFFFF"/>
                </a:solidFill>
                <a:latin typeface="Calibri" pitchFamily="34" charset="0"/>
                <a:ea typeface="Calibri" pitchFamily="34" charset="-122"/>
                <a:cs typeface="Calibri" pitchFamily="34" charset="-120"/>
              </a:rPr>
              <a:t>Riverside</a:t>
            </a:r>
            <a:endParaRPr lang="en-US" sz="1100" dirty="0"/>
          </a:p>
          <a:p>
            <a:pPr algn="ctr" indent="0" marL="0">
              <a:lnSpc>
                <a:spcPct val="100000"/>
              </a:lnSpc>
              <a:buNone/>
            </a:pPr>
            <a:r>
              <a:rPr lang="en-US" sz="1100" b="1" dirty="0">
                <a:solidFill>
                  <a:srgbClr val="FFFFFF"/>
                </a:solidFill>
                <a:latin typeface="Calibri" pitchFamily="34" charset="0"/>
                <a:ea typeface="Calibri" pitchFamily="34" charset="-122"/>
                <a:cs typeface="Calibri" pitchFamily="34" charset="-120"/>
              </a:rPr>
              <a:t>today</a:t>
            </a:r>
            <a:endParaRPr lang="en-US" sz="1100" dirty="0"/>
          </a:p>
        </p:txBody>
      </p:sp>
      <p:sp>
        <p:nvSpPr>
          <p:cNvPr id="12" name="Shape 9"/>
          <p:cNvSpPr/>
          <p:nvPr/>
        </p:nvSpPr>
        <p:spPr>
          <a:xfrm>
            <a:off x="5861304" y="3163824"/>
            <a:ext cx="256032" cy="256032"/>
          </a:xfrm>
          <a:prstGeom prst="ellipse">
            <a:avLst/>
          </a:prstGeom>
          <a:solidFill>
            <a:srgbClr val="0B7285"/>
          </a:solidFill>
          <a:ln w="25400">
            <a:solidFill>
              <a:srgbClr val="FFFFFF"/>
            </a:solidFill>
            <a:prstDash val="solid"/>
          </a:ln>
        </p:spPr>
      </p:sp>
      <p:sp>
        <p:nvSpPr>
          <p:cNvPr id="13" name="Text 10"/>
          <p:cNvSpPr/>
          <p:nvPr/>
        </p:nvSpPr>
        <p:spPr>
          <a:xfrm>
            <a:off x="4983480" y="2331720"/>
            <a:ext cx="2011680" cy="685800"/>
          </a:xfrm>
          <a:prstGeom prst="rect">
            <a:avLst/>
          </a:prstGeom>
          <a:noFill/>
          <a:ln/>
        </p:spPr>
        <p:txBody>
          <a:bodyPr wrap="square" lIns="0" tIns="0" rIns="0" bIns="0" rtlCol="0" anchor="ctr"/>
          <a:lstStyle/>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Co-Located</a:t>
            </a:r>
            <a:endParaRPr lang="en-US" sz="1400" dirty="0"/>
          </a:p>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Care</a:t>
            </a:r>
            <a:endParaRPr lang="en-US" sz="1400" dirty="0"/>
          </a:p>
        </p:txBody>
      </p:sp>
      <p:sp>
        <p:nvSpPr>
          <p:cNvPr id="14" name="Text 11"/>
          <p:cNvSpPr/>
          <p:nvPr/>
        </p:nvSpPr>
        <p:spPr>
          <a:xfrm>
            <a:off x="4800600" y="3566160"/>
            <a:ext cx="2377440" cy="685800"/>
          </a:xfrm>
          <a:prstGeom prst="rect">
            <a:avLst/>
          </a:prstGeom>
          <a:noFill/>
          <a:ln/>
        </p:spPr>
        <p:txBody>
          <a:bodyPr wrap="square" lIns="0" tIns="0" rIns="0" bIns="0" rtlCol="0" anchor="ctr"/>
          <a:lstStyle/>
          <a:p>
            <a:pPr algn="ctr" indent="0" marL="0">
              <a:lnSpc>
                <a:spcPct val="115000"/>
              </a:lnSpc>
              <a:buNone/>
            </a:pPr>
            <a:r>
              <a:rPr lang="en-US" sz="1100" dirty="0">
                <a:solidFill>
                  <a:srgbClr val="4A6373"/>
                </a:solidFill>
                <a:latin typeface="Calibri" pitchFamily="34" charset="0"/>
                <a:ea typeface="Calibri" pitchFamily="34" charset="-122"/>
                <a:cs typeface="Calibri" pitchFamily="34" charset="-120"/>
              </a:rPr>
              <a:t>Shared site, largely separate workflows</a:t>
            </a:r>
            <a:endParaRPr lang="en-US" sz="1100" dirty="0"/>
          </a:p>
        </p:txBody>
      </p:sp>
      <p:sp>
        <p:nvSpPr>
          <p:cNvPr id="15" name="Shape 12"/>
          <p:cNvSpPr/>
          <p:nvPr/>
        </p:nvSpPr>
        <p:spPr>
          <a:xfrm>
            <a:off x="10661904" y="3163824"/>
            <a:ext cx="256032" cy="256032"/>
          </a:xfrm>
          <a:prstGeom prst="ellipse">
            <a:avLst/>
          </a:prstGeom>
          <a:solidFill>
            <a:srgbClr val="0B7285"/>
          </a:solidFill>
          <a:ln w="25400">
            <a:solidFill>
              <a:srgbClr val="FFFFFF"/>
            </a:solidFill>
            <a:prstDash val="solid"/>
          </a:ln>
        </p:spPr>
      </p:sp>
      <p:sp>
        <p:nvSpPr>
          <p:cNvPr id="16" name="Text 13"/>
          <p:cNvSpPr/>
          <p:nvPr/>
        </p:nvSpPr>
        <p:spPr>
          <a:xfrm>
            <a:off x="9784080" y="2331720"/>
            <a:ext cx="2011680" cy="685800"/>
          </a:xfrm>
          <a:prstGeom prst="rect">
            <a:avLst/>
          </a:prstGeom>
          <a:noFill/>
          <a:ln/>
        </p:spPr>
        <p:txBody>
          <a:bodyPr wrap="square" lIns="0" tIns="0" rIns="0" bIns="0" rtlCol="0" anchor="ctr"/>
          <a:lstStyle/>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Close</a:t>
            </a:r>
            <a:endParaRPr lang="en-US" sz="1400" dirty="0"/>
          </a:p>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Collaboration</a:t>
            </a:r>
            <a:endParaRPr lang="en-US" sz="1400" dirty="0"/>
          </a:p>
        </p:txBody>
      </p:sp>
      <p:sp>
        <p:nvSpPr>
          <p:cNvPr id="17" name="Text 14"/>
          <p:cNvSpPr/>
          <p:nvPr/>
        </p:nvSpPr>
        <p:spPr>
          <a:xfrm>
            <a:off x="9601200" y="3566160"/>
            <a:ext cx="2377440" cy="685800"/>
          </a:xfrm>
          <a:prstGeom prst="rect">
            <a:avLst/>
          </a:prstGeom>
          <a:noFill/>
          <a:ln/>
        </p:spPr>
        <p:txBody>
          <a:bodyPr wrap="square" lIns="0" tIns="0" rIns="0" bIns="0" rtlCol="0" anchor="ctr"/>
          <a:lstStyle/>
          <a:p>
            <a:pPr algn="ctr" indent="0" marL="0">
              <a:lnSpc>
                <a:spcPct val="115000"/>
              </a:lnSpc>
              <a:buNone/>
            </a:pPr>
            <a:r>
              <a:rPr lang="en-US" sz="1100" dirty="0">
                <a:solidFill>
                  <a:srgbClr val="4A6373"/>
                </a:solidFill>
                <a:latin typeface="Calibri" pitchFamily="34" charset="0"/>
                <a:ea typeface="Calibri" pitchFamily="34" charset="-122"/>
                <a:cs typeface="Calibri" pitchFamily="34" charset="-120"/>
              </a:rPr>
              <a:t>Shared registry, team-based follow-up</a:t>
            </a:r>
            <a:endParaRPr lang="en-US" sz="1100" dirty="0"/>
          </a:p>
        </p:txBody>
      </p:sp>
      <p:sp>
        <p:nvSpPr>
          <p:cNvPr id="18" name="Shape 15"/>
          <p:cNvSpPr/>
          <p:nvPr/>
        </p:nvSpPr>
        <p:spPr>
          <a:xfrm>
            <a:off x="9921240" y="4343400"/>
            <a:ext cx="1737360" cy="566928"/>
          </a:xfrm>
          <a:prstGeom prst="roundRect">
            <a:avLst>
              <a:gd name="adj" fmla="val 12903"/>
            </a:avLst>
          </a:prstGeom>
          <a:solidFill>
            <a:srgbClr val="18A999"/>
          </a:solidFill>
          <a:ln/>
        </p:spPr>
      </p:sp>
      <p:sp>
        <p:nvSpPr>
          <p:cNvPr id="19" name="Text 16"/>
          <p:cNvSpPr/>
          <p:nvPr/>
        </p:nvSpPr>
        <p:spPr>
          <a:xfrm>
            <a:off x="9921240" y="4343400"/>
            <a:ext cx="1737360" cy="566928"/>
          </a:xfrm>
          <a:prstGeom prst="rect">
            <a:avLst/>
          </a:prstGeom>
          <a:noFill/>
          <a:ln/>
        </p:spPr>
        <p:txBody>
          <a:bodyPr wrap="square" lIns="0" tIns="0" rIns="0" bIns="0" rtlCol="0" anchor="ctr"/>
          <a:lstStyle/>
          <a:p>
            <a:pPr algn="ctr" indent="0" marL="0">
              <a:lnSpc>
                <a:spcPct val="100000"/>
              </a:lnSpc>
              <a:buNone/>
            </a:pPr>
            <a:r>
              <a:rPr lang="en-US" sz="1100" b="1" dirty="0">
                <a:solidFill>
                  <a:srgbClr val="FFFFFF"/>
                </a:solidFill>
                <a:latin typeface="Calibri" pitchFamily="34" charset="0"/>
                <a:ea typeface="Calibri" pitchFamily="34" charset="-122"/>
                <a:cs typeface="Calibri" pitchFamily="34" charset="-120"/>
              </a:rPr>
              <a:t>Collaborative</a:t>
            </a:r>
            <a:endParaRPr lang="en-US" sz="1100" dirty="0"/>
          </a:p>
          <a:p>
            <a:pPr algn="ctr" indent="0" marL="0">
              <a:lnSpc>
                <a:spcPct val="100000"/>
              </a:lnSpc>
              <a:buNone/>
            </a:pPr>
            <a:r>
              <a:rPr lang="en-US" sz="1100" b="1" dirty="0">
                <a:solidFill>
                  <a:srgbClr val="FFFFFF"/>
                </a:solidFill>
                <a:latin typeface="Calibri" pitchFamily="34" charset="0"/>
                <a:ea typeface="Calibri" pitchFamily="34" charset="-122"/>
                <a:cs typeface="Calibri" pitchFamily="34" charset="-120"/>
              </a:rPr>
              <a:t>Care target</a:t>
            </a:r>
            <a:endParaRPr lang="en-US" sz="1100" dirty="0"/>
          </a:p>
        </p:txBody>
      </p:sp>
      <p:sp>
        <p:nvSpPr>
          <p:cNvPr id="20" name="Text 17"/>
          <p:cNvSpPr/>
          <p:nvPr/>
        </p:nvSpPr>
        <p:spPr>
          <a:xfrm>
            <a:off x="548640" y="5623560"/>
            <a:ext cx="10881360" cy="685800"/>
          </a:xfrm>
          <a:prstGeom prst="rect">
            <a:avLst/>
          </a:prstGeom>
          <a:noFill/>
          <a:ln/>
        </p:spPr>
        <p:txBody>
          <a:bodyPr wrap="square" lIns="0" tIns="0" rIns="0" bIns="0" rtlCol="0" anchor="ctr"/>
          <a:lstStyle/>
          <a:p>
            <a:pPr indent="0" marL="0">
              <a:lnSpc>
                <a:spcPct val="120000"/>
              </a:lnSpc>
              <a:buNone/>
            </a:pPr>
            <a:r>
              <a:rPr lang="en-US" sz="1250" i="1" dirty="0">
                <a:solidFill>
                  <a:srgbClr val="4A6373"/>
                </a:solidFill>
                <a:latin typeface="Calibri" pitchFamily="34" charset="0"/>
                <a:ea typeface="Calibri" pitchFamily="34" charset="-122"/>
                <a:cs typeface="Calibri" pitchFamily="34" charset="-120"/>
              </a:rPr>
              <a:t>Riverside's current screening-then-queue process reflects a coordinated level of integration. The Collaborative Care Model represents a historically tested shift toward the close-collaboration end of this continuum (Heath et al., 2013).</a:t>
            </a:r>
            <a:endParaRPr lang="en-US" sz="12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Gap Analysis Methodology</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METHODOLOGY</a:t>
            </a:r>
            <a:endParaRPr lang="en-US" sz="1200" dirty="0"/>
          </a:p>
        </p:txBody>
      </p:sp>
      <p:sp>
        <p:nvSpPr>
          <p:cNvPr id="5" name="Text 2"/>
          <p:cNvSpPr/>
          <p:nvPr/>
        </p:nvSpPr>
        <p:spPr>
          <a:xfrm>
            <a:off x="548640" y="1371600"/>
            <a:ext cx="10881360" cy="365760"/>
          </a:xfrm>
          <a:prstGeom prst="rect">
            <a:avLst/>
          </a:prstGeom>
          <a:noFill/>
          <a:ln/>
        </p:spPr>
        <p:txBody>
          <a:bodyPr wrap="square" lIns="0" tIns="0" rIns="0" bIns="0" rtlCol="0" anchor="ctr"/>
          <a:lstStyle/>
          <a:p>
            <a:pPr indent="0" marL="0">
              <a:buNone/>
            </a:pPr>
            <a:r>
              <a:rPr lang="en-US" sz="1400" dirty="0">
                <a:solidFill>
                  <a:srgbClr val="4A6373"/>
                </a:solidFill>
                <a:latin typeface="Calibri" pitchFamily="34" charset="0"/>
                <a:ea typeface="Calibri" pitchFamily="34" charset="-122"/>
                <a:cs typeface="Calibri" pitchFamily="34" charset="-120"/>
              </a:rPr>
              <a:t>This gap analysis draws on four input types, consistent with a mixed-methods approach.</a:t>
            </a:r>
            <a:endParaRPr lang="en-US" sz="1400" dirty="0"/>
          </a:p>
        </p:txBody>
      </p:sp>
      <p:sp>
        <p:nvSpPr>
          <p:cNvPr id="6" name="Shape 3"/>
          <p:cNvSpPr/>
          <p:nvPr/>
        </p:nvSpPr>
        <p:spPr>
          <a:xfrm>
            <a:off x="548640" y="1965960"/>
            <a:ext cx="5257800" cy="1783080"/>
          </a:xfrm>
          <a:prstGeom prst="roundRect">
            <a:avLst>
              <a:gd name="adj" fmla="val 4103"/>
            </a:avLst>
          </a:prstGeom>
          <a:solidFill>
            <a:srgbClr val="EAF3F3"/>
          </a:solidFill>
          <a:ln/>
        </p:spPr>
      </p:sp>
      <p:sp>
        <p:nvSpPr>
          <p:cNvPr id="7" name="Shape 4"/>
          <p:cNvSpPr/>
          <p:nvPr/>
        </p:nvSpPr>
        <p:spPr>
          <a:xfrm>
            <a:off x="1225296" y="2543861"/>
            <a:ext cx="475488" cy="618134"/>
          </a:xfrm>
          <a:prstGeom prst="rect">
            <a:avLst/>
          </a:prstGeom>
          <a:solidFill>
            <a:srgbClr val="FFFFFF"/>
          </a:solidFill>
          <a:ln w="19050">
            <a:solidFill>
              <a:srgbClr val="0B7285"/>
            </a:solidFill>
            <a:prstDash val="solid"/>
          </a:ln>
        </p:spPr>
      </p:sp>
      <p:sp>
        <p:nvSpPr>
          <p:cNvPr id="8" name="Shape 5"/>
          <p:cNvSpPr/>
          <p:nvPr/>
        </p:nvSpPr>
        <p:spPr>
          <a:xfrm>
            <a:off x="1310884" y="2729301"/>
            <a:ext cx="304312" cy="0"/>
          </a:xfrm>
          <a:prstGeom prst="line">
            <a:avLst/>
          </a:prstGeom>
          <a:noFill/>
          <a:ln w="16510">
            <a:solidFill>
              <a:srgbClr val="0B7285"/>
            </a:solidFill>
            <a:prstDash val="solid"/>
          </a:ln>
        </p:spPr>
      </p:sp>
      <p:sp>
        <p:nvSpPr>
          <p:cNvPr id="9" name="Shape 6"/>
          <p:cNvSpPr/>
          <p:nvPr/>
        </p:nvSpPr>
        <p:spPr>
          <a:xfrm>
            <a:off x="1310884" y="2865291"/>
            <a:ext cx="304312" cy="0"/>
          </a:xfrm>
          <a:prstGeom prst="line">
            <a:avLst/>
          </a:prstGeom>
          <a:noFill/>
          <a:ln w="16510">
            <a:solidFill>
              <a:srgbClr val="0B7285"/>
            </a:solidFill>
            <a:prstDash val="solid"/>
          </a:ln>
        </p:spPr>
      </p:sp>
      <p:sp>
        <p:nvSpPr>
          <p:cNvPr id="10" name="Shape 7"/>
          <p:cNvSpPr/>
          <p:nvPr/>
        </p:nvSpPr>
        <p:spPr>
          <a:xfrm>
            <a:off x="1310884" y="3001280"/>
            <a:ext cx="304312" cy="0"/>
          </a:xfrm>
          <a:prstGeom prst="line">
            <a:avLst/>
          </a:prstGeom>
          <a:noFill/>
          <a:ln w="16510">
            <a:solidFill>
              <a:srgbClr val="0B7285"/>
            </a:solidFill>
            <a:prstDash val="solid"/>
          </a:ln>
        </p:spPr>
      </p:sp>
      <p:sp>
        <p:nvSpPr>
          <p:cNvPr id="11" name="Text 8"/>
          <p:cNvSpPr/>
          <p:nvPr/>
        </p:nvSpPr>
        <p:spPr>
          <a:xfrm>
            <a:off x="2148840" y="2377440"/>
            <a:ext cx="342900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Document Review</a:t>
            </a:r>
            <a:endParaRPr lang="en-US" sz="1500" dirty="0"/>
          </a:p>
        </p:txBody>
      </p:sp>
      <p:sp>
        <p:nvSpPr>
          <p:cNvPr id="12" name="Text 9"/>
          <p:cNvSpPr/>
          <p:nvPr/>
        </p:nvSpPr>
        <p:spPr>
          <a:xfrm>
            <a:off x="2148840" y="2770632"/>
            <a:ext cx="3429000" cy="868680"/>
          </a:xfrm>
          <a:prstGeom prst="rect">
            <a:avLst/>
          </a:prstGeom>
          <a:noFill/>
          <a:ln/>
        </p:spPr>
        <p:txBody>
          <a:bodyPr wrap="square" lIns="0" tIns="0" rIns="0" bIns="0" rtlCol="0" anchor="ctr"/>
          <a:lstStyle/>
          <a:p>
            <a:pPr indent="0" marL="0">
              <a:lnSpc>
                <a:spcPct val="120000"/>
              </a:lnSpc>
              <a:buNone/>
            </a:pPr>
            <a:r>
              <a:rPr lang="en-US" sz="1200" dirty="0">
                <a:solidFill>
                  <a:srgbClr val="4A6373"/>
                </a:solidFill>
                <a:latin typeface="Calibri" pitchFamily="34" charset="0"/>
                <a:ea typeface="Calibri" pitchFamily="34" charset="-122"/>
                <a:cs typeface="Calibri" pitchFamily="34" charset="-120"/>
              </a:rPr>
              <a:t>Existing screening protocols and referral logs</a:t>
            </a:r>
            <a:endParaRPr lang="en-US" sz="1200" dirty="0"/>
          </a:p>
        </p:txBody>
      </p:sp>
      <p:sp>
        <p:nvSpPr>
          <p:cNvPr id="13" name="Shape 10"/>
          <p:cNvSpPr/>
          <p:nvPr/>
        </p:nvSpPr>
        <p:spPr>
          <a:xfrm>
            <a:off x="6172200" y="1965960"/>
            <a:ext cx="5257800" cy="1783080"/>
          </a:xfrm>
          <a:prstGeom prst="roundRect">
            <a:avLst>
              <a:gd name="adj" fmla="val 4103"/>
            </a:avLst>
          </a:prstGeom>
          <a:solidFill>
            <a:srgbClr val="EAF3F3"/>
          </a:solidFill>
          <a:ln/>
        </p:spPr>
      </p:sp>
      <p:sp>
        <p:nvSpPr>
          <p:cNvPr id="14" name="Shape 11"/>
          <p:cNvSpPr/>
          <p:nvPr/>
        </p:nvSpPr>
        <p:spPr>
          <a:xfrm>
            <a:off x="6729984" y="2638958"/>
            <a:ext cx="713232" cy="427939"/>
          </a:xfrm>
          <a:prstGeom prst="ellipse">
            <a:avLst/>
          </a:prstGeom>
          <a:solidFill>
            <a:srgbClr val="FFFFFF"/>
          </a:solidFill>
          <a:ln w="19050">
            <a:solidFill>
              <a:srgbClr val="0B7285"/>
            </a:solidFill>
            <a:prstDash val="solid"/>
          </a:ln>
        </p:spPr>
      </p:sp>
      <p:sp>
        <p:nvSpPr>
          <p:cNvPr id="15" name="Shape 12"/>
          <p:cNvSpPr/>
          <p:nvPr/>
        </p:nvSpPr>
        <p:spPr>
          <a:xfrm>
            <a:off x="7001012" y="2767340"/>
            <a:ext cx="171176" cy="171176"/>
          </a:xfrm>
          <a:prstGeom prst="ellipse">
            <a:avLst/>
          </a:prstGeom>
          <a:solidFill>
            <a:srgbClr val="0B7285"/>
          </a:solidFill>
          <a:ln/>
        </p:spPr>
      </p:sp>
      <p:sp>
        <p:nvSpPr>
          <p:cNvPr id="16" name="Text 13"/>
          <p:cNvSpPr/>
          <p:nvPr/>
        </p:nvSpPr>
        <p:spPr>
          <a:xfrm>
            <a:off x="7772400" y="2377440"/>
            <a:ext cx="342900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Workflow Observation</a:t>
            </a:r>
            <a:endParaRPr lang="en-US" sz="1500" dirty="0"/>
          </a:p>
        </p:txBody>
      </p:sp>
      <p:sp>
        <p:nvSpPr>
          <p:cNvPr id="17" name="Text 14"/>
          <p:cNvSpPr/>
          <p:nvPr/>
        </p:nvSpPr>
        <p:spPr>
          <a:xfrm>
            <a:off x="7772400" y="2770632"/>
            <a:ext cx="3429000" cy="868680"/>
          </a:xfrm>
          <a:prstGeom prst="rect">
            <a:avLst/>
          </a:prstGeom>
          <a:noFill/>
          <a:ln/>
        </p:spPr>
        <p:txBody>
          <a:bodyPr wrap="square" lIns="0" tIns="0" rIns="0" bIns="0" rtlCol="0" anchor="ctr"/>
          <a:lstStyle/>
          <a:p>
            <a:pPr indent="0" marL="0">
              <a:lnSpc>
                <a:spcPct val="120000"/>
              </a:lnSpc>
              <a:buNone/>
            </a:pPr>
            <a:r>
              <a:rPr lang="en-US" sz="1200" dirty="0">
                <a:solidFill>
                  <a:srgbClr val="4A6373"/>
                </a:solidFill>
                <a:latin typeface="Calibri" pitchFamily="34" charset="0"/>
                <a:ea typeface="Calibri" pitchFamily="34" charset="-122"/>
                <a:cs typeface="Calibri" pitchFamily="34" charset="-120"/>
              </a:rPr>
              <a:t>What happens at the hand-off point in practice</a:t>
            </a:r>
            <a:endParaRPr lang="en-US" sz="1200" dirty="0"/>
          </a:p>
        </p:txBody>
      </p:sp>
      <p:sp>
        <p:nvSpPr>
          <p:cNvPr id="18" name="Shape 15"/>
          <p:cNvSpPr/>
          <p:nvPr/>
        </p:nvSpPr>
        <p:spPr>
          <a:xfrm>
            <a:off x="548640" y="4023360"/>
            <a:ext cx="5257800" cy="1783080"/>
          </a:xfrm>
          <a:prstGeom prst="roundRect">
            <a:avLst>
              <a:gd name="adj" fmla="val 4103"/>
            </a:avLst>
          </a:prstGeom>
          <a:solidFill>
            <a:srgbClr val="EAF3F3"/>
          </a:solidFill>
          <a:ln/>
        </p:spPr>
      </p:sp>
      <p:sp>
        <p:nvSpPr>
          <p:cNvPr id="19" name="Shape 16"/>
          <p:cNvSpPr/>
          <p:nvPr/>
        </p:nvSpPr>
        <p:spPr>
          <a:xfrm>
            <a:off x="1177747" y="4648810"/>
            <a:ext cx="266273" cy="266273"/>
          </a:xfrm>
          <a:prstGeom prst="ellipse">
            <a:avLst/>
          </a:prstGeom>
          <a:solidFill>
            <a:srgbClr val="FFFFFF"/>
          </a:solidFill>
          <a:ln w="19050">
            <a:solidFill>
              <a:srgbClr val="0B7285"/>
            </a:solidFill>
            <a:prstDash val="solid"/>
          </a:ln>
        </p:spPr>
      </p:sp>
      <p:sp>
        <p:nvSpPr>
          <p:cNvPr id="20" name="Shape 17"/>
          <p:cNvSpPr/>
          <p:nvPr/>
        </p:nvSpPr>
        <p:spPr>
          <a:xfrm>
            <a:off x="1111179" y="4886554"/>
            <a:ext cx="399410" cy="313822"/>
          </a:xfrm>
          <a:prstGeom prst="roundRect">
            <a:avLst>
              <a:gd name="adj" fmla="val 22727"/>
            </a:avLst>
          </a:prstGeom>
          <a:solidFill>
            <a:srgbClr val="FFFFFF"/>
          </a:solidFill>
          <a:ln w="19050">
            <a:solidFill>
              <a:srgbClr val="0B7285"/>
            </a:solidFill>
            <a:prstDash val="solid"/>
          </a:ln>
        </p:spPr>
      </p:sp>
      <p:sp>
        <p:nvSpPr>
          <p:cNvPr id="21" name="Shape 18"/>
          <p:cNvSpPr/>
          <p:nvPr/>
        </p:nvSpPr>
        <p:spPr>
          <a:xfrm>
            <a:off x="1482060" y="4648810"/>
            <a:ext cx="266273" cy="266273"/>
          </a:xfrm>
          <a:prstGeom prst="ellipse">
            <a:avLst/>
          </a:prstGeom>
          <a:solidFill>
            <a:srgbClr val="FFFFFF"/>
          </a:solidFill>
          <a:ln w="19050">
            <a:solidFill>
              <a:srgbClr val="0B7285"/>
            </a:solidFill>
            <a:prstDash val="solid"/>
          </a:ln>
        </p:spPr>
      </p:sp>
      <p:sp>
        <p:nvSpPr>
          <p:cNvPr id="22" name="Shape 19"/>
          <p:cNvSpPr/>
          <p:nvPr/>
        </p:nvSpPr>
        <p:spPr>
          <a:xfrm>
            <a:off x="1415491" y="4886554"/>
            <a:ext cx="399410" cy="313822"/>
          </a:xfrm>
          <a:prstGeom prst="roundRect">
            <a:avLst>
              <a:gd name="adj" fmla="val 22727"/>
            </a:avLst>
          </a:prstGeom>
          <a:solidFill>
            <a:srgbClr val="FFFFFF"/>
          </a:solidFill>
          <a:ln w="19050">
            <a:solidFill>
              <a:srgbClr val="0B7285"/>
            </a:solidFill>
            <a:prstDash val="solid"/>
          </a:ln>
        </p:spPr>
      </p:sp>
      <p:sp>
        <p:nvSpPr>
          <p:cNvPr id="23" name="Text 20"/>
          <p:cNvSpPr/>
          <p:nvPr/>
        </p:nvSpPr>
        <p:spPr>
          <a:xfrm>
            <a:off x="2148840" y="4434840"/>
            <a:ext cx="342900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Stakeholder Interviews</a:t>
            </a:r>
            <a:endParaRPr lang="en-US" sz="1500" dirty="0"/>
          </a:p>
        </p:txBody>
      </p:sp>
      <p:sp>
        <p:nvSpPr>
          <p:cNvPr id="24" name="Text 21"/>
          <p:cNvSpPr/>
          <p:nvPr/>
        </p:nvSpPr>
        <p:spPr>
          <a:xfrm>
            <a:off x="2148840" y="4828032"/>
            <a:ext cx="3429000" cy="868680"/>
          </a:xfrm>
          <a:prstGeom prst="rect">
            <a:avLst/>
          </a:prstGeom>
          <a:noFill/>
          <a:ln/>
        </p:spPr>
        <p:txBody>
          <a:bodyPr wrap="square" lIns="0" tIns="0" rIns="0" bIns="0" rtlCol="0" anchor="ctr"/>
          <a:lstStyle/>
          <a:p>
            <a:pPr indent="0" marL="0">
              <a:lnSpc>
                <a:spcPct val="120000"/>
              </a:lnSpc>
              <a:buNone/>
            </a:pPr>
            <a:r>
              <a:rPr lang="en-US" sz="1200" dirty="0">
                <a:solidFill>
                  <a:srgbClr val="4A6373"/>
                </a:solidFill>
                <a:latin typeface="Calibri" pitchFamily="34" charset="0"/>
                <a:ea typeface="Calibri" pitchFamily="34" charset="-122"/>
                <a:cs typeface="Calibri" pitchFamily="34" charset="-120"/>
              </a:rPr>
              <a:t>Frontline input from providers and care team roles</a:t>
            </a:r>
            <a:endParaRPr lang="en-US" sz="1200" dirty="0"/>
          </a:p>
        </p:txBody>
      </p:sp>
      <p:sp>
        <p:nvSpPr>
          <p:cNvPr id="25" name="Shape 22"/>
          <p:cNvSpPr/>
          <p:nvPr/>
        </p:nvSpPr>
        <p:spPr>
          <a:xfrm>
            <a:off x="6172200" y="4023360"/>
            <a:ext cx="5257800" cy="1783080"/>
          </a:xfrm>
          <a:prstGeom prst="roundRect">
            <a:avLst>
              <a:gd name="adj" fmla="val 4103"/>
            </a:avLst>
          </a:prstGeom>
          <a:solidFill>
            <a:srgbClr val="EAF3F3"/>
          </a:solidFill>
          <a:ln/>
        </p:spPr>
      </p:sp>
      <p:sp>
        <p:nvSpPr>
          <p:cNvPr id="26" name="Shape 23"/>
          <p:cNvSpPr/>
          <p:nvPr/>
        </p:nvSpPr>
        <p:spPr>
          <a:xfrm>
            <a:off x="6729984" y="4672584"/>
            <a:ext cx="342351" cy="475488"/>
          </a:xfrm>
          <a:prstGeom prst="rect">
            <a:avLst/>
          </a:prstGeom>
          <a:solidFill>
            <a:srgbClr val="FFFFFF"/>
          </a:solidFill>
          <a:ln w="19050">
            <a:solidFill>
              <a:srgbClr val="0B7285"/>
            </a:solidFill>
            <a:prstDash val="solid"/>
          </a:ln>
        </p:spPr>
      </p:sp>
      <p:sp>
        <p:nvSpPr>
          <p:cNvPr id="27" name="Shape 24"/>
          <p:cNvSpPr/>
          <p:nvPr/>
        </p:nvSpPr>
        <p:spPr>
          <a:xfrm>
            <a:off x="7100865" y="4672584"/>
            <a:ext cx="342351" cy="475488"/>
          </a:xfrm>
          <a:prstGeom prst="rect">
            <a:avLst/>
          </a:prstGeom>
          <a:solidFill>
            <a:srgbClr val="FFFFFF"/>
          </a:solidFill>
          <a:ln w="19050">
            <a:solidFill>
              <a:srgbClr val="0B7285"/>
            </a:solidFill>
            <a:prstDash val="solid"/>
          </a:ln>
        </p:spPr>
      </p:sp>
      <p:sp>
        <p:nvSpPr>
          <p:cNvPr id="28" name="Shape 25"/>
          <p:cNvSpPr/>
          <p:nvPr/>
        </p:nvSpPr>
        <p:spPr>
          <a:xfrm>
            <a:off x="7086600" y="4672584"/>
            <a:ext cx="0" cy="475488"/>
          </a:xfrm>
          <a:prstGeom prst="line">
            <a:avLst/>
          </a:prstGeom>
          <a:noFill/>
          <a:ln w="19050">
            <a:solidFill>
              <a:srgbClr val="0B7285"/>
            </a:solidFill>
            <a:prstDash val="solid"/>
          </a:ln>
        </p:spPr>
      </p:sp>
      <p:sp>
        <p:nvSpPr>
          <p:cNvPr id="29" name="Text 26"/>
          <p:cNvSpPr/>
          <p:nvPr/>
        </p:nvSpPr>
        <p:spPr>
          <a:xfrm>
            <a:off x="7772400" y="4434840"/>
            <a:ext cx="3429000" cy="365760"/>
          </a:xfrm>
          <a:prstGeom prst="rect">
            <a:avLst/>
          </a:prstGeom>
          <a:noFill/>
          <a:ln/>
        </p:spPr>
        <p:txBody>
          <a:bodyPr wrap="square" lIns="0" tIns="0" rIns="0" bIns="0" rtlCol="0" anchor="ctr"/>
          <a:lstStyle/>
          <a:p>
            <a:pPr indent="0" marL="0">
              <a:buNone/>
            </a:pPr>
            <a:r>
              <a:rPr lang="en-US" sz="1500" b="1" dirty="0">
                <a:solidFill>
                  <a:srgbClr val="0F2A3D"/>
                </a:solidFill>
                <a:latin typeface="Cambria" pitchFamily="34" charset="0"/>
                <a:ea typeface="Cambria" pitchFamily="34" charset="-122"/>
                <a:cs typeface="Cambria" pitchFamily="34" charset="-120"/>
              </a:rPr>
              <a:t>Literature Synthesis</a:t>
            </a:r>
            <a:endParaRPr lang="en-US" sz="1500" dirty="0"/>
          </a:p>
        </p:txBody>
      </p:sp>
      <p:sp>
        <p:nvSpPr>
          <p:cNvPr id="30" name="Text 27"/>
          <p:cNvSpPr/>
          <p:nvPr/>
        </p:nvSpPr>
        <p:spPr>
          <a:xfrm>
            <a:off x="7772400" y="4828032"/>
            <a:ext cx="3429000" cy="868680"/>
          </a:xfrm>
          <a:prstGeom prst="rect">
            <a:avLst/>
          </a:prstGeom>
          <a:noFill/>
          <a:ln/>
        </p:spPr>
        <p:txBody>
          <a:bodyPr wrap="square" lIns="0" tIns="0" rIns="0" bIns="0" rtlCol="0" anchor="ctr"/>
          <a:lstStyle/>
          <a:p>
            <a:pPr indent="0" marL="0">
              <a:lnSpc>
                <a:spcPct val="120000"/>
              </a:lnSpc>
              <a:buNone/>
            </a:pPr>
            <a:r>
              <a:rPr lang="en-US" sz="1200" dirty="0">
                <a:solidFill>
                  <a:srgbClr val="4A6373"/>
                </a:solidFill>
                <a:latin typeface="Calibri" pitchFamily="34" charset="0"/>
                <a:ea typeface="Calibri" pitchFamily="34" charset="-122"/>
                <a:cs typeface="Calibri" pitchFamily="34" charset="-120"/>
              </a:rPr>
              <a:t>The Unit 3 annotated bibliography, applied to this gap</a:t>
            </a:r>
            <a:endParaRPr lang="en-US" sz="12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Root Cause Analysis: Biopsychosocial Framework</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ANALYSIS — INDIVIDUAL LEVEL</a:t>
            </a:r>
            <a:endParaRPr lang="en-US" sz="1200" dirty="0"/>
          </a:p>
        </p:txBody>
      </p:sp>
      <p:sp>
        <p:nvSpPr>
          <p:cNvPr id="5" name="Text 2"/>
          <p:cNvSpPr/>
          <p:nvPr/>
        </p:nvSpPr>
        <p:spPr>
          <a:xfrm>
            <a:off x="548640" y="1371600"/>
            <a:ext cx="10881360" cy="502920"/>
          </a:xfrm>
          <a:prstGeom prst="rect">
            <a:avLst/>
          </a:prstGeom>
          <a:noFill/>
          <a:ln/>
        </p:spPr>
        <p:txBody>
          <a:bodyPr wrap="square" lIns="0" tIns="0" rIns="0" bIns="0" rtlCol="0" anchor="ctr"/>
          <a:lstStyle/>
          <a:p>
            <a:pPr indent="0" marL="0">
              <a:buNone/>
            </a:pPr>
            <a:r>
              <a:rPr lang="en-US" sz="1350" dirty="0">
                <a:solidFill>
                  <a:srgbClr val="4A6373"/>
                </a:solidFill>
                <a:latin typeface="Calibri" pitchFamily="34" charset="0"/>
                <a:ea typeface="Calibri" pitchFamily="34" charset="-122"/>
                <a:cs typeface="Calibri" pitchFamily="34" charset="-120"/>
              </a:rPr>
              <a:t>At the individual patient level, three categories of factors plausibly drive disengagement between a positive screen and a completed visit.</a:t>
            </a:r>
            <a:endParaRPr lang="en-US" sz="1350" dirty="0"/>
          </a:p>
        </p:txBody>
      </p:sp>
      <p:sp>
        <p:nvSpPr>
          <p:cNvPr id="6" name="Shape 3"/>
          <p:cNvSpPr/>
          <p:nvPr/>
        </p:nvSpPr>
        <p:spPr>
          <a:xfrm>
            <a:off x="548640" y="2103120"/>
            <a:ext cx="3456432" cy="2834640"/>
          </a:xfrm>
          <a:prstGeom prst="roundRect">
            <a:avLst>
              <a:gd name="adj" fmla="val 2581"/>
            </a:avLst>
          </a:prstGeom>
          <a:solidFill>
            <a:srgbClr val="EAF3F3"/>
          </a:solidFill>
          <a:ln/>
        </p:spPr>
      </p:sp>
      <p:sp>
        <p:nvSpPr>
          <p:cNvPr id="7" name="Shape 4"/>
          <p:cNvSpPr/>
          <p:nvPr/>
        </p:nvSpPr>
        <p:spPr>
          <a:xfrm>
            <a:off x="1819656" y="2331720"/>
            <a:ext cx="914400" cy="914400"/>
          </a:xfrm>
          <a:prstGeom prst="ellipse">
            <a:avLst/>
          </a:prstGeom>
          <a:solidFill>
            <a:srgbClr val="0B7285"/>
          </a:solidFill>
          <a:ln/>
        </p:spPr>
      </p:sp>
      <p:sp>
        <p:nvSpPr>
          <p:cNvPr id="8" name="Text 5"/>
          <p:cNvSpPr/>
          <p:nvPr/>
        </p:nvSpPr>
        <p:spPr>
          <a:xfrm>
            <a:off x="731520" y="3474720"/>
            <a:ext cx="3090672" cy="365760"/>
          </a:xfrm>
          <a:prstGeom prst="rect">
            <a:avLst/>
          </a:prstGeom>
          <a:noFill/>
          <a:ln/>
        </p:spPr>
        <p:txBody>
          <a:bodyPr wrap="square" lIns="0" tIns="0" rIns="0" bIns="0" rtlCol="0" anchor="ctr"/>
          <a:lstStyle/>
          <a:p>
            <a:pPr algn="ctr" indent="0" marL="0">
              <a:buNone/>
            </a:pPr>
            <a:r>
              <a:rPr lang="en-US" sz="1600" b="1" dirty="0">
                <a:solidFill>
                  <a:srgbClr val="0F2A3D"/>
                </a:solidFill>
                <a:latin typeface="Cambria" pitchFamily="34" charset="0"/>
                <a:ea typeface="Cambria" pitchFamily="34" charset="-122"/>
                <a:cs typeface="Cambria" pitchFamily="34" charset="-120"/>
              </a:rPr>
              <a:t>Biological</a:t>
            </a:r>
            <a:endParaRPr lang="en-US" sz="1600" dirty="0"/>
          </a:p>
        </p:txBody>
      </p:sp>
      <p:sp>
        <p:nvSpPr>
          <p:cNvPr id="9" name="Text 6"/>
          <p:cNvSpPr/>
          <p:nvPr/>
        </p:nvSpPr>
        <p:spPr>
          <a:xfrm>
            <a:off x="868680" y="3886200"/>
            <a:ext cx="2816352" cy="960120"/>
          </a:xfrm>
          <a:prstGeom prst="rect">
            <a:avLst/>
          </a:prstGeom>
          <a:noFill/>
          <a:ln/>
        </p:spPr>
        <p:txBody>
          <a:bodyPr wrap="square" lIns="0" tIns="0" rIns="0" bIns="0" rtlCol="0" anchor="ctr"/>
          <a:lstStyle/>
          <a:p>
            <a:pPr algn="ctr" indent="0" marL="0">
              <a:lnSpc>
                <a:spcPct val="120000"/>
              </a:lnSpc>
              <a:buNone/>
            </a:pPr>
            <a:r>
              <a:rPr lang="en-US" sz="1200" dirty="0">
                <a:solidFill>
                  <a:srgbClr val="4A6373"/>
                </a:solidFill>
                <a:latin typeface="Calibri" pitchFamily="34" charset="0"/>
                <a:ea typeface="Calibri" pitchFamily="34" charset="-122"/>
                <a:cs typeface="Calibri" pitchFamily="34" charset="-120"/>
              </a:rPr>
              <a:t>Symptom severity and comorbid conditions at the point of screening</a:t>
            </a:r>
            <a:endParaRPr lang="en-US" sz="1200" dirty="0"/>
          </a:p>
        </p:txBody>
      </p:sp>
      <p:sp>
        <p:nvSpPr>
          <p:cNvPr id="10" name="Shape 7"/>
          <p:cNvSpPr/>
          <p:nvPr/>
        </p:nvSpPr>
        <p:spPr>
          <a:xfrm>
            <a:off x="4178808" y="2103120"/>
            <a:ext cx="3456432" cy="2834640"/>
          </a:xfrm>
          <a:prstGeom prst="roundRect">
            <a:avLst>
              <a:gd name="adj" fmla="val 2581"/>
            </a:avLst>
          </a:prstGeom>
          <a:solidFill>
            <a:srgbClr val="EAF3F3"/>
          </a:solidFill>
          <a:ln/>
        </p:spPr>
      </p:sp>
      <p:sp>
        <p:nvSpPr>
          <p:cNvPr id="11" name="Shape 8"/>
          <p:cNvSpPr/>
          <p:nvPr/>
        </p:nvSpPr>
        <p:spPr>
          <a:xfrm>
            <a:off x="5449824" y="2331720"/>
            <a:ext cx="914400" cy="914400"/>
          </a:xfrm>
          <a:prstGeom prst="ellipse">
            <a:avLst/>
          </a:prstGeom>
          <a:solidFill>
            <a:srgbClr val="18A999"/>
          </a:solidFill>
          <a:ln/>
        </p:spPr>
      </p:sp>
      <p:sp>
        <p:nvSpPr>
          <p:cNvPr id="12" name="Text 9"/>
          <p:cNvSpPr/>
          <p:nvPr/>
        </p:nvSpPr>
        <p:spPr>
          <a:xfrm>
            <a:off x="4361688" y="3474720"/>
            <a:ext cx="3090672" cy="365760"/>
          </a:xfrm>
          <a:prstGeom prst="rect">
            <a:avLst/>
          </a:prstGeom>
          <a:noFill/>
          <a:ln/>
        </p:spPr>
        <p:txBody>
          <a:bodyPr wrap="square" lIns="0" tIns="0" rIns="0" bIns="0" rtlCol="0" anchor="ctr"/>
          <a:lstStyle/>
          <a:p>
            <a:pPr algn="ctr" indent="0" marL="0">
              <a:buNone/>
            </a:pPr>
            <a:r>
              <a:rPr lang="en-US" sz="1600" b="1" dirty="0">
                <a:solidFill>
                  <a:srgbClr val="0F2A3D"/>
                </a:solidFill>
                <a:latin typeface="Cambria" pitchFamily="34" charset="0"/>
                <a:ea typeface="Cambria" pitchFamily="34" charset="-122"/>
                <a:cs typeface="Cambria" pitchFamily="34" charset="-120"/>
              </a:rPr>
              <a:t>Psychological</a:t>
            </a:r>
            <a:endParaRPr lang="en-US" sz="1600" dirty="0"/>
          </a:p>
        </p:txBody>
      </p:sp>
      <p:sp>
        <p:nvSpPr>
          <p:cNvPr id="13" name="Text 10"/>
          <p:cNvSpPr/>
          <p:nvPr/>
        </p:nvSpPr>
        <p:spPr>
          <a:xfrm>
            <a:off x="4498848" y="3886200"/>
            <a:ext cx="2816352" cy="960120"/>
          </a:xfrm>
          <a:prstGeom prst="rect">
            <a:avLst/>
          </a:prstGeom>
          <a:noFill/>
          <a:ln/>
        </p:spPr>
        <p:txBody>
          <a:bodyPr wrap="square" lIns="0" tIns="0" rIns="0" bIns="0" rtlCol="0" anchor="ctr"/>
          <a:lstStyle/>
          <a:p>
            <a:pPr algn="ctr" indent="0" marL="0">
              <a:lnSpc>
                <a:spcPct val="120000"/>
              </a:lnSpc>
              <a:buNone/>
            </a:pPr>
            <a:r>
              <a:rPr lang="en-US" sz="1200" dirty="0">
                <a:solidFill>
                  <a:srgbClr val="4A6373"/>
                </a:solidFill>
                <a:latin typeface="Calibri" pitchFamily="34" charset="0"/>
                <a:ea typeface="Calibri" pitchFamily="34" charset="-122"/>
                <a:cs typeface="Calibri" pitchFamily="34" charset="-120"/>
              </a:rPr>
              <a:t>Patient trust in whether a delayed referral will actually lead to timely care</a:t>
            </a:r>
            <a:endParaRPr lang="en-US" sz="1200" dirty="0"/>
          </a:p>
        </p:txBody>
      </p:sp>
      <p:sp>
        <p:nvSpPr>
          <p:cNvPr id="14" name="Shape 11"/>
          <p:cNvSpPr/>
          <p:nvPr/>
        </p:nvSpPr>
        <p:spPr>
          <a:xfrm>
            <a:off x="7808976" y="2103120"/>
            <a:ext cx="3456432" cy="2834640"/>
          </a:xfrm>
          <a:prstGeom prst="roundRect">
            <a:avLst>
              <a:gd name="adj" fmla="val 2581"/>
            </a:avLst>
          </a:prstGeom>
          <a:solidFill>
            <a:srgbClr val="EAF3F3"/>
          </a:solidFill>
          <a:ln/>
        </p:spPr>
      </p:sp>
      <p:sp>
        <p:nvSpPr>
          <p:cNvPr id="15" name="Shape 12"/>
          <p:cNvSpPr/>
          <p:nvPr/>
        </p:nvSpPr>
        <p:spPr>
          <a:xfrm>
            <a:off x="9079992" y="2331720"/>
            <a:ext cx="914400" cy="914400"/>
          </a:xfrm>
          <a:prstGeom prst="ellipse">
            <a:avLst/>
          </a:prstGeom>
          <a:solidFill>
            <a:srgbClr val="E8A33D"/>
          </a:solidFill>
          <a:ln/>
        </p:spPr>
      </p:sp>
      <p:sp>
        <p:nvSpPr>
          <p:cNvPr id="16" name="Text 13"/>
          <p:cNvSpPr/>
          <p:nvPr/>
        </p:nvSpPr>
        <p:spPr>
          <a:xfrm>
            <a:off x="7991856" y="3474720"/>
            <a:ext cx="3090672" cy="365760"/>
          </a:xfrm>
          <a:prstGeom prst="rect">
            <a:avLst/>
          </a:prstGeom>
          <a:noFill/>
          <a:ln/>
        </p:spPr>
        <p:txBody>
          <a:bodyPr wrap="square" lIns="0" tIns="0" rIns="0" bIns="0" rtlCol="0" anchor="ctr"/>
          <a:lstStyle/>
          <a:p>
            <a:pPr algn="ctr" indent="0" marL="0">
              <a:buNone/>
            </a:pPr>
            <a:r>
              <a:rPr lang="en-US" sz="1600" b="1" dirty="0">
                <a:solidFill>
                  <a:srgbClr val="0F2A3D"/>
                </a:solidFill>
                <a:latin typeface="Cambria" pitchFamily="34" charset="0"/>
                <a:ea typeface="Cambria" pitchFamily="34" charset="-122"/>
                <a:cs typeface="Cambria" pitchFamily="34" charset="-120"/>
              </a:rPr>
              <a:t>Social</a:t>
            </a:r>
            <a:endParaRPr lang="en-US" sz="1600" dirty="0"/>
          </a:p>
        </p:txBody>
      </p:sp>
      <p:sp>
        <p:nvSpPr>
          <p:cNvPr id="17" name="Text 14"/>
          <p:cNvSpPr/>
          <p:nvPr/>
        </p:nvSpPr>
        <p:spPr>
          <a:xfrm>
            <a:off x="8129016" y="3886200"/>
            <a:ext cx="2816352" cy="960120"/>
          </a:xfrm>
          <a:prstGeom prst="rect">
            <a:avLst/>
          </a:prstGeom>
          <a:noFill/>
          <a:ln/>
        </p:spPr>
        <p:txBody>
          <a:bodyPr wrap="square" lIns="0" tIns="0" rIns="0" bIns="0" rtlCol="0" anchor="ctr"/>
          <a:lstStyle/>
          <a:p>
            <a:pPr algn="ctr" indent="0" marL="0">
              <a:lnSpc>
                <a:spcPct val="120000"/>
              </a:lnSpc>
              <a:buNone/>
            </a:pPr>
            <a:r>
              <a:rPr lang="en-US" sz="1200" dirty="0">
                <a:solidFill>
                  <a:srgbClr val="4A6373"/>
                </a:solidFill>
                <a:latin typeface="Calibri" pitchFamily="34" charset="0"/>
                <a:ea typeface="Calibri" pitchFamily="34" charset="-122"/>
                <a:cs typeface="Calibri" pitchFamily="34" charset="-120"/>
              </a:rPr>
              <a:t>Transportation, work-schedule conflicts, and language access at scheduling</a:t>
            </a:r>
            <a:endParaRPr lang="en-US" sz="12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Root Cause Analysis: Population Health Framework</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ANALYSIS — POPULATION LEVEL</a:t>
            </a:r>
            <a:endParaRPr lang="en-US" sz="1200" dirty="0"/>
          </a:p>
        </p:txBody>
      </p:sp>
      <p:sp>
        <p:nvSpPr>
          <p:cNvPr id="5" name="Text 2"/>
          <p:cNvSpPr/>
          <p:nvPr/>
        </p:nvSpPr>
        <p:spPr>
          <a:xfrm>
            <a:off x="548640" y="1371600"/>
            <a:ext cx="5760720" cy="1188720"/>
          </a:xfrm>
          <a:prstGeom prst="rect">
            <a:avLst/>
          </a:prstGeom>
          <a:noFill/>
          <a:ln/>
        </p:spPr>
        <p:txBody>
          <a:bodyPr wrap="square" lIns="0" tIns="0" rIns="0" bIns="0" rtlCol="0" anchor="ctr"/>
          <a:lstStyle/>
          <a:p>
            <a:pPr indent="0" marL="0">
              <a:lnSpc>
                <a:spcPct val="125000"/>
              </a:lnSpc>
              <a:buNone/>
            </a:pPr>
            <a:r>
              <a:rPr lang="en-US" sz="1300" dirty="0">
                <a:solidFill>
                  <a:srgbClr val="4A6373"/>
                </a:solidFill>
                <a:latin typeface="Calibri" pitchFamily="34" charset="0"/>
                <a:ea typeface="Calibri" pitchFamily="34" charset="-122"/>
                <a:cs typeface="Calibri" pitchFamily="34" charset="-120"/>
              </a:rPr>
              <a:t>At the population level, workflow design — not the presence of a behavioral health service alone — determines equitable access (Agency for Healthcare Research and Quality, 2022).</a:t>
            </a:r>
            <a:endParaRPr lang="en-US" sz="1300" dirty="0"/>
          </a:p>
        </p:txBody>
      </p:sp>
      <p:sp>
        <p:nvSpPr>
          <p:cNvPr id="6" name="Text 3"/>
          <p:cNvSpPr/>
          <p:nvPr/>
        </p:nvSpPr>
        <p:spPr>
          <a:xfrm>
            <a:off x="548640" y="2743200"/>
            <a:ext cx="5760720" cy="1463040"/>
          </a:xfrm>
          <a:prstGeom prst="rect">
            <a:avLst/>
          </a:prstGeom>
          <a:noFill/>
          <a:ln/>
        </p:spPr>
        <p:txBody>
          <a:bodyPr wrap="square" lIns="0" tIns="0" rIns="0" bIns="0" rtlCol="0" anchor="ctr"/>
          <a:lstStyle/>
          <a:p>
            <a:pPr indent="0" marL="0">
              <a:lnSpc>
                <a:spcPct val="125000"/>
              </a:lnSpc>
              <a:buNone/>
            </a:pPr>
            <a:r>
              <a:rPr lang="en-US" sz="1250" i="1" dirty="0">
                <a:solidFill>
                  <a:srgbClr val="4A6373"/>
                </a:solidFill>
                <a:latin typeface="Calibri" pitchFamily="34" charset="0"/>
                <a:ea typeface="Calibri" pitchFamily="34" charset="-122"/>
                <a:cs typeface="Calibri" pitchFamily="34" charset="-120"/>
              </a:rPr>
              <a:t>Phelan et al. (2023) found patients disengage more readily when a referral feels like a separate specialty step rather than a continuous part of the visit already underway — which reinforces why workflow redesign, not simply adding services, is the appropriate intervention at Riverside.</a:t>
            </a:r>
            <a:endParaRPr lang="en-US" sz="1250" dirty="0"/>
          </a:p>
        </p:txBody>
      </p:sp>
      <p:sp>
        <p:nvSpPr>
          <p:cNvPr id="7" name="Shape 4"/>
          <p:cNvSpPr/>
          <p:nvPr/>
        </p:nvSpPr>
        <p:spPr>
          <a:xfrm>
            <a:off x="6858000" y="1463040"/>
            <a:ext cx="310896" cy="310896"/>
          </a:xfrm>
          <a:prstGeom prst="ellipse">
            <a:avLst/>
          </a:prstGeom>
          <a:solidFill>
            <a:srgbClr val="0B7285"/>
          </a:solidFill>
          <a:ln/>
        </p:spPr>
      </p:sp>
      <p:sp>
        <p:nvSpPr>
          <p:cNvPr id="8" name="Shape 5"/>
          <p:cNvSpPr/>
          <p:nvPr/>
        </p:nvSpPr>
        <p:spPr>
          <a:xfrm>
            <a:off x="7242048" y="1463040"/>
            <a:ext cx="310896" cy="310896"/>
          </a:xfrm>
          <a:prstGeom prst="ellipse">
            <a:avLst/>
          </a:prstGeom>
          <a:solidFill>
            <a:srgbClr val="0B7285"/>
          </a:solidFill>
          <a:ln/>
        </p:spPr>
      </p:sp>
      <p:sp>
        <p:nvSpPr>
          <p:cNvPr id="9" name="Shape 6"/>
          <p:cNvSpPr/>
          <p:nvPr/>
        </p:nvSpPr>
        <p:spPr>
          <a:xfrm>
            <a:off x="7626096" y="1463040"/>
            <a:ext cx="310896" cy="310896"/>
          </a:xfrm>
          <a:prstGeom prst="ellipse">
            <a:avLst/>
          </a:prstGeom>
          <a:solidFill>
            <a:srgbClr val="0B7285"/>
          </a:solidFill>
          <a:ln/>
        </p:spPr>
      </p:sp>
      <p:sp>
        <p:nvSpPr>
          <p:cNvPr id="10" name="Shape 7"/>
          <p:cNvSpPr/>
          <p:nvPr/>
        </p:nvSpPr>
        <p:spPr>
          <a:xfrm>
            <a:off x="8010144" y="1463040"/>
            <a:ext cx="310896" cy="310896"/>
          </a:xfrm>
          <a:prstGeom prst="ellipse">
            <a:avLst/>
          </a:prstGeom>
          <a:solidFill>
            <a:srgbClr val="0B7285"/>
          </a:solidFill>
          <a:ln/>
        </p:spPr>
      </p:sp>
      <p:sp>
        <p:nvSpPr>
          <p:cNvPr id="11" name="Shape 8"/>
          <p:cNvSpPr/>
          <p:nvPr/>
        </p:nvSpPr>
        <p:spPr>
          <a:xfrm>
            <a:off x="8394192" y="1463040"/>
            <a:ext cx="310896" cy="310896"/>
          </a:xfrm>
          <a:prstGeom prst="ellipse">
            <a:avLst/>
          </a:prstGeom>
          <a:solidFill>
            <a:srgbClr val="0B7285"/>
          </a:solidFill>
          <a:ln/>
        </p:spPr>
      </p:sp>
      <p:sp>
        <p:nvSpPr>
          <p:cNvPr id="12" name="Shape 9"/>
          <p:cNvSpPr/>
          <p:nvPr/>
        </p:nvSpPr>
        <p:spPr>
          <a:xfrm>
            <a:off x="8778240" y="1463040"/>
            <a:ext cx="310896" cy="310896"/>
          </a:xfrm>
          <a:prstGeom prst="ellipse">
            <a:avLst/>
          </a:prstGeom>
          <a:solidFill>
            <a:srgbClr val="0B7285"/>
          </a:solidFill>
          <a:ln/>
        </p:spPr>
      </p:sp>
      <p:sp>
        <p:nvSpPr>
          <p:cNvPr id="13" name="Shape 10"/>
          <p:cNvSpPr/>
          <p:nvPr/>
        </p:nvSpPr>
        <p:spPr>
          <a:xfrm>
            <a:off x="9162288" y="1463040"/>
            <a:ext cx="310896" cy="310896"/>
          </a:xfrm>
          <a:prstGeom prst="ellipse">
            <a:avLst/>
          </a:prstGeom>
          <a:solidFill>
            <a:srgbClr val="0B7285"/>
          </a:solidFill>
          <a:ln/>
        </p:spPr>
      </p:sp>
      <p:sp>
        <p:nvSpPr>
          <p:cNvPr id="14" name="Shape 11"/>
          <p:cNvSpPr/>
          <p:nvPr/>
        </p:nvSpPr>
        <p:spPr>
          <a:xfrm>
            <a:off x="9546336" y="1463040"/>
            <a:ext cx="310896" cy="310896"/>
          </a:xfrm>
          <a:prstGeom prst="ellipse">
            <a:avLst/>
          </a:prstGeom>
          <a:solidFill>
            <a:srgbClr val="0B7285"/>
          </a:solidFill>
          <a:ln/>
        </p:spPr>
      </p:sp>
      <p:sp>
        <p:nvSpPr>
          <p:cNvPr id="15" name="Shape 12"/>
          <p:cNvSpPr/>
          <p:nvPr/>
        </p:nvSpPr>
        <p:spPr>
          <a:xfrm>
            <a:off x="9930384" y="1463040"/>
            <a:ext cx="310896" cy="310896"/>
          </a:xfrm>
          <a:prstGeom prst="ellipse">
            <a:avLst/>
          </a:prstGeom>
          <a:solidFill>
            <a:srgbClr val="0B7285"/>
          </a:solidFill>
          <a:ln/>
        </p:spPr>
      </p:sp>
      <p:sp>
        <p:nvSpPr>
          <p:cNvPr id="16" name="Shape 13"/>
          <p:cNvSpPr/>
          <p:nvPr/>
        </p:nvSpPr>
        <p:spPr>
          <a:xfrm>
            <a:off x="10314432" y="1463040"/>
            <a:ext cx="310896" cy="310896"/>
          </a:xfrm>
          <a:prstGeom prst="ellipse">
            <a:avLst/>
          </a:prstGeom>
          <a:solidFill>
            <a:srgbClr val="0B7285"/>
          </a:solidFill>
          <a:ln/>
        </p:spPr>
      </p:sp>
      <p:sp>
        <p:nvSpPr>
          <p:cNvPr id="17" name="Shape 14"/>
          <p:cNvSpPr/>
          <p:nvPr/>
        </p:nvSpPr>
        <p:spPr>
          <a:xfrm>
            <a:off x="6858000" y="1847088"/>
            <a:ext cx="310896" cy="310896"/>
          </a:xfrm>
          <a:prstGeom prst="ellipse">
            <a:avLst/>
          </a:prstGeom>
          <a:solidFill>
            <a:srgbClr val="0B7285"/>
          </a:solidFill>
          <a:ln/>
        </p:spPr>
      </p:sp>
      <p:sp>
        <p:nvSpPr>
          <p:cNvPr id="18" name="Shape 15"/>
          <p:cNvSpPr/>
          <p:nvPr/>
        </p:nvSpPr>
        <p:spPr>
          <a:xfrm>
            <a:off x="7242048" y="1847088"/>
            <a:ext cx="310896" cy="310896"/>
          </a:xfrm>
          <a:prstGeom prst="ellipse">
            <a:avLst/>
          </a:prstGeom>
          <a:solidFill>
            <a:srgbClr val="0B7285"/>
          </a:solidFill>
          <a:ln/>
        </p:spPr>
      </p:sp>
      <p:sp>
        <p:nvSpPr>
          <p:cNvPr id="19" name="Shape 16"/>
          <p:cNvSpPr/>
          <p:nvPr/>
        </p:nvSpPr>
        <p:spPr>
          <a:xfrm>
            <a:off x="7626096" y="1847088"/>
            <a:ext cx="310896" cy="310896"/>
          </a:xfrm>
          <a:prstGeom prst="ellipse">
            <a:avLst/>
          </a:prstGeom>
          <a:solidFill>
            <a:srgbClr val="0B7285"/>
          </a:solidFill>
          <a:ln/>
        </p:spPr>
      </p:sp>
      <p:sp>
        <p:nvSpPr>
          <p:cNvPr id="20" name="Shape 17"/>
          <p:cNvSpPr/>
          <p:nvPr/>
        </p:nvSpPr>
        <p:spPr>
          <a:xfrm>
            <a:off x="8010144" y="1847088"/>
            <a:ext cx="310896" cy="310896"/>
          </a:xfrm>
          <a:prstGeom prst="ellipse">
            <a:avLst/>
          </a:prstGeom>
          <a:solidFill>
            <a:srgbClr val="0B7285"/>
          </a:solidFill>
          <a:ln/>
        </p:spPr>
      </p:sp>
      <p:sp>
        <p:nvSpPr>
          <p:cNvPr id="21" name="Shape 18"/>
          <p:cNvSpPr/>
          <p:nvPr/>
        </p:nvSpPr>
        <p:spPr>
          <a:xfrm>
            <a:off x="8394192" y="1847088"/>
            <a:ext cx="310896" cy="310896"/>
          </a:xfrm>
          <a:prstGeom prst="ellipse">
            <a:avLst/>
          </a:prstGeom>
          <a:solidFill>
            <a:srgbClr val="0B7285"/>
          </a:solidFill>
          <a:ln/>
        </p:spPr>
      </p:sp>
      <p:sp>
        <p:nvSpPr>
          <p:cNvPr id="22" name="Shape 19"/>
          <p:cNvSpPr/>
          <p:nvPr/>
        </p:nvSpPr>
        <p:spPr>
          <a:xfrm>
            <a:off x="8778240" y="1847088"/>
            <a:ext cx="310896" cy="310896"/>
          </a:xfrm>
          <a:prstGeom prst="ellipse">
            <a:avLst/>
          </a:prstGeom>
          <a:solidFill>
            <a:srgbClr val="0B7285"/>
          </a:solidFill>
          <a:ln/>
        </p:spPr>
      </p:sp>
      <p:sp>
        <p:nvSpPr>
          <p:cNvPr id="23" name="Shape 20"/>
          <p:cNvSpPr/>
          <p:nvPr/>
        </p:nvSpPr>
        <p:spPr>
          <a:xfrm>
            <a:off x="9162288" y="1847088"/>
            <a:ext cx="310896" cy="310896"/>
          </a:xfrm>
          <a:prstGeom prst="ellipse">
            <a:avLst/>
          </a:prstGeom>
          <a:solidFill>
            <a:srgbClr val="0B7285"/>
          </a:solidFill>
          <a:ln/>
        </p:spPr>
      </p:sp>
      <p:sp>
        <p:nvSpPr>
          <p:cNvPr id="24" name="Shape 21"/>
          <p:cNvSpPr/>
          <p:nvPr/>
        </p:nvSpPr>
        <p:spPr>
          <a:xfrm>
            <a:off x="9546336" y="1847088"/>
            <a:ext cx="310896" cy="310896"/>
          </a:xfrm>
          <a:prstGeom prst="ellipse">
            <a:avLst/>
          </a:prstGeom>
          <a:solidFill>
            <a:srgbClr val="0B7285"/>
          </a:solidFill>
          <a:ln/>
        </p:spPr>
      </p:sp>
      <p:sp>
        <p:nvSpPr>
          <p:cNvPr id="25" name="Shape 22"/>
          <p:cNvSpPr/>
          <p:nvPr/>
        </p:nvSpPr>
        <p:spPr>
          <a:xfrm>
            <a:off x="9930384" y="1847088"/>
            <a:ext cx="310896" cy="310896"/>
          </a:xfrm>
          <a:prstGeom prst="ellipse">
            <a:avLst/>
          </a:prstGeom>
          <a:solidFill>
            <a:srgbClr val="0B7285"/>
          </a:solidFill>
          <a:ln/>
        </p:spPr>
      </p:sp>
      <p:sp>
        <p:nvSpPr>
          <p:cNvPr id="26" name="Shape 23"/>
          <p:cNvSpPr/>
          <p:nvPr/>
        </p:nvSpPr>
        <p:spPr>
          <a:xfrm>
            <a:off x="10314432" y="1847088"/>
            <a:ext cx="310896" cy="310896"/>
          </a:xfrm>
          <a:prstGeom prst="ellipse">
            <a:avLst/>
          </a:prstGeom>
          <a:solidFill>
            <a:srgbClr val="0B7285"/>
          </a:solidFill>
          <a:ln/>
        </p:spPr>
      </p:sp>
      <p:sp>
        <p:nvSpPr>
          <p:cNvPr id="27" name="Shape 24"/>
          <p:cNvSpPr/>
          <p:nvPr/>
        </p:nvSpPr>
        <p:spPr>
          <a:xfrm>
            <a:off x="6858000" y="2231136"/>
            <a:ext cx="310896" cy="310896"/>
          </a:xfrm>
          <a:prstGeom prst="ellipse">
            <a:avLst/>
          </a:prstGeom>
          <a:solidFill>
            <a:srgbClr val="0B7285"/>
          </a:solidFill>
          <a:ln/>
        </p:spPr>
      </p:sp>
      <p:sp>
        <p:nvSpPr>
          <p:cNvPr id="28" name="Shape 25"/>
          <p:cNvSpPr/>
          <p:nvPr/>
        </p:nvSpPr>
        <p:spPr>
          <a:xfrm>
            <a:off x="7242048" y="2231136"/>
            <a:ext cx="310896" cy="310896"/>
          </a:xfrm>
          <a:prstGeom prst="ellipse">
            <a:avLst/>
          </a:prstGeom>
          <a:solidFill>
            <a:srgbClr val="0B7285"/>
          </a:solidFill>
          <a:ln/>
        </p:spPr>
      </p:sp>
      <p:sp>
        <p:nvSpPr>
          <p:cNvPr id="29" name="Shape 26"/>
          <p:cNvSpPr/>
          <p:nvPr/>
        </p:nvSpPr>
        <p:spPr>
          <a:xfrm>
            <a:off x="7626096" y="2231136"/>
            <a:ext cx="310896" cy="310896"/>
          </a:xfrm>
          <a:prstGeom prst="ellipse">
            <a:avLst/>
          </a:prstGeom>
          <a:solidFill>
            <a:srgbClr val="0B7285"/>
          </a:solidFill>
          <a:ln/>
        </p:spPr>
      </p:sp>
      <p:sp>
        <p:nvSpPr>
          <p:cNvPr id="30" name="Shape 27"/>
          <p:cNvSpPr/>
          <p:nvPr/>
        </p:nvSpPr>
        <p:spPr>
          <a:xfrm>
            <a:off x="8010144" y="2231136"/>
            <a:ext cx="310896" cy="310896"/>
          </a:xfrm>
          <a:prstGeom prst="ellipse">
            <a:avLst/>
          </a:prstGeom>
          <a:solidFill>
            <a:srgbClr val="0B7285"/>
          </a:solidFill>
          <a:ln/>
        </p:spPr>
      </p:sp>
      <p:sp>
        <p:nvSpPr>
          <p:cNvPr id="31" name="Shape 28"/>
          <p:cNvSpPr/>
          <p:nvPr/>
        </p:nvSpPr>
        <p:spPr>
          <a:xfrm>
            <a:off x="8394192" y="2231136"/>
            <a:ext cx="310896" cy="310896"/>
          </a:xfrm>
          <a:prstGeom prst="ellipse">
            <a:avLst/>
          </a:prstGeom>
          <a:solidFill>
            <a:srgbClr val="0B7285"/>
          </a:solidFill>
          <a:ln/>
        </p:spPr>
      </p:sp>
      <p:sp>
        <p:nvSpPr>
          <p:cNvPr id="32" name="Shape 29"/>
          <p:cNvSpPr/>
          <p:nvPr/>
        </p:nvSpPr>
        <p:spPr>
          <a:xfrm>
            <a:off x="8778240" y="2231136"/>
            <a:ext cx="310896" cy="310896"/>
          </a:xfrm>
          <a:prstGeom prst="ellipse">
            <a:avLst/>
          </a:prstGeom>
          <a:solidFill>
            <a:srgbClr val="0B7285"/>
          </a:solidFill>
          <a:ln/>
        </p:spPr>
      </p:sp>
      <p:sp>
        <p:nvSpPr>
          <p:cNvPr id="33" name="Shape 30"/>
          <p:cNvSpPr/>
          <p:nvPr/>
        </p:nvSpPr>
        <p:spPr>
          <a:xfrm>
            <a:off x="9162288" y="2231136"/>
            <a:ext cx="310896" cy="310896"/>
          </a:xfrm>
          <a:prstGeom prst="ellipse">
            <a:avLst/>
          </a:prstGeom>
          <a:solidFill>
            <a:srgbClr val="0B7285"/>
          </a:solidFill>
          <a:ln/>
        </p:spPr>
      </p:sp>
      <p:sp>
        <p:nvSpPr>
          <p:cNvPr id="34" name="Shape 31"/>
          <p:cNvSpPr/>
          <p:nvPr/>
        </p:nvSpPr>
        <p:spPr>
          <a:xfrm>
            <a:off x="9546336" y="2231136"/>
            <a:ext cx="310896" cy="310896"/>
          </a:xfrm>
          <a:prstGeom prst="ellipse">
            <a:avLst/>
          </a:prstGeom>
          <a:solidFill>
            <a:srgbClr val="0B7285"/>
          </a:solidFill>
          <a:ln/>
        </p:spPr>
      </p:sp>
      <p:sp>
        <p:nvSpPr>
          <p:cNvPr id="35" name="Shape 32"/>
          <p:cNvSpPr/>
          <p:nvPr/>
        </p:nvSpPr>
        <p:spPr>
          <a:xfrm>
            <a:off x="9930384" y="2231136"/>
            <a:ext cx="310896" cy="310896"/>
          </a:xfrm>
          <a:prstGeom prst="ellipse">
            <a:avLst/>
          </a:prstGeom>
          <a:solidFill>
            <a:srgbClr val="0B7285"/>
          </a:solidFill>
          <a:ln/>
        </p:spPr>
      </p:sp>
      <p:sp>
        <p:nvSpPr>
          <p:cNvPr id="36" name="Shape 33"/>
          <p:cNvSpPr/>
          <p:nvPr/>
        </p:nvSpPr>
        <p:spPr>
          <a:xfrm>
            <a:off x="10314432" y="2231136"/>
            <a:ext cx="310896" cy="310896"/>
          </a:xfrm>
          <a:prstGeom prst="ellipse">
            <a:avLst/>
          </a:prstGeom>
          <a:solidFill>
            <a:srgbClr val="0B7285"/>
          </a:solidFill>
          <a:ln/>
        </p:spPr>
      </p:sp>
      <p:sp>
        <p:nvSpPr>
          <p:cNvPr id="37" name="Shape 34"/>
          <p:cNvSpPr/>
          <p:nvPr/>
        </p:nvSpPr>
        <p:spPr>
          <a:xfrm>
            <a:off x="6858000" y="2615184"/>
            <a:ext cx="310896" cy="310896"/>
          </a:xfrm>
          <a:prstGeom prst="ellipse">
            <a:avLst/>
          </a:prstGeom>
          <a:solidFill>
            <a:srgbClr val="0B7285"/>
          </a:solidFill>
          <a:ln/>
        </p:spPr>
      </p:sp>
      <p:sp>
        <p:nvSpPr>
          <p:cNvPr id="38" name="Shape 35"/>
          <p:cNvSpPr/>
          <p:nvPr/>
        </p:nvSpPr>
        <p:spPr>
          <a:xfrm>
            <a:off x="7242048" y="2615184"/>
            <a:ext cx="310896" cy="310896"/>
          </a:xfrm>
          <a:prstGeom prst="ellipse">
            <a:avLst/>
          </a:prstGeom>
          <a:solidFill>
            <a:srgbClr val="0B7285"/>
          </a:solidFill>
          <a:ln/>
        </p:spPr>
      </p:sp>
      <p:sp>
        <p:nvSpPr>
          <p:cNvPr id="39" name="Shape 36"/>
          <p:cNvSpPr/>
          <p:nvPr/>
        </p:nvSpPr>
        <p:spPr>
          <a:xfrm>
            <a:off x="7626096" y="2615184"/>
            <a:ext cx="310896" cy="310896"/>
          </a:xfrm>
          <a:prstGeom prst="ellipse">
            <a:avLst/>
          </a:prstGeom>
          <a:solidFill>
            <a:srgbClr val="0B7285"/>
          </a:solidFill>
          <a:ln/>
        </p:spPr>
      </p:sp>
      <p:sp>
        <p:nvSpPr>
          <p:cNvPr id="40" name="Shape 37"/>
          <p:cNvSpPr/>
          <p:nvPr/>
        </p:nvSpPr>
        <p:spPr>
          <a:xfrm>
            <a:off x="8010144" y="2615184"/>
            <a:ext cx="310896" cy="310896"/>
          </a:xfrm>
          <a:prstGeom prst="ellipse">
            <a:avLst/>
          </a:prstGeom>
          <a:solidFill>
            <a:srgbClr val="0B7285"/>
          </a:solidFill>
          <a:ln/>
        </p:spPr>
      </p:sp>
      <p:sp>
        <p:nvSpPr>
          <p:cNvPr id="41" name="Shape 38"/>
          <p:cNvSpPr/>
          <p:nvPr/>
        </p:nvSpPr>
        <p:spPr>
          <a:xfrm>
            <a:off x="8394192" y="2615184"/>
            <a:ext cx="310896" cy="310896"/>
          </a:xfrm>
          <a:prstGeom prst="ellipse">
            <a:avLst/>
          </a:prstGeom>
          <a:solidFill>
            <a:srgbClr val="0B7285"/>
          </a:solidFill>
          <a:ln/>
        </p:spPr>
      </p:sp>
      <p:sp>
        <p:nvSpPr>
          <p:cNvPr id="42" name="Shape 39"/>
          <p:cNvSpPr/>
          <p:nvPr/>
        </p:nvSpPr>
        <p:spPr>
          <a:xfrm>
            <a:off x="8778240" y="2615184"/>
            <a:ext cx="310896" cy="310896"/>
          </a:xfrm>
          <a:prstGeom prst="ellipse">
            <a:avLst/>
          </a:prstGeom>
          <a:solidFill>
            <a:srgbClr val="0B7285"/>
          </a:solidFill>
          <a:ln/>
        </p:spPr>
      </p:sp>
      <p:sp>
        <p:nvSpPr>
          <p:cNvPr id="43" name="Shape 40"/>
          <p:cNvSpPr/>
          <p:nvPr/>
        </p:nvSpPr>
        <p:spPr>
          <a:xfrm>
            <a:off x="9162288" y="2615184"/>
            <a:ext cx="310896" cy="310896"/>
          </a:xfrm>
          <a:prstGeom prst="ellipse">
            <a:avLst/>
          </a:prstGeom>
          <a:solidFill>
            <a:srgbClr val="0B7285"/>
          </a:solidFill>
          <a:ln/>
        </p:spPr>
      </p:sp>
      <p:sp>
        <p:nvSpPr>
          <p:cNvPr id="44" name="Shape 41"/>
          <p:cNvSpPr/>
          <p:nvPr/>
        </p:nvSpPr>
        <p:spPr>
          <a:xfrm>
            <a:off x="9546336" y="2615184"/>
            <a:ext cx="310896" cy="310896"/>
          </a:xfrm>
          <a:prstGeom prst="ellipse">
            <a:avLst/>
          </a:prstGeom>
          <a:solidFill>
            <a:srgbClr val="0B7285"/>
          </a:solidFill>
          <a:ln/>
        </p:spPr>
      </p:sp>
      <p:sp>
        <p:nvSpPr>
          <p:cNvPr id="45" name="Shape 42"/>
          <p:cNvSpPr/>
          <p:nvPr/>
        </p:nvSpPr>
        <p:spPr>
          <a:xfrm>
            <a:off x="9930384" y="2615184"/>
            <a:ext cx="310896" cy="310896"/>
          </a:xfrm>
          <a:prstGeom prst="ellipse">
            <a:avLst/>
          </a:prstGeom>
          <a:solidFill>
            <a:srgbClr val="0B7285"/>
          </a:solidFill>
          <a:ln/>
        </p:spPr>
      </p:sp>
      <p:sp>
        <p:nvSpPr>
          <p:cNvPr id="46" name="Shape 43"/>
          <p:cNvSpPr/>
          <p:nvPr/>
        </p:nvSpPr>
        <p:spPr>
          <a:xfrm>
            <a:off x="10314432" y="2615184"/>
            <a:ext cx="310896" cy="310896"/>
          </a:xfrm>
          <a:prstGeom prst="ellipse">
            <a:avLst/>
          </a:prstGeom>
          <a:solidFill>
            <a:srgbClr val="0B7285"/>
          </a:solidFill>
          <a:ln/>
        </p:spPr>
      </p:sp>
      <p:sp>
        <p:nvSpPr>
          <p:cNvPr id="47" name="Shape 44"/>
          <p:cNvSpPr/>
          <p:nvPr/>
        </p:nvSpPr>
        <p:spPr>
          <a:xfrm>
            <a:off x="6858000" y="2999232"/>
            <a:ext cx="310896" cy="310896"/>
          </a:xfrm>
          <a:prstGeom prst="ellipse">
            <a:avLst/>
          </a:prstGeom>
          <a:solidFill>
            <a:srgbClr val="0B7285"/>
          </a:solidFill>
          <a:ln/>
        </p:spPr>
      </p:sp>
      <p:sp>
        <p:nvSpPr>
          <p:cNvPr id="48" name="Shape 45"/>
          <p:cNvSpPr/>
          <p:nvPr/>
        </p:nvSpPr>
        <p:spPr>
          <a:xfrm>
            <a:off x="7242048" y="2999232"/>
            <a:ext cx="310896" cy="310896"/>
          </a:xfrm>
          <a:prstGeom prst="ellipse">
            <a:avLst/>
          </a:prstGeom>
          <a:solidFill>
            <a:srgbClr val="0B7285"/>
          </a:solidFill>
          <a:ln/>
        </p:spPr>
      </p:sp>
      <p:sp>
        <p:nvSpPr>
          <p:cNvPr id="49" name="Shape 46"/>
          <p:cNvSpPr/>
          <p:nvPr/>
        </p:nvSpPr>
        <p:spPr>
          <a:xfrm>
            <a:off x="7626096" y="2999232"/>
            <a:ext cx="310896" cy="310896"/>
          </a:xfrm>
          <a:prstGeom prst="ellipse">
            <a:avLst/>
          </a:prstGeom>
          <a:solidFill>
            <a:srgbClr val="0B7285"/>
          </a:solidFill>
          <a:ln/>
        </p:spPr>
      </p:sp>
      <p:sp>
        <p:nvSpPr>
          <p:cNvPr id="50" name="Shape 47"/>
          <p:cNvSpPr/>
          <p:nvPr/>
        </p:nvSpPr>
        <p:spPr>
          <a:xfrm>
            <a:off x="8010144" y="2999232"/>
            <a:ext cx="310896" cy="310896"/>
          </a:xfrm>
          <a:prstGeom prst="ellipse">
            <a:avLst/>
          </a:prstGeom>
          <a:solidFill>
            <a:srgbClr val="0B7285"/>
          </a:solidFill>
          <a:ln/>
        </p:spPr>
      </p:sp>
      <p:sp>
        <p:nvSpPr>
          <p:cNvPr id="51" name="Shape 48"/>
          <p:cNvSpPr/>
          <p:nvPr/>
        </p:nvSpPr>
        <p:spPr>
          <a:xfrm>
            <a:off x="8394192" y="2999232"/>
            <a:ext cx="310896" cy="310896"/>
          </a:xfrm>
          <a:prstGeom prst="ellipse">
            <a:avLst/>
          </a:prstGeom>
          <a:solidFill>
            <a:srgbClr val="0B7285"/>
          </a:solidFill>
          <a:ln/>
        </p:spPr>
      </p:sp>
      <p:sp>
        <p:nvSpPr>
          <p:cNvPr id="52" name="Shape 49"/>
          <p:cNvSpPr/>
          <p:nvPr/>
        </p:nvSpPr>
        <p:spPr>
          <a:xfrm>
            <a:off x="8778240" y="2999232"/>
            <a:ext cx="310896" cy="310896"/>
          </a:xfrm>
          <a:prstGeom prst="ellipse">
            <a:avLst/>
          </a:prstGeom>
          <a:solidFill>
            <a:srgbClr val="0B7285"/>
          </a:solidFill>
          <a:ln/>
        </p:spPr>
      </p:sp>
      <p:sp>
        <p:nvSpPr>
          <p:cNvPr id="53" name="Shape 50"/>
          <p:cNvSpPr/>
          <p:nvPr/>
        </p:nvSpPr>
        <p:spPr>
          <a:xfrm>
            <a:off x="9162288" y="2999232"/>
            <a:ext cx="310896" cy="310896"/>
          </a:xfrm>
          <a:prstGeom prst="ellipse">
            <a:avLst/>
          </a:prstGeom>
          <a:solidFill>
            <a:srgbClr val="0B7285"/>
          </a:solidFill>
          <a:ln/>
        </p:spPr>
      </p:sp>
      <p:sp>
        <p:nvSpPr>
          <p:cNvPr id="54" name="Shape 51"/>
          <p:cNvSpPr/>
          <p:nvPr/>
        </p:nvSpPr>
        <p:spPr>
          <a:xfrm>
            <a:off x="9546336" y="2999232"/>
            <a:ext cx="310896" cy="310896"/>
          </a:xfrm>
          <a:prstGeom prst="ellipse">
            <a:avLst/>
          </a:prstGeom>
          <a:solidFill>
            <a:srgbClr val="0B7285"/>
          </a:solidFill>
          <a:ln/>
        </p:spPr>
      </p:sp>
      <p:sp>
        <p:nvSpPr>
          <p:cNvPr id="55" name="Shape 52"/>
          <p:cNvSpPr/>
          <p:nvPr/>
        </p:nvSpPr>
        <p:spPr>
          <a:xfrm>
            <a:off x="9930384" y="2999232"/>
            <a:ext cx="310896" cy="310896"/>
          </a:xfrm>
          <a:prstGeom prst="ellipse">
            <a:avLst/>
          </a:prstGeom>
          <a:solidFill>
            <a:srgbClr val="0B7285"/>
          </a:solidFill>
          <a:ln/>
        </p:spPr>
      </p:sp>
      <p:sp>
        <p:nvSpPr>
          <p:cNvPr id="56" name="Shape 53"/>
          <p:cNvSpPr/>
          <p:nvPr/>
        </p:nvSpPr>
        <p:spPr>
          <a:xfrm>
            <a:off x="10314432" y="2999232"/>
            <a:ext cx="310896" cy="310896"/>
          </a:xfrm>
          <a:prstGeom prst="ellipse">
            <a:avLst/>
          </a:prstGeom>
          <a:solidFill>
            <a:srgbClr val="0B7285"/>
          </a:solidFill>
          <a:ln/>
        </p:spPr>
      </p:sp>
      <p:sp>
        <p:nvSpPr>
          <p:cNvPr id="57" name="Shape 54"/>
          <p:cNvSpPr/>
          <p:nvPr/>
        </p:nvSpPr>
        <p:spPr>
          <a:xfrm>
            <a:off x="6858000" y="3383280"/>
            <a:ext cx="310896" cy="310896"/>
          </a:xfrm>
          <a:prstGeom prst="ellipse">
            <a:avLst/>
          </a:prstGeom>
          <a:solidFill>
            <a:srgbClr val="0B7285"/>
          </a:solidFill>
          <a:ln/>
        </p:spPr>
      </p:sp>
      <p:sp>
        <p:nvSpPr>
          <p:cNvPr id="58" name="Shape 55"/>
          <p:cNvSpPr/>
          <p:nvPr/>
        </p:nvSpPr>
        <p:spPr>
          <a:xfrm>
            <a:off x="7242048" y="3383280"/>
            <a:ext cx="310896" cy="310896"/>
          </a:xfrm>
          <a:prstGeom prst="ellipse">
            <a:avLst/>
          </a:prstGeom>
          <a:solidFill>
            <a:srgbClr val="0B7285"/>
          </a:solidFill>
          <a:ln/>
        </p:spPr>
      </p:sp>
      <p:sp>
        <p:nvSpPr>
          <p:cNvPr id="59" name="Shape 56"/>
          <p:cNvSpPr/>
          <p:nvPr/>
        </p:nvSpPr>
        <p:spPr>
          <a:xfrm>
            <a:off x="7626096" y="3383280"/>
            <a:ext cx="310896" cy="310896"/>
          </a:xfrm>
          <a:prstGeom prst="ellipse">
            <a:avLst/>
          </a:prstGeom>
          <a:solidFill>
            <a:srgbClr val="0B7285"/>
          </a:solidFill>
          <a:ln/>
        </p:spPr>
      </p:sp>
      <p:sp>
        <p:nvSpPr>
          <p:cNvPr id="60" name="Shape 57"/>
          <p:cNvSpPr/>
          <p:nvPr/>
        </p:nvSpPr>
        <p:spPr>
          <a:xfrm>
            <a:off x="8010144" y="3383280"/>
            <a:ext cx="310896" cy="310896"/>
          </a:xfrm>
          <a:prstGeom prst="ellipse">
            <a:avLst/>
          </a:prstGeom>
          <a:solidFill>
            <a:srgbClr val="0B7285"/>
          </a:solidFill>
          <a:ln/>
        </p:spPr>
      </p:sp>
      <p:sp>
        <p:nvSpPr>
          <p:cNvPr id="61" name="Shape 58"/>
          <p:cNvSpPr/>
          <p:nvPr/>
        </p:nvSpPr>
        <p:spPr>
          <a:xfrm>
            <a:off x="8394192" y="3383280"/>
            <a:ext cx="310896" cy="310896"/>
          </a:xfrm>
          <a:prstGeom prst="ellipse">
            <a:avLst/>
          </a:prstGeom>
          <a:solidFill>
            <a:srgbClr val="0B7285"/>
          </a:solidFill>
          <a:ln/>
        </p:spPr>
      </p:sp>
      <p:sp>
        <p:nvSpPr>
          <p:cNvPr id="62" name="Shape 59"/>
          <p:cNvSpPr/>
          <p:nvPr/>
        </p:nvSpPr>
        <p:spPr>
          <a:xfrm>
            <a:off x="8778240" y="3383280"/>
            <a:ext cx="310896" cy="310896"/>
          </a:xfrm>
          <a:prstGeom prst="ellipse">
            <a:avLst/>
          </a:prstGeom>
          <a:solidFill>
            <a:srgbClr val="0B7285"/>
          </a:solidFill>
          <a:ln/>
        </p:spPr>
      </p:sp>
      <p:sp>
        <p:nvSpPr>
          <p:cNvPr id="63" name="Shape 60"/>
          <p:cNvSpPr/>
          <p:nvPr/>
        </p:nvSpPr>
        <p:spPr>
          <a:xfrm>
            <a:off x="9162288" y="3383280"/>
            <a:ext cx="310896" cy="310896"/>
          </a:xfrm>
          <a:prstGeom prst="ellipse">
            <a:avLst/>
          </a:prstGeom>
          <a:solidFill>
            <a:srgbClr val="0B7285"/>
          </a:solidFill>
          <a:ln/>
        </p:spPr>
      </p:sp>
      <p:sp>
        <p:nvSpPr>
          <p:cNvPr id="64" name="Shape 61"/>
          <p:cNvSpPr/>
          <p:nvPr/>
        </p:nvSpPr>
        <p:spPr>
          <a:xfrm>
            <a:off x="9546336" y="3383280"/>
            <a:ext cx="310896" cy="310896"/>
          </a:xfrm>
          <a:prstGeom prst="ellipse">
            <a:avLst/>
          </a:prstGeom>
          <a:solidFill>
            <a:srgbClr val="0B7285"/>
          </a:solidFill>
          <a:ln/>
        </p:spPr>
      </p:sp>
      <p:sp>
        <p:nvSpPr>
          <p:cNvPr id="65" name="Shape 62"/>
          <p:cNvSpPr/>
          <p:nvPr/>
        </p:nvSpPr>
        <p:spPr>
          <a:xfrm>
            <a:off x="9930384" y="3383280"/>
            <a:ext cx="310896" cy="310896"/>
          </a:xfrm>
          <a:prstGeom prst="ellipse">
            <a:avLst/>
          </a:prstGeom>
          <a:solidFill>
            <a:srgbClr val="0B7285"/>
          </a:solidFill>
          <a:ln/>
        </p:spPr>
      </p:sp>
      <p:sp>
        <p:nvSpPr>
          <p:cNvPr id="66" name="Shape 63"/>
          <p:cNvSpPr/>
          <p:nvPr/>
        </p:nvSpPr>
        <p:spPr>
          <a:xfrm>
            <a:off x="10314432" y="3383280"/>
            <a:ext cx="310896" cy="310896"/>
          </a:xfrm>
          <a:prstGeom prst="ellipse">
            <a:avLst/>
          </a:prstGeom>
          <a:solidFill>
            <a:srgbClr val="0B7285"/>
          </a:solidFill>
          <a:ln/>
        </p:spPr>
      </p:sp>
      <p:sp>
        <p:nvSpPr>
          <p:cNvPr id="67" name="Shape 64"/>
          <p:cNvSpPr/>
          <p:nvPr/>
        </p:nvSpPr>
        <p:spPr>
          <a:xfrm>
            <a:off x="6858000" y="3767328"/>
            <a:ext cx="310896" cy="310896"/>
          </a:xfrm>
          <a:prstGeom prst="ellipse">
            <a:avLst/>
          </a:prstGeom>
          <a:solidFill>
            <a:srgbClr val="CFE8E6"/>
          </a:solidFill>
          <a:ln/>
        </p:spPr>
      </p:sp>
      <p:sp>
        <p:nvSpPr>
          <p:cNvPr id="68" name="Shape 65"/>
          <p:cNvSpPr/>
          <p:nvPr/>
        </p:nvSpPr>
        <p:spPr>
          <a:xfrm>
            <a:off x="7242048" y="3767328"/>
            <a:ext cx="310896" cy="310896"/>
          </a:xfrm>
          <a:prstGeom prst="ellipse">
            <a:avLst/>
          </a:prstGeom>
          <a:solidFill>
            <a:srgbClr val="CFE8E6"/>
          </a:solidFill>
          <a:ln/>
        </p:spPr>
      </p:sp>
      <p:sp>
        <p:nvSpPr>
          <p:cNvPr id="69" name="Shape 66"/>
          <p:cNvSpPr/>
          <p:nvPr/>
        </p:nvSpPr>
        <p:spPr>
          <a:xfrm>
            <a:off x="7626096" y="3767328"/>
            <a:ext cx="310896" cy="310896"/>
          </a:xfrm>
          <a:prstGeom prst="ellipse">
            <a:avLst/>
          </a:prstGeom>
          <a:solidFill>
            <a:srgbClr val="CFE8E6"/>
          </a:solidFill>
          <a:ln/>
        </p:spPr>
      </p:sp>
      <p:sp>
        <p:nvSpPr>
          <p:cNvPr id="70" name="Shape 67"/>
          <p:cNvSpPr/>
          <p:nvPr/>
        </p:nvSpPr>
        <p:spPr>
          <a:xfrm>
            <a:off x="8010144" y="3767328"/>
            <a:ext cx="310896" cy="310896"/>
          </a:xfrm>
          <a:prstGeom prst="ellipse">
            <a:avLst/>
          </a:prstGeom>
          <a:solidFill>
            <a:srgbClr val="CFE8E6"/>
          </a:solidFill>
          <a:ln/>
        </p:spPr>
      </p:sp>
      <p:sp>
        <p:nvSpPr>
          <p:cNvPr id="71" name="Shape 68"/>
          <p:cNvSpPr/>
          <p:nvPr/>
        </p:nvSpPr>
        <p:spPr>
          <a:xfrm>
            <a:off x="8394192" y="3767328"/>
            <a:ext cx="310896" cy="310896"/>
          </a:xfrm>
          <a:prstGeom prst="ellipse">
            <a:avLst/>
          </a:prstGeom>
          <a:solidFill>
            <a:srgbClr val="CFE8E6"/>
          </a:solidFill>
          <a:ln/>
        </p:spPr>
      </p:sp>
      <p:sp>
        <p:nvSpPr>
          <p:cNvPr id="72" name="Shape 69"/>
          <p:cNvSpPr/>
          <p:nvPr/>
        </p:nvSpPr>
        <p:spPr>
          <a:xfrm>
            <a:off x="8778240" y="3767328"/>
            <a:ext cx="310896" cy="310896"/>
          </a:xfrm>
          <a:prstGeom prst="ellipse">
            <a:avLst/>
          </a:prstGeom>
          <a:solidFill>
            <a:srgbClr val="CFE8E6"/>
          </a:solidFill>
          <a:ln/>
        </p:spPr>
      </p:sp>
      <p:sp>
        <p:nvSpPr>
          <p:cNvPr id="73" name="Shape 70"/>
          <p:cNvSpPr/>
          <p:nvPr/>
        </p:nvSpPr>
        <p:spPr>
          <a:xfrm>
            <a:off x="9162288" y="3767328"/>
            <a:ext cx="310896" cy="310896"/>
          </a:xfrm>
          <a:prstGeom prst="ellipse">
            <a:avLst/>
          </a:prstGeom>
          <a:solidFill>
            <a:srgbClr val="CFE8E6"/>
          </a:solidFill>
          <a:ln/>
        </p:spPr>
      </p:sp>
      <p:sp>
        <p:nvSpPr>
          <p:cNvPr id="74" name="Shape 71"/>
          <p:cNvSpPr/>
          <p:nvPr/>
        </p:nvSpPr>
        <p:spPr>
          <a:xfrm>
            <a:off x="9546336" y="3767328"/>
            <a:ext cx="310896" cy="310896"/>
          </a:xfrm>
          <a:prstGeom prst="ellipse">
            <a:avLst/>
          </a:prstGeom>
          <a:solidFill>
            <a:srgbClr val="CFE8E6"/>
          </a:solidFill>
          <a:ln/>
        </p:spPr>
      </p:sp>
      <p:sp>
        <p:nvSpPr>
          <p:cNvPr id="75" name="Shape 72"/>
          <p:cNvSpPr/>
          <p:nvPr/>
        </p:nvSpPr>
        <p:spPr>
          <a:xfrm>
            <a:off x="9930384" y="3767328"/>
            <a:ext cx="310896" cy="310896"/>
          </a:xfrm>
          <a:prstGeom prst="ellipse">
            <a:avLst/>
          </a:prstGeom>
          <a:solidFill>
            <a:srgbClr val="CFE8E6"/>
          </a:solidFill>
          <a:ln/>
        </p:spPr>
      </p:sp>
      <p:sp>
        <p:nvSpPr>
          <p:cNvPr id="76" name="Shape 73"/>
          <p:cNvSpPr/>
          <p:nvPr/>
        </p:nvSpPr>
        <p:spPr>
          <a:xfrm>
            <a:off x="10314432" y="3767328"/>
            <a:ext cx="310896" cy="310896"/>
          </a:xfrm>
          <a:prstGeom prst="ellipse">
            <a:avLst/>
          </a:prstGeom>
          <a:solidFill>
            <a:srgbClr val="CFE8E6"/>
          </a:solidFill>
          <a:ln/>
        </p:spPr>
      </p:sp>
      <p:sp>
        <p:nvSpPr>
          <p:cNvPr id="77" name="Shape 74"/>
          <p:cNvSpPr/>
          <p:nvPr/>
        </p:nvSpPr>
        <p:spPr>
          <a:xfrm>
            <a:off x="6858000" y="4151376"/>
            <a:ext cx="310896" cy="310896"/>
          </a:xfrm>
          <a:prstGeom prst="ellipse">
            <a:avLst/>
          </a:prstGeom>
          <a:solidFill>
            <a:srgbClr val="CFE8E6"/>
          </a:solidFill>
          <a:ln/>
        </p:spPr>
      </p:sp>
      <p:sp>
        <p:nvSpPr>
          <p:cNvPr id="78" name="Shape 75"/>
          <p:cNvSpPr/>
          <p:nvPr/>
        </p:nvSpPr>
        <p:spPr>
          <a:xfrm>
            <a:off x="7242048" y="4151376"/>
            <a:ext cx="310896" cy="310896"/>
          </a:xfrm>
          <a:prstGeom prst="ellipse">
            <a:avLst/>
          </a:prstGeom>
          <a:solidFill>
            <a:srgbClr val="CFE8E6"/>
          </a:solidFill>
          <a:ln/>
        </p:spPr>
      </p:sp>
      <p:sp>
        <p:nvSpPr>
          <p:cNvPr id="79" name="Shape 76"/>
          <p:cNvSpPr/>
          <p:nvPr/>
        </p:nvSpPr>
        <p:spPr>
          <a:xfrm>
            <a:off x="7626096" y="4151376"/>
            <a:ext cx="310896" cy="310896"/>
          </a:xfrm>
          <a:prstGeom prst="ellipse">
            <a:avLst/>
          </a:prstGeom>
          <a:solidFill>
            <a:srgbClr val="CFE8E6"/>
          </a:solidFill>
          <a:ln/>
        </p:spPr>
      </p:sp>
      <p:sp>
        <p:nvSpPr>
          <p:cNvPr id="80" name="Shape 77"/>
          <p:cNvSpPr/>
          <p:nvPr/>
        </p:nvSpPr>
        <p:spPr>
          <a:xfrm>
            <a:off x="8010144" y="4151376"/>
            <a:ext cx="310896" cy="310896"/>
          </a:xfrm>
          <a:prstGeom prst="ellipse">
            <a:avLst/>
          </a:prstGeom>
          <a:solidFill>
            <a:srgbClr val="CFE8E6"/>
          </a:solidFill>
          <a:ln/>
        </p:spPr>
      </p:sp>
      <p:sp>
        <p:nvSpPr>
          <p:cNvPr id="81" name="Shape 78"/>
          <p:cNvSpPr/>
          <p:nvPr/>
        </p:nvSpPr>
        <p:spPr>
          <a:xfrm>
            <a:off x="8394192" y="4151376"/>
            <a:ext cx="310896" cy="310896"/>
          </a:xfrm>
          <a:prstGeom prst="ellipse">
            <a:avLst/>
          </a:prstGeom>
          <a:solidFill>
            <a:srgbClr val="CFE8E6"/>
          </a:solidFill>
          <a:ln/>
        </p:spPr>
      </p:sp>
      <p:sp>
        <p:nvSpPr>
          <p:cNvPr id="82" name="Shape 79"/>
          <p:cNvSpPr/>
          <p:nvPr/>
        </p:nvSpPr>
        <p:spPr>
          <a:xfrm>
            <a:off x="8778240" y="4151376"/>
            <a:ext cx="310896" cy="310896"/>
          </a:xfrm>
          <a:prstGeom prst="ellipse">
            <a:avLst/>
          </a:prstGeom>
          <a:solidFill>
            <a:srgbClr val="CFE8E6"/>
          </a:solidFill>
          <a:ln/>
        </p:spPr>
      </p:sp>
      <p:sp>
        <p:nvSpPr>
          <p:cNvPr id="83" name="Shape 80"/>
          <p:cNvSpPr/>
          <p:nvPr/>
        </p:nvSpPr>
        <p:spPr>
          <a:xfrm>
            <a:off x="9162288" y="4151376"/>
            <a:ext cx="310896" cy="310896"/>
          </a:xfrm>
          <a:prstGeom prst="ellipse">
            <a:avLst/>
          </a:prstGeom>
          <a:solidFill>
            <a:srgbClr val="CFE8E6"/>
          </a:solidFill>
          <a:ln/>
        </p:spPr>
      </p:sp>
      <p:sp>
        <p:nvSpPr>
          <p:cNvPr id="84" name="Shape 81"/>
          <p:cNvSpPr/>
          <p:nvPr/>
        </p:nvSpPr>
        <p:spPr>
          <a:xfrm>
            <a:off x="9546336" y="4151376"/>
            <a:ext cx="310896" cy="310896"/>
          </a:xfrm>
          <a:prstGeom prst="ellipse">
            <a:avLst/>
          </a:prstGeom>
          <a:solidFill>
            <a:srgbClr val="CFE8E6"/>
          </a:solidFill>
          <a:ln/>
        </p:spPr>
      </p:sp>
      <p:sp>
        <p:nvSpPr>
          <p:cNvPr id="85" name="Shape 82"/>
          <p:cNvSpPr/>
          <p:nvPr/>
        </p:nvSpPr>
        <p:spPr>
          <a:xfrm>
            <a:off x="9930384" y="4151376"/>
            <a:ext cx="310896" cy="310896"/>
          </a:xfrm>
          <a:prstGeom prst="ellipse">
            <a:avLst/>
          </a:prstGeom>
          <a:solidFill>
            <a:srgbClr val="CFE8E6"/>
          </a:solidFill>
          <a:ln/>
        </p:spPr>
      </p:sp>
      <p:sp>
        <p:nvSpPr>
          <p:cNvPr id="86" name="Shape 83"/>
          <p:cNvSpPr/>
          <p:nvPr/>
        </p:nvSpPr>
        <p:spPr>
          <a:xfrm>
            <a:off x="10314432" y="4151376"/>
            <a:ext cx="310896" cy="310896"/>
          </a:xfrm>
          <a:prstGeom prst="ellipse">
            <a:avLst/>
          </a:prstGeom>
          <a:solidFill>
            <a:srgbClr val="CFE8E6"/>
          </a:solidFill>
          <a:ln/>
        </p:spPr>
      </p:sp>
      <p:sp>
        <p:nvSpPr>
          <p:cNvPr id="87" name="Shape 84"/>
          <p:cNvSpPr/>
          <p:nvPr/>
        </p:nvSpPr>
        <p:spPr>
          <a:xfrm>
            <a:off x="6858000" y="4535424"/>
            <a:ext cx="310896" cy="310896"/>
          </a:xfrm>
          <a:prstGeom prst="ellipse">
            <a:avLst/>
          </a:prstGeom>
          <a:solidFill>
            <a:srgbClr val="CFE8E6"/>
          </a:solidFill>
          <a:ln/>
        </p:spPr>
      </p:sp>
      <p:sp>
        <p:nvSpPr>
          <p:cNvPr id="88" name="Shape 85"/>
          <p:cNvSpPr/>
          <p:nvPr/>
        </p:nvSpPr>
        <p:spPr>
          <a:xfrm>
            <a:off x="7242048" y="4535424"/>
            <a:ext cx="310896" cy="310896"/>
          </a:xfrm>
          <a:prstGeom prst="ellipse">
            <a:avLst/>
          </a:prstGeom>
          <a:solidFill>
            <a:srgbClr val="CFE8E6"/>
          </a:solidFill>
          <a:ln/>
        </p:spPr>
      </p:sp>
      <p:sp>
        <p:nvSpPr>
          <p:cNvPr id="89" name="Shape 86"/>
          <p:cNvSpPr/>
          <p:nvPr/>
        </p:nvSpPr>
        <p:spPr>
          <a:xfrm>
            <a:off x="7626096" y="4535424"/>
            <a:ext cx="310896" cy="310896"/>
          </a:xfrm>
          <a:prstGeom prst="ellipse">
            <a:avLst/>
          </a:prstGeom>
          <a:solidFill>
            <a:srgbClr val="CFE8E6"/>
          </a:solidFill>
          <a:ln/>
        </p:spPr>
      </p:sp>
      <p:sp>
        <p:nvSpPr>
          <p:cNvPr id="90" name="Shape 87"/>
          <p:cNvSpPr/>
          <p:nvPr/>
        </p:nvSpPr>
        <p:spPr>
          <a:xfrm>
            <a:off x="8010144" y="4535424"/>
            <a:ext cx="310896" cy="310896"/>
          </a:xfrm>
          <a:prstGeom prst="ellipse">
            <a:avLst/>
          </a:prstGeom>
          <a:solidFill>
            <a:srgbClr val="CFE8E6"/>
          </a:solidFill>
          <a:ln/>
        </p:spPr>
      </p:sp>
      <p:sp>
        <p:nvSpPr>
          <p:cNvPr id="91" name="Shape 88"/>
          <p:cNvSpPr/>
          <p:nvPr/>
        </p:nvSpPr>
        <p:spPr>
          <a:xfrm>
            <a:off x="8394192" y="4535424"/>
            <a:ext cx="310896" cy="310896"/>
          </a:xfrm>
          <a:prstGeom prst="ellipse">
            <a:avLst/>
          </a:prstGeom>
          <a:solidFill>
            <a:srgbClr val="CFE8E6"/>
          </a:solidFill>
          <a:ln/>
        </p:spPr>
      </p:sp>
      <p:sp>
        <p:nvSpPr>
          <p:cNvPr id="92" name="Shape 89"/>
          <p:cNvSpPr/>
          <p:nvPr/>
        </p:nvSpPr>
        <p:spPr>
          <a:xfrm>
            <a:off x="8778240" y="4535424"/>
            <a:ext cx="310896" cy="310896"/>
          </a:xfrm>
          <a:prstGeom prst="ellipse">
            <a:avLst/>
          </a:prstGeom>
          <a:solidFill>
            <a:srgbClr val="CFE8E6"/>
          </a:solidFill>
          <a:ln/>
        </p:spPr>
      </p:sp>
      <p:sp>
        <p:nvSpPr>
          <p:cNvPr id="93" name="Shape 90"/>
          <p:cNvSpPr/>
          <p:nvPr/>
        </p:nvSpPr>
        <p:spPr>
          <a:xfrm>
            <a:off x="9162288" y="4535424"/>
            <a:ext cx="310896" cy="310896"/>
          </a:xfrm>
          <a:prstGeom prst="ellipse">
            <a:avLst/>
          </a:prstGeom>
          <a:solidFill>
            <a:srgbClr val="CFE8E6"/>
          </a:solidFill>
          <a:ln/>
        </p:spPr>
      </p:sp>
      <p:sp>
        <p:nvSpPr>
          <p:cNvPr id="94" name="Shape 91"/>
          <p:cNvSpPr/>
          <p:nvPr/>
        </p:nvSpPr>
        <p:spPr>
          <a:xfrm>
            <a:off x="9546336" y="4535424"/>
            <a:ext cx="310896" cy="310896"/>
          </a:xfrm>
          <a:prstGeom prst="ellipse">
            <a:avLst/>
          </a:prstGeom>
          <a:solidFill>
            <a:srgbClr val="CFE8E6"/>
          </a:solidFill>
          <a:ln/>
        </p:spPr>
      </p:sp>
      <p:sp>
        <p:nvSpPr>
          <p:cNvPr id="95" name="Shape 92"/>
          <p:cNvSpPr/>
          <p:nvPr/>
        </p:nvSpPr>
        <p:spPr>
          <a:xfrm>
            <a:off x="9930384" y="4535424"/>
            <a:ext cx="310896" cy="310896"/>
          </a:xfrm>
          <a:prstGeom prst="ellipse">
            <a:avLst/>
          </a:prstGeom>
          <a:solidFill>
            <a:srgbClr val="CFE8E6"/>
          </a:solidFill>
          <a:ln/>
        </p:spPr>
      </p:sp>
      <p:sp>
        <p:nvSpPr>
          <p:cNvPr id="96" name="Shape 93"/>
          <p:cNvSpPr/>
          <p:nvPr/>
        </p:nvSpPr>
        <p:spPr>
          <a:xfrm>
            <a:off x="10314432" y="4535424"/>
            <a:ext cx="310896" cy="310896"/>
          </a:xfrm>
          <a:prstGeom prst="ellipse">
            <a:avLst/>
          </a:prstGeom>
          <a:solidFill>
            <a:srgbClr val="CFE8E6"/>
          </a:solidFill>
          <a:ln/>
        </p:spPr>
      </p:sp>
      <p:sp>
        <p:nvSpPr>
          <p:cNvPr id="97" name="Shape 94"/>
          <p:cNvSpPr/>
          <p:nvPr/>
        </p:nvSpPr>
        <p:spPr>
          <a:xfrm>
            <a:off x="6858000" y="4919472"/>
            <a:ext cx="310896" cy="310896"/>
          </a:xfrm>
          <a:prstGeom prst="ellipse">
            <a:avLst/>
          </a:prstGeom>
          <a:solidFill>
            <a:srgbClr val="CFE8E6"/>
          </a:solidFill>
          <a:ln/>
        </p:spPr>
      </p:sp>
      <p:sp>
        <p:nvSpPr>
          <p:cNvPr id="98" name="Shape 95"/>
          <p:cNvSpPr/>
          <p:nvPr/>
        </p:nvSpPr>
        <p:spPr>
          <a:xfrm>
            <a:off x="7242048" y="4919472"/>
            <a:ext cx="310896" cy="310896"/>
          </a:xfrm>
          <a:prstGeom prst="ellipse">
            <a:avLst/>
          </a:prstGeom>
          <a:solidFill>
            <a:srgbClr val="CFE8E6"/>
          </a:solidFill>
          <a:ln/>
        </p:spPr>
      </p:sp>
      <p:sp>
        <p:nvSpPr>
          <p:cNvPr id="99" name="Shape 96"/>
          <p:cNvSpPr/>
          <p:nvPr/>
        </p:nvSpPr>
        <p:spPr>
          <a:xfrm>
            <a:off x="7626096" y="4919472"/>
            <a:ext cx="310896" cy="310896"/>
          </a:xfrm>
          <a:prstGeom prst="ellipse">
            <a:avLst/>
          </a:prstGeom>
          <a:solidFill>
            <a:srgbClr val="CFE8E6"/>
          </a:solidFill>
          <a:ln/>
        </p:spPr>
      </p:sp>
      <p:sp>
        <p:nvSpPr>
          <p:cNvPr id="100" name="Shape 97"/>
          <p:cNvSpPr/>
          <p:nvPr/>
        </p:nvSpPr>
        <p:spPr>
          <a:xfrm>
            <a:off x="8010144" y="4919472"/>
            <a:ext cx="310896" cy="310896"/>
          </a:xfrm>
          <a:prstGeom prst="ellipse">
            <a:avLst/>
          </a:prstGeom>
          <a:solidFill>
            <a:srgbClr val="CFE8E6"/>
          </a:solidFill>
          <a:ln/>
        </p:spPr>
      </p:sp>
      <p:sp>
        <p:nvSpPr>
          <p:cNvPr id="101" name="Shape 98"/>
          <p:cNvSpPr/>
          <p:nvPr/>
        </p:nvSpPr>
        <p:spPr>
          <a:xfrm>
            <a:off x="8394192" y="4919472"/>
            <a:ext cx="310896" cy="310896"/>
          </a:xfrm>
          <a:prstGeom prst="ellipse">
            <a:avLst/>
          </a:prstGeom>
          <a:solidFill>
            <a:srgbClr val="CFE8E6"/>
          </a:solidFill>
          <a:ln/>
        </p:spPr>
      </p:sp>
      <p:sp>
        <p:nvSpPr>
          <p:cNvPr id="102" name="Shape 99"/>
          <p:cNvSpPr/>
          <p:nvPr/>
        </p:nvSpPr>
        <p:spPr>
          <a:xfrm>
            <a:off x="8778240" y="4919472"/>
            <a:ext cx="310896" cy="310896"/>
          </a:xfrm>
          <a:prstGeom prst="ellipse">
            <a:avLst/>
          </a:prstGeom>
          <a:solidFill>
            <a:srgbClr val="CFE8E6"/>
          </a:solidFill>
          <a:ln/>
        </p:spPr>
      </p:sp>
      <p:sp>
        <p:nvSpPr>
          <p:cNvPr id="103" name="Shape 100"/>
          <p:cNvSpPr/>
          <p:nvPr/>
        </p:nvSpPr>
        <p:spPr>
          <a:xfrm>
            <a:off x="9162288" y="4919472"/>
            <a:ext cx="310896" cy="310896"/>
          </a:xfrm>
          <a:prstGeom prst="ellipse">
            <a:avLst/>
          </a:prstGeom>
          <a:solidFill>
            <a:srgbClr val="CFE8E6"/>
          </a:solidFill>
          <a:ln/>
        </p:spPr>
      </p:sp>
      <p:sp>
        <p:nvSpPr>
          <p:cNvPr id="104" name="Shape 101"/>
          <p:cNvSpPr/>
          <p:nvPr/>
        </p:nvSpPr>
        <p:spPr>
          <a:xfrm>
            <a:off x="9546336" y="4919472"/>
            <a:ext cx="310896" cy="310896"/>
          </a:xfrm>
          <a:prstGeom prst="ellipse">
            <a:avLst/>
          </a:prstGeom>
          <a:solidFill>
            <a:srgbClr val="CFE8E6"/>
          </a:solidFill>
          <a:ln/>
        </p:spPr>
      </p:sp>
      <p:sp>
        <p:nvSpPr>
          <p:cNvPr id="105" name="Shape 102"/>
          <p:cNvSpPr/>
          <p:nvPr/>
        </p:nvSpPr>
        <p:spPr>
          <a:xfrm>
            <a:off x="9930384" y="4919472"/>
            <a:ext cx="310896" cy="310896"/>
          </a:xfrm>
          <a:prstGeom prst="ellipse">
            <a:avLst/>
          </a:prstGeom>
          <a:solidFill>
            <a:srgbClr val="CFE8E6"/>
          </a:solidFill>
          <a:ln/>
        </p:spPr>
      </p:sp>
      <p:sp>
        <p:nvSpPr>
          <p:cNvPr id="106" name="Shape 103"/>
          <p:cNvSpPr/>
          <p:nvPr/>
        </p:nvSpPr>
        <p:spPr>
          <a:xfrm>
            <a:off x="10314432" y="4919472"/>
            <a:ext cx="310896" cy="310896"/>
          </a:xfrm>
          <a:prstGeom prst="ellipse">
            <a:avLst/>
          </a:prstGeom>
          <a:solidFill>
            <a:srgbClr val="CFE8E6"/>
          </a:solidFill>
          <a:ln/>
        </p:spPr>
      </p:sp>
      <p:sp>
        <p:nvSpPr>
          <p:cNvPr id="107" name="Text 104"/>
          <p:cNvSpPr/>
          <p:nvPr/>
        </p:nvSpPr>
        <p:spPr>
          <a:xfrm>
            <a:off x="6858000" y="5349240"/>
            <a:ext cx="3840480" cy="274320"/>
          </a:xfrm>
          <a:prstGeom prst="rect">
            <a:avLst/>
          </a:prstGeom>
          <a:noFill/>
          <a:ln/>
        </p:spPr>
        <p:txBody>
          <a:bodyPr wrap="square" lIns="0" tIns="0" rIns="0" bIns="0" rtlCol="0" anchor="ctr"/>
          <a:lstStyle/>
          <a:p>
            <a:pPr indent="0" marL="0">
              <a:buNone/>
            </a:pPr>
            <a:r>
              <a:rPr lang="en-US" sz="1050" dirty="0">
                <a:solidFill>
                  <a:srgbClr val="4A6373"/>
                </a:solidFill>
                <a:latin typeface="Calibri" pitchFamily="34" charset="0"/>
                <a:ea typeface="Calibri" pitchFamily="34" charset="-122"/>
                <a:cs typeface="Calibri" pitchFamily="34" charset="-120"/>
              </a:rPr>
              <a:t>Each dot = 1% of Riverside's patient population</a:t>
            </a:r>
            <a:endParaRPr lang="en-US" sz="1050" dirty="0"/>
          </a:p>
        </p:txBody>
      </p:sp>
      <p:sp>
        <p:nvSpPr>
          <p:cNvPr id="108" name="Text 105"/>
          <p:cNvSpPr/>
          <p:nvPr/>
        </p:nvSpPr>
        <p:spPr>
          <a:xfrm>
            <a:off x="6858000" y="5669280"/>
            <a:ext cx="4114800" cy="868680"/>
          </a:xfrm>
          <a:prstGeom prst="rect">
            <a:avLst/>
          </a:prstGeom>
          <a:noFill/>
          <a:ln/>
        </p:spPr>
        <p:txBody>
          <a:bodyPr wrap="square" lIns="0" tIns="0" rIns="0" bIns="0" rtlCol="0" anchor="ctr"/>
          <a:lstStyle/>
          <a:p>
            <a:pPr indent="0" marL="0">
              <a:lnSpc>
                <a:spcPct val="120000"/>
              </a:lnSpc>
              <a:buNone/>
            </a:pPr>
            <a:r>
              <a:rPr lang="en-US" sz="1150" b="1" dirty="0">
                <a:solidFill>
                  <a:srgbClr val="0F2A3D"/>
                </a:solidFill>
                <a:latin typeface="Calibri" pitchFamily="34" charset="0"/>
                <a:ea typeface="Calibri" pitchFamily="34" charset="-122"/>
                <a:cs typeface="Calibri" pitchFamily="34" charset="-120"/>
              </a:rPr>
              <a:t>60 of 100 dots — </a:t>
            </a:r>
            <a:pPr indent="0" marL="0">
              <a:lnSpc>
                <a:spcPct val="120000"/>
              </a:lnSpc>
              <a:buNone/>
            </a:pPr>
            <a:r>
              <a:rPr lang="en-US" sz="1150" dirty="0">
                <a:solidFill>
                  <a:srgbClr val="4A6373"/>
                </a:solidFill>
                <a:latin typeface="Calibri" pitchFamily="34" charset="0"/>
                <a:ea typeface="Calibri" pitchFamily="34" charset="-122"/>
                <a:cs typeface="Calibri" pitchFamily="34" charset="-120"/>
              </a:rPr>
              <a:t>Hispanic/Latino, primarily Spanish-speaking patients with no routine interpreter coordination built into the referral hand-off.</a:t>
            </a:r>
            <a:endParaRPr lang="en-US" sz="11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Selected Model and Its Five Core Principles</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MODEL SELECTION</a:t>
            </a:r>
            <a:endParaRPr lang="en-US" sz="1200" dirty="0"/>
          </a:p>
        </p:txBody>
      </p:sp>
      <p:sp>
        <p:nvSpPr>
          <p:cNvPr id="5" name="Text 2"/>
          <p:cNvSpPr/>
          <p:nvPr/>
        </p:nvSpPr>
        <p:spPr>
          <a:xfrm>
            <a:off x="548640" y="1371600"/>
            <a:ext cx="10881360" cy="365760"/>
          </a:xfrm>
          <a:prstGeom prst="rect">
            <a:avLst/>
          </a:prstGeom>
          <a:noFill/>
          <a:ln/>
        </p:spPr>
        <p:txBody>
          <a:bodyPr wrap="square" lIns="0" tIns="0" rIns="0" bIns="0" rtlCol="0" anchor="ctr"/>
          <a:lstStyle/>
          <a:p>
            <a:pPr indent="0" marL="0">
              <a:buNone/>
            </a:pPr>
            <a:r>
              <a:rPr lang="en-US" sz="1350" dirty="0">
                <a:solidFill>
                  <a:srgbClr val="4A6373"/>
                </a:solidFill>
                <a:latin typeface="Calibri" pitchFamily="34" charset="0"/>
                <a:ea typeface="Calibri" pitchFamily="34" charset="-122"/>
                <a:cs typeface="Calibri" pitchFamily="34" charset="-120"/>
              </a:rPr>
              <a:t>The Collaborative Care Model (Unützer et al., 2002) is built on five core principles, applied together rather than individually.</a:t>
            </a:r>
            <a:endParaRPr lang="en-US" sz="1350" dirty="0"/>
          </a:p>
        </p:txBody>
      </p:sp>
      <p:sp>
        <p:nvSpPr>
          <p:cNvPr id="6" name="Shape 3"/>
          <p:cNvSpPr/>
          <p:nvPr/>
        </p:nvSpPr>
        <p:spPr>
          <a:xfrm>
            <a:off x="4937760" y="3520440"/>
            <a:ext cx="1828800" cy="914400"/>
          </a:xfrm>
          <a:prstGeom prst="roundRect">
            <a:avLst>
              <a:gd name="adj" fmla="val 8000"/>
            </a:avLst>
          </a:prstGeom>
          <a:solidFill>
            <a:srgbClr val="0B4F56"/>
          </a:solidFill>
          <a:ln/>
        </p:spPr>
      </p:sp>
      <p:sp>
        <p:nvSpPr>
          <p:cNvPr id="7" name="Text 4"/>
          <p:cNvSpPr/>
          <p:nvPr/>
        </p:nvSpPr>
        <p:spPr>
          <a:xfrm>
            <a:off x="4937760" y="3520440"/>
            <a:ext cx="1828800" cy="91440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CoCM</a:t>
            </a:r>
            <a:endParaRPr lang="en-US" sz="2000" dirty="0"/>
          </a:p>
        </p:txBody>
      </p:sp>
      <p:sp>
        <p:nvSpPr>
          <p:cNvPr id="8" name="Shape 5"/>
          <p:cNvSpPr/>
          <p:nvPr/>
        </p:nvSpPr>
        <p:spPr>
          <a:xfrm>
            <a:off x="5852160" y="2365553"/>
            <a:ext cx="914" cy="1612087"/>
          </a:xfrm>
          <a:prstGeom prst="line">
            <a:avLst/>
          </a:prstGeom>
          <a:noFill/>
          <a:ln w="19050">
            <a:solidFill>
              <a:srgbClr val="CFE8E6"/>
            </a:solidFill>
            <a:prstDash val="dash"/>
          </a:ln>
        </p:spPr>
      </p:sp>
      <p:sp>
        <p:nvSpPr>
          <p:cNvPr id="9" name="Shape 6"/>
          <p:cNvSpPr/>
          <p:nvPr/>
        </p:nvSpPr>
        <p:spPr>
          <a:xfrm>
            <a:off x="5632704" y="2164385"/>
            <a:ext cx="204826" cy="204826"/>
          </a:xfrm>
          <a:prstGeom prst="ellipse">
            <a:avLst/>
          </a:prstGeom>
          <a:solidFill>
            <a:srgbClr val="FFFFFF"/>
          </a:solidFill>
          <a:ln w="19050">
            <a:solidFill>
              <a:srgbClr val="0B7285"/>
            </a:solidFill>
            <a:prstDash val="solid"/>
          </a:ln>
        </p:spPr>
      </p:sp>
      <p:sp>
        <p:nvSpPr>
          <p:cNvPr id="10" name="Shape 7"/>
          <p:cNvSpPr/>
          <p:nvPr/>
        </p:nvSpPr>
        <p:spPr>
          <a:xfrm>
            <a:off x="5581498" y="2347265"/>
            <a:ext cx="307238" cy="241402"/>
          </a:xfrm>
          <a:prstGeom prst="roundRect">
            <a:avLst>
              <a:gd name="adj" fmla="val 22727"/>
            </a:avLst>
          </a:prstGeom>
          <a:solidFill>
            <a:srgbClr val="FFFFFF"/>
          </a:solidFill>
          <a:ln w="19050">
            <a:solidFill>
              <a:srgbClr val="0B7285"/>
            </a:solidFill>
            <a:prstDash val="solid"/>
          </a:ln>
        </p:spPr>
      </p:sp>
      <p:sp>
        <p:nvSpPr>
          <p:cNvPr id="11" name="Shape 8"/>
          <p:cNvSpPr/>
          <p:nvPr/>
        </p:nvSpPr>
        <p:spPr>
          <a:xfrm>
            <a:off x="5866790" y="2164385"/>
            <a:ext cx="204826" cy="204826"/>
          </a:xfrm>
          <a:prstGeom prst="ellipse">
            <a:avLst/>
          </a:prstGeom>
          <a:solidFill>
            <a:srgbClr val="FFFFFF"/>
          </a:solidFill>
          <a:ln w="19050">
            <a:solidFill>
              <a:srgbClr val="0B7285"/>
            </a:solidFill>
            <a:prstDash val="solid"/>
          </a:ln>
        </p:spPr>
      </p:sp>
      <p:sp>
        <p:nvSpPr>
          <p:cNvPr id="12" name="Shape 9"/>
          <p:cNvSpPr/>
          <p:nvPr/>
        </p:nvSpPr>
        <p:spPr>
          <a:xfrm>
            <a:off x="5815584" y="2347265"/>
            <a:ext cx="307238" cy="241402"/>
          </a:xfrm>
          <a:prstGeom prst="roundRect">
            <a:avLst>
              <a:gd name="adj" fmla="val 22727"/>
            </a:avLst>
          </a:prstGeom>
          <a:solidFill>
            <a:srgbClr val="FFFFFF"/>
          </a:solidFill>
          <a:ln w="19050">
            <a:solidFill>
              <a:srgbClr val="0B7285"/>
            </a:solidFill>
            <a:prstDash val="solid"/>
          </a:ln>
        </p:spPr>
      </p:sp>
      <p:sp>
        <p:nvSpPr>
          <p:cNvPr id="13" name="Text 10"/>
          <p:cNvSpPr/>
          <p:nvPr/>
        </p:nvSpPr>
        <p:spPr>
          <a:xfrm>
            <a:off x="4937760" y="2777033"/>
            <a:ext cx="182880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Population-Based</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Registry</a:t>
            </a:r>
            <a:endParaRPr lang="en-US" sz="1150" dirty="0"/>
          </a:p>
        </p:txBody>
      </p:sp>
      <p:sp>
        <p:nvSpPr>
          <p:cNvPr id="14" name="Shape 11"/>
          <p:cNvSpPr/>
          <p:nvPr/>
        </p:nvSpPr>
        <p:spPr>
          <a:xfrm flipH="1">
            <a:off x="5852160" y="3479478"/>
            <a:ext cx="2524148" cy="498162"/>
          </a:xfrm>
          <a:prstGeom prst="line">
            <a:avLst/>
          </a:prstGeom>
          <a:noFill/>
          <a:ln w="19050">
            <a:solidFill>
              <a:srgbClr val="CFE8E6"/>
            </a:solidFill>
            <a:prstDash val="dash"/>
          </a:ln>
        </p:spPr>
      </p:sp>
      <p:sp>
        <p:nvSpPr>
          <p:cNvPr id="15" name="Shape 12"/>
          <p:cNvSpPr/>
          <p:nvPr/>
        </p:nvSpPr>
        <p:spPr>
          <a:xfrm>
            <a:off x="8101988" y="3205158"/>
            <a:ext cx="548640" cy="548640"/>
          </a:xfrm>
          <a:prstGeom prst="ellipse">
            <a:avLst/>
          </a:prstGeom>
          <a:ln w="20320">
            <a:solidFill>
              <a:srgbClr val="0B7285"/>
            </a:solidFill>
            <a:prstDash val="solid"/>
          </a:ln>
        </p:spPr>
      </p:sp>
      <p:sp>
        <p:nvSpPr>
          <p:cNvPr id="16" name="Shape 13"/>
          <p:cNvSpPr/>
          <p:nvPr/>
        </p:nvSpPr>
        <p:spPr>
          <a:xfrm>
            <a:off x="8376308" y="3479478"/>
            <a:ext cx="182880" cy="-109728"/>
          </a:xfrm>
          <a:prstGeom prst="line">
            <a:avLst/>
          </a:prstGeom>
          <a:noFill/>
          <a:ln w="25400">
            <a:solidFill>
              <a:srgbClr val="0B7285"/>
            </a:solidFill>
            <a:prstDash val="solid"/>
          </a:ln>
        </p:spPr>
      </p:sp>
      <p:sp>
        <p:nvSpPr>
          <p:cNvPr id="17" name="Shape 14"/>
          <p:cNvSpPr/>
          <p:nvPr/>
        </p:nvSpPr>
        <p:spPr>
          <a:xfrm>
            <a:off x="8354362" y="3457532"/>
            <a:ext cx="43891" cy="43891"/>
          </a:xfrm>
          <a:prstGeom prst="ellipse">
            <a:avLst/>
          </a:prstGeom>
          <a:solidFill>
            <a:srgbClr val="0B7285"/>
          </a:solidFill>
          <a:ln/>
        </p:spPr>
      </p:sp>
      <p:sp>
        <p:nvSpPr>
          <p:cNvPr id="18" name="Text 15"/>
          <p:cNvSpPr/>
          <p:nvPr/>
        </p:nvSpPr>
        <p:spPr>
          <a:xfrm>
            <a:off x="7461908" y="3890958"/>
            <a:ext cx="182880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Measurement-</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Based Care</a:t>
            </a:r>
            <a:endParaRPr lang="en-US" sz="1150" dirty="0"/>
          </a:p>
        </p:txBody>
      </p:sp>
      <p:sp>
        <p:nvSpPr>
          <p:cNvPr id="19" name="Shape 16"/>
          <p:cNvSpPr/>
          <p:nvPr/>
        </p:nvSpPr>
        <p:spPr>
          <a:xfrm>
            <a:off x="5852160" y="3977640"/>
            <a:ext cx="1560009" cy="1304206"/>
          </a:xfrm>
          <a:prstGeom prst="line">
            <a:avLst/>
          </a:prstGeom>
          <a:noFill/>
          <a:ln w="19050">
            <a:solidFill>
              <a:srgbClr val="CFE8E6"/>
            </a:solidFill>
            <a:prstDash val="dash"/>
          </a:ln>
        </p:spPr>
      </p:sp>
      <p:sp>
        <p:nvSpPr>
          <p:cNvPr id="20" name="Shape 17"/>
          <p:cNvSpPr/>
          <p:nvPr/>
        </p:nvSpPr>
        <p:spPr>
          <a:xfrm>
            <a:off x="7167110" y="5113596"/>
            <a:ext cx="160934" cy="117043"/>
          </a:xfrm>
          <a:prstGeom prst="roundRect">
            <a:avLst>
              <a:gd name="adj" fmla="val 23438"/>
            </a:avLst>
          </a:prstGeom>
          <a:solidFill>
            <a:srgbClr val="FFFFFF"/>
          </a:solidFill>
          <a:ln w="17780">
            <a:solidFill>
              <a:srgbClr val="0B7285"/>
            </a:solidFill>
            <a:prstDash val="solid"/>
          </a:ln>
        </p:spPr>
      </p:sp>
      <p:sp>
        <p:nvSpPr>
          <p:cNvPr id="21" name="Shape 18"/>
          <p:cNvSpPr/>
          <p:nvPr/>
        </p:nvSpPr>
        <p:spPr>
          <a:xfrm>
            <a:off x="7496294" y="5113596"/>
            <a:ext cx="160934" cy="117043"/>
          </a:xfrm>
          <a:prstGeom prst="roundRect">
            <a:avLst>
              <a:gd name="adj" fmla="val 23438"/>
            </a:avLst>
          </a:prstGeom>
          <a:solidFill>
            <a:srgbClr val="FFFFFF"/>
          </a:solidFill>
          <a:ln w="17780">
            <a:solidFill>
              <a:srgbClr val="0B7285"/>
            </a:solidFill>
            <a:prstDash val="solid"/>
          </a:ln>
        </p:spPr>
      </p:sp>
      <p:sp>
        <p:nvSpPr>
          <p:cNvPr id="22" name="Shape 19"/>
          <p:cNvSpPr/>
          <p:nvPr/>
        </p:nvSpPr>
        <p:spPr>
          <a:xfrm>
            <a:off x="7331702" y="5369628"/>
            <a:ext cx="160934" cy="117043"/>
          </a:xfrm>
          <a:prstGeom prst="roundRect">
            <a:avLst>
              <a:gd name="adj" fmla="val 23438"/>
            </a:avLst>
          </a:prstGeom>
          <a:solidFill>
            <a:srgbClr val="FFFFFF"/>
          </a:solidFill>
          <a:ln w="17780">
            <a:solidFill>
              <a:srgbClr val="0B7285"/>
            </a:solidFill>
            <a:prstDash val="solid"/>
          </a:ln>
        </p:spPr>
      </p:sp>
      <p:sp>
        <p:nvSpPr>
          <p:cNvPr id="23" name="Text 20"/>
          <p:cNvSpPr/>
          <p:nvPr/>
        </p:nvSpPr>
        <p:spPr>
          <a:xfrm>
            <a:off x="6497769" y="5693326"/>
            <a:ext cx="182880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Care</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Management</a:t>
            </a:r>
            <a:endParaRPr lang="en-US" sz="1150" dirty="0"/>
          </a:p>
        </p:txBody>
      </p:sp>
      <p:sp>
        <p:nvSpPr>
          <p:cNvPr id="24" name="Shape 21"/>
          <p:cNvSpPr/>
          <p:nvPr/>
        </p:nvSpPr>
        <p:spPr>
          <a:xfrm flipH="1">
            <a:off x="4292151" y="3977640"/>
            <a:ext cx="1560009" cy="1304206"/>
          </a:xfrm>
          <a:prstGeom prst="line">
            <a:avLst/>
          </a:prstGeom>
          <a:noFill/>
          <a:ln w="19050">
            <a:solidFill>
              <a:srgbClr val="CFE8E6"/>
            </a:solidFill>
            <a:prstDash val="dash"/>
          </a:ln>
        </p:spPr>
      </p:sp>
      <p:sp>
        <p:nvSpPr>
          <p:cNvPr id="25" name="Shape 22"/>
          <p:cNvSpPr/>
          <p:nvPr/>
        </p:nvSpPr>
        <p:spPr>
          <a:xfrm>
            <a:off x="4109271" y="5044102"/>
            <a:ext cx="365760" cy="475488"/>
          </a:xfrm>
          <a:prstGeom prst="rect">
            <a:avLst/>
          </a:prstGeom>
          <a:solidFill>
            <a:srgbClr val="FFFFFF"/>
          </a:solidFill>
          <a:ln w="19050">
            <a:solidFill>
              <a:srgbClr val="0B7285"/>
            </a:solidFill>
            <a:prstDash val="solid"/>
          </a:ln>
        </p:spPr>
      </p:sp>
      <p:sp>
        <p:nvSpPr>
          <p:cNvPr id="26" name="Shape 23"/>
          <p:cNvSpPr/>
          <p:nvPr/>
        </p:nvSpPr>
        <p:spPr>
          <a:xfrm>
            <a:off x="4175108" y="5186748"/>
            <a:ext cx="234086" cy="0"/>
          </a:xfrm>
          <a:prstGeom prst="line">
            <a:avLst/>
          </a:prstGeom>
          <a:noFill/>
          <a:ln w="16510">
            <a:solidFill>
              <a:srgbClr val="0B7285"/>
            </a:solidFill>
            <a:prstDash val="solid"/>
          </a:ln>
        </p:spPr>
      </p:sp>
      <p:sp>
        <p:nvSpPr>
          <p:cNvPr id="27" name="Shape 24"/>
          <p:cNvSpPr/>
          <p:nvPr/>
        </p:nvSpPr>
        <p:spPr>
          <a:xfrm>
            <a:off x="4175108" y="5291356"/>
            <a:ext cx="234086" cy="0"/>
          </a:xfrm>
          <a:prstGeom prst="line">
            <a:avLst/>
          </a:prstGeom>
          <a:noFill/>
          <a:ln w="16510">
            <a:solidFill>
              <a:srgbClr val="0B7285"/>
            </a:solidFill>
            <a:prstDash val="solid"/>
          </a:ln>
        </p:spPr>
      </p:sp>
      <p:sp>
        <p:nvSpPr>
          <p:cNvPr id="28" name="Shape 25"/>
          <p:cNvSpPr/>
          <p:nvPr/>
        </p:nvSpPr>
        <p:spPr>
          <a:xfrm>
            <a:off x="4175108" y="5395963"/>
            <a:ext cx="234086" cy="0"/>
          </a:xfrm>
          <a:prstGeom prst="line">
            <a:avLst/>
          </a:prstGeom>
          <a:noFill/>
          <a:ln w="16510">
            <a:solidFill>
              <a:srgbClr val="0B7285"/>
            </a:solidFill>
            <a:prstDash val="solid"/>
          </a:ln>
        </p:spPr>
      </p:sp>
      <p:sp>
        <p:nvSpPr>
          <p:cNvPr id="29" name="Text 26"/>
          <p:cNvSpPr/>
          <p:nvPr/>
        </p:nvSpPr>
        <p:spPr>
          <a:xfrm>
            <a:off x="3377751" y="5693326"/>
            <a:ext cx="182880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Psychiatric</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Consultation</a:t>
            </a:r>
            <a:endParaRPr lang="en-US" sz="1150" dirty="0"/>
          </a:p>
        </p:txBody>
      </p:sp>
      <p:sp>
        <p:nvSpPr>
          <p:cNvPr id="30" name="Shape 27"/>
          <p:cNvSpPr/>
          <p:nvPr/>
        </p:nvSpPr>
        <p:spPr>
          <a:xfrm>
            <a:off x="3328012" y="3479478"/>
            <a:ext cx="2524148" cy="498162"/>
          </a:xfrm>
          <a:prstGeom prst="line">
            <a:avLst/>
          </a:prstGeom>
          <a:noFill/>
          <a:ln w="19050">
            <a:solidFill>
              <a:srgbClr val="CFE8E6"/>
            </a:solidFill>
            <a:prstDash val="dash"/>
          </a:ln>
        </p:spPr>
      </p:sp>
      <p:sp>
        <p:nvSpPr>
          <p:cNvPr id="31" name="Shape 28"/>
          <p:cNvSpPr/>
          <p:nvPr/>
        </p:nvSpPr>
        <p:spPr>
          <a:xfrm>
            <a:off x="2962252" y="3113718"/>
            <a:ext cx="731520" cy="731520"/>
          </a:xfrm>
          <a:prstGeom prst="ellipse">
            <a:avLst/>
          </a:prstGeom>
          <a:solidFill>
            <a:srgbClr val="FFFFFF"/>
          </a:solidFill>
          <a:ln w="17780">
            <a:solidFill>
              <a:srgbClr val="0B7285"/>
            </a:solidFill>
            <a:prstDash val="solid"/>
          </a:ln>
        </p:spPr>
      </p:sp>
      <p:sp>
        <p:nvSpPr>
          <p:cNvPr id="32" name="Shape 29"/>
          <p:cNvSpPr/>
          <p:nvPr/>
        </p:nvSpPr>
        <p:spPr>
          <a:xfrm>
            <a:off x="3090268" y="3241734"/>
            <a:ext cx="475488" cy="475488"/>
          </a:xfrm>
          <a:prstGeom prst="ellipse">
            <a:avLst/>
          </a:prstGeom>
          <a:solidFill>
            <a:srgbClr val="FFFFFF"/>
          </a:solidFill>
          <a:ln w="17780">
            <a:solidFill>
              <a:srgbClr val="0B7285"/>
            </a:solidFill>
            <a:prstDash val="solid"/>
          </a:ln>
        </p:spPr>
      </p:sp>
      <p:sp>
        <p:nvSpPr>
          <p:cNvPr id="33" name="Shape 30"/>
          <p:cNvSpPr/>
          <p:nvPr/>
        </p:nvSpPr>
        <p:spPr>
          <a:xfrm>
            <a:off x="3218284" y="3369750"/>
            <a:ext cx="219456" cy="219456"/>
          </a:xfrm>
          <a:prstGeom prst="ellipse">
            <a:avLst/>
          </a:prstGeom>
          <a:solidFill>
            <a:srgbClr val="0B7285"/>
          </a:solidFill>
          <a:ln w="17780">
            <a:solidFill>
              <a:srgbClr val="0B7285"/>
            </a:solidFill>
            <a:prstDash val="solid"/>
          </a:ln>
        </p:spPr>
      </p:sp>
      <p:sp>
        <p:nvSpPr>
          <p:cNvPr id="34" name="Text 31"/>
          <p:cNvSpPr/>
          <p:nvPr/>
        </p:nvSpPr>
        <p:spPr>
          <a:xfrm>
            <a:off x="2413612" y="3890958"/>
            <a:ext cx="182880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Systematic</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Treatment-to-Target</a:t>
            </a:r>
            <a:endParaRPr lang="en-US" sz="11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Patient Identification and Registry Design</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MODEL DESIGN</a:t>
            </a:r>
            <a:endParaRPr lang="en-US" sz="1200" dirty="0"/>
          </a:p>
        </p:txBody>
      </p:sp>
      <p:sp>
        <p:nvSpPr>
          <p:cNvPr id="5" name="Text 2"/>
          <p:cNvSpPr/>
          <p:nvPr/>
        </p:nvSpPr>
        <p:spPr>
          <a:xfrm>
            <a:off x="548640" y="1371600"/>
            <a:ext cx="10881360" cy="411480"/>
          </a:xfrm>
          <a:prstGeom prst="rect">
            <a:avLst/>
          </a:prstGeom>
          <a:noFill/>
          <a:ln/>
        </p:spPr>
        <p:txBody>
          <a:bodyPr wrap="square" lIns="0" tIns="0" rIns="0" bIns="0" rtlCol="0" anchor="ctr"/>
          <a:lstStyle/>
          <a:p>
            <a:pPr indent="0" marL="0">
              <a:buNone/>
            </a:pPr>
            <a:r>
              <a:rPr lang="en-US" sz="1300" dirty="0">
                <a:solidFill>
                  <a:srgbClr val="4A6373"/>
                </a:solidFill>
                <a:latin typeface="Calibri" pitchFamily="34" charset="0"/>
                <a:ea typeface="Calibri" pitchFamily="34" charset="-122"/>
                <a:cs typeface="Calibri" pitchFamily="34" charset="-120"/>
              </a:rPr>
              <a:t>Any adult patient screening positive on the PHQ-9 is enrolled the same day in a shared registry — illustrative mock-up below (fictional patients).</a:t>
            </a:r>
            <a:endParaRPr lang="en-US" sz="13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965960"/>
          <a:ext cx="11064240" cy="914400"/>
        </p:xfrm>
        <a:graphic>
          <a:graphicData uri="http://schemas.openxmlformats.org/drawingml/2006/table">
            <a:tbl>
              <a:tblPr/>
              <a:tblGrid>
                <a:gridCol w="1828800"/>
                <a:gridCol w="2103120"/>
                <a:gridCol w="1920240"/>
                <a:gridCol w="3108960"/>
                <a:gridCol w="2103120"/>
              </a:tblGrid>
              <a:tr h="502920">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Patient ID</a:t>
                      </a:r>
                      <a:endParaRPr lang="en-US" sz="12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0B4F56"/>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Enrollment Date</a:t>
                      </a:r>
                      <a:endParaRPr lang="en-US" sz="12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0B4F56"/>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Baseline PHQ-9</a:t>
                      </a:r>
                      <a:endParaRPr lang="en-US" sz="12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0B4F56"/>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Last Contact</a:t>
                      </a:r>
                      <a:endParaRPr lang="en-US" sz="12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0B4F56"/>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Status</a:t>
                      </a:r>
                      <a:endParaRPr lang="en-US" sz="12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0B4F56"/>
                    </a:solidFill>
                  </a:tcPr>
                </a:tc>
              </a:tr>
              <a:tr h="502920">
                <a:tc>
                  <a:txBody>
                    <a:bodyPr/>
                    <a:lstStyle/>
                    <a:p>
                      <a:pPr algn="ctr" indent="0" marL="0">
                        <a:buNone/>
                      </a:pPr>
                      <a:r>
                        <a:rPr lang="en-US" sz="1150" dirty="0">
                          <a:solidFill>
                            <a:srgbClr val="0F2A3D"/>
                          </a:solidFill>
                          <a:latin typeface="Calibri" pitchFamily="34" charset="0"/>
                          <a:ea typeface="Calibri" pitchFamily="34" charset="-122"/>
                          <a:cs typeface="Calibri" pitchFamily="34" charset="-120"/>
                        </a:rPr>
                        <a:t>RV-1042</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09/02/2026</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17</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00" dirty="0">
                          <a:solidFill>
                            <a:srgbClr val="4A6373"/>
                          </a:solidFill>
                          <a:latin typeface="Calibri" pitchFamily="34" charset="0"/>
                          <a:ea typeface="Calibri" pitchFamily="34" charset="-122"/>
                          <a:cs typeface="Calibri" pitchFamily="34" charset="-120"/>
                        </a:rPr>
                        <a:t>Day 18 – contact made</a:t>
                      </a:r>
                      <a:endParaRPr lang="en-US" sz="11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On Track</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18A999"/>
                    </a:solidFill>
                  </a:tcPr>
                </a:tc>
              </a:tr>
              <a:tr h="502920">
                <a:tc>
                  <a:txBody>
                    <a:bodyPr/>
                    <a:lstStyle/>
                    <a:p>
                      <a:pPr algn="ctr" indent="0" marL="0">
                        <a:buNone/>
                      </a:pPr>
                      <a:r>
                        <a:rPr lang="en-US" sz="1150" dirty="0">
                          <a:solidFill>
                            <a:srgbClr val="0F2A3D"/>
                          </a:solidFill>
                          <a:latin typeface="Calibri" pitchFamily="34" charset="0"/>
                          <a:ea typeface="Calibri" pitchFamily="34" charset="-122"/>
                          <a:cs typeface="Calibri" pitchFamily="34" charset="-120"/>
                        </a:rPr>
                        <a:t>RV-1057</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09/06/2026</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22</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00" dirty="0">
                          <a:solidFill>
                            <a:srgbClr val="4A6373"/>
                          </a:solidFill>
                          <a:latin typeface="Calibri" pitchFamily="34" charset="0"/>
                          <a:ea typeface="Calibri" pitchFamily="34" charset="-122"/>
                          <a:cs typeface="Calibri" pitchFamily="34" charset="-120"/>
                        </a:rPr>
                        <a:t>Day 29 – no contact yet</a:t>
                      </a:r>
                      <a:endParaRPr lang="en-US" sz="11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Needs Review</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E8A33D"/>
                    </a:solidFill>
                  </a:tcPr>
                </a:tc>
              </a:tr>
              <a:tr h="502920">
                <a:tc>
                  <a:txBody>
                    <a:bodyPr/>
                    <a:lstStyle/>
                    <a:p>
                      <a:pPr algn="ctr" indent="0" marL="0">
                        <a:buNone/>
                      </a:pPr>
                      <a:r>
                        <a:rPr lang="en-US" sz="1150" dirty="0">
                          <a:solidFill>
                            <a:srgbClr val="0F2A3D"/>
                          </a:solidFill>
                          <a:latin typeface="Calibri" pitchFamily="34" charset="0"/>
                          <a:ea typeface="Calibri" pitchFamily="34" charset="-122"/>
                          <a:cs typeface="Calibri" pitchFamily="34" charset="-120"/>
                        </a:rPr>
                        <a:t>RV-1061</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09/09/2026</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14</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00" dirty="0">
                          <a:solidFill>
                            <a:srgbClr val="4A6373"/>
                          </a:solidFill>
                          <a:latin typeface="Calibri" pitchFamily="34" charset="0"/>
                          <a:ea typeface="Calibri" pitchFamily="34" charset="-122"/>
                          <a:cs typeface="Calibri" pitchFamily="34" charset="-120"/>
                        </a:rPr>
                        <a:t>Day 12 – contact made</a:t>
                      </a:r>
                      <a:endParaRPr lang="en-US" sz="11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On Track</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18A999"/>
                    </a:solidFill>
                  </a:tcPr>
                </a:tc>
              </a:tr>
              <a:tr h="502920">
                <a:tc>
                  <a:txBody>
                    <a:bodyPr/>
                    <a:lstStyle/>
                    <a:p>
                      <a:pPr algn="ctr" indent="0" marL="0">
                        <a:buNone/>
                      </a:pPr>
                      <a:r>
                        <a:rPr lang="en-US" sz="1150" dirty="0">
                          <a:solidFill>
                            <a:srgbClr val="0F2A3D"/>
                          </a:solidFill>
                          <a:latin typeface="Calibri" pitchFamily="34" charset="0"/>
                          <a:ea typeface="Calibri" pitchFamily="34" charset="-122"/>
                          <a:cs typeface="Calibri" pitchFamily="34" charset="-120"/>
                        </a:rPr>
                        <a:t>RV-1074</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09/15/2026</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19</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00" dirty="0">
                          <a:solidFill>
                            <a:srgbClr val="4A6373"/>
                          </a:solidFill>
                          <a:latin typeface="Calibri" pitchFamily="34" charset="0"/>
                          <a:ea typeface="Calibri" pitchFamily="34" charset="-122"/>
                          <a:cs typeface="Calibri" pitchFamily="34" charset="-120"/>
                        </a:rPr>
                        <a:t>Wk 9 – flagged for psych review</a:t>
                      </a:r>
                      <a:endParaRPr lang="en-US" sz="11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Needs Review</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E8A33D"/>
                    </a:solidFill>
                  </a:tcPr>
                </a:tc>
              </a:tr>
              <a:tr h="502920">
                <a:tc>
                  <a:txBody>
                    <a:bodyPr/>
                    <a:lstStyle/>
                    <a:p>
                      <a:pPr algn="ctr" indent="0" marL="0">
                        <a:buNone/>
                      </a:pPr>
                      <a:r>
                        <a:rPr lang="en-US" sz="1150" dirty="0">
                          <a:solidFill>
                            <a:srgbClr val="0F2A3D"/>
                          </a:solidFill>
                          <a:latin typeface="Calibri" pitchFamily="34" charset="0"/>
                          <a:ea typeface="Calibri" pitchFamily="34" charset="-122"/>
                          <a:cs typeface="Calibri" pitchFamily="34" charset="-120"/>
                        </a:rPr>
                        <a:t>RV-1080</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09/20/2026</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dirty="0">
                          <a:solidFill>
                            <a:srgbClr val="4A6373"/>
                          </a:solidFill>
                          <a:latin typeface="Calibri" pitchFamily="34" charset="0"/>
                          <a:ea typeface="Calibri" pitchFamily="34" charset="-122"/>
                          <a:cs typeface="Calibri" pitchFamily="34" charset="-120"/>
                        </a:rPr>
                        <a:t>11</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00" dirty="0">
                          <a:solidFill>
                            <a:srgbClr val="4A6373"/>
                          </a:solidFill>
                          <a:latin typeface="Calibri" pitchFamily="34" charset="0"/>
                          <a:ea typeface="Calibri" pitchFamily="34" charset="-122"/>
                          <a:cs typeface="Calibri" pitchFamily="34" charset="-120"/>
                        </a:rPr>
                        <a:t>Day 6 – contact made</a:t>
                      </a:r>
                      <a:endParaRPr lang="en-US" sz="110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tcPr>
                </a:tc>
                <a:tc>
                  <a:txBody>
                    <a:bodyPr/>
                    <a:lstStyle/>
                    <a:p>
                      <a:pPr algn="ctr" indent="0" marL="0">
                        <a:buNone/>
                      </a:pPr>
                      <a:r>
                        <a:rPr lang="en-US" sz="1150" b="1" dirty="0">
                          <a:solidFill>
                            <a:srgbClr val="FFFFFF"/>
                          </a:solidFill>
                          <a:latin typeface="Calibri" pitchFamily="34" charset="0"/>
                          <a:ea typeface="Calibri" pitchFamily="34" charset="-122"/>
                          <a:cs typeface="Calibri" pitchFamily="34" charset="-120"/>
                        </a:rPr>
                        <a:t>On Track</a:t>
                      </a:r>
                      <a:endParaRPr lang="en-US" sz="1150" dirty="0">
                        <a:latin typeface="Calibri" charset="0"/>
                        <a:ea typeface="Calibri" charset="0"/>
                        <a:cs typeface="Calibri" charset="0"/>
                      </a:endParaRPr>
                    </a:p>
                  </a:txBody>
                  <a:tcPr marL="91440" marR="91440" marT="45720" marB="45720" anchor="ctr">
                    <a:lnL w="12700" cap="flat" cmpd="sng" algn="ctr">
                      <a:solidFill>
                        <a:srgbClr val="D7E2EA"/>
                      </a:solidFill>
                      <a:prstDash val="solid"/>
                      <a:round/>
                      <a:headEnd type="none" w="med" len="med"/>
                      <a:tailEnd type="none" w="med" len="med"/>
                    </a:lnL>
                    <a:lnR w="12700" cap="flat" cmpd="sng" algn="ctr">
                      <a:solidFill>
                        <a:srgbClr val="D7E2EA"/>
                      </a:solidFill>
                      <a:prstDash val="solid"/>
                      <a:round/>
                      <a:headEnd type="none" w="med" len="med"/>
                      <a:tailEnd type="none" w="med" len="med"/>
                    </a:lnR>
                    <a:lnT w="12700" cap="flat" cmpd="sng" algn="ctr">
                      <a:solidFill>
                        <a:srgbClr val="D7E2EA"/>
                      </a:solidFill>
                      <a:prstDash val="solid"/>
                      <a:round/>
                      <a:headEnd type="none" w="med" len="med"/>
                      <a:tailEnd type="none" w="med" len="med"/>
                    </a:lnT>
                    <a:lnB w="12700" cap="flat" cmpd="sng" algn="ctr">
                      <a:solidFill>
                        <a:srgbClr val="D7E2EA"/>
                      </a:solidFill>
                      <a:prstDash val="solid"/>
                      <a:round/>
                      <a:headEnd type="none" w="med" len="med"/>
                      <a:tailEnd type="none" w="med" len="med"/>
                    </a:lnB>
                    <a:solidFill>
                      <a:srgbClr val="18A999"/>
                    </a:solidFill>
                  </a:tcPr>
                </a:tc>
              </a:tr>
            </a:tbl>
          </a:graphicData>
        </a:graphic>
      </p:graphicFrame>
      <p:sp>
        <p:nvSpPr>
          <p:cNvPr id="7" name="Text 3"/>
          <p:cNvSpPr/>
          <p:nvPr/>
        </p:nvSpPr>
        <p:spPr>
          <a:xfrm>
            <a:off x="548640" y="5074920"/>
            <a:ext cx="11064240" cy="685800"/>
          </a:xfrm>
          <a:prstGeom prst="rect">
            <a:avLst/>
          </a:prstGeom>
          <a:noFill/>
          <a:ln/>
        </p:spPr>
        <p:txBody>
          <a:bodyPr wrap="square" lIns="0" tIns="0" rIns="0" bIns="0" rtlCol="0" anchor="ctr"/>
          <a:lstStyle/>
          <a:p>
            <a:pPr indent="0" marL="0">
              <a:lnSpc>
                <a:spcPct val="120000"/>
              </a:lnSpc>
              <a:buNone/>
            </a:pPr>
            <a:r>
              <a:rPr lang="en-US" sz="1200" i="1" dirty="0">
                <a:solidFill>
                  <a:srgbClr val="4A6373"/>
                </a:solidFill>
                <a:latin typeface="Calibri" pitchFamily="34" charset="0"/>
                <a:ea typeface="Calibri" pitchFamily="34" charset="-122"/>
                <a:cs typeface="Calibri" pitchFamily="34" charset="-120"/>
              </a:rPr>
              <a:t>Registry fields tracked: baseline score, enrollment date, every follow-up contact and outcome, and current treatment status — a single shared view for the care manager and consulting psychiatrist.</a:t>
            </a:r>
            <a:endParaRPr lang="en-US" sz="12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Team Roles and Responsibilities</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MODEL DESIGN</a:t>
            </a:r>
            <a:endParaRPr lang="en-US" sz="1200" dirty="0"/>
          </a:p>
        </p:txBody>
      </p:sp>
      <p:sp>
        <p:nvSpPr>
          <p:cNvPr id="5" name="Shape 2"/>
          <p:cNvSpPr/>
          <p:nvPr/>
        </p:nvSpPr>
        <p:spPr>
          <a:xfrm>
            <a:off x="548640" y="1920240"/>
            <a:ext cx="2514600" cy="3017520"/>
          </a:xfrm>
          <a:prstGeom prst="roundRect">
            <a:avLst>
              <a:gd name="adj" fmla="val 2909"/>
            </a:avLst>
          </a:prstGeom>
          <a:solidFill>
            <a:srgbClr val="EAF3F3"/>
          </a:solidFill>
          <a:ln/>
        </p:spPr>
      </p:sp>
      <p:sp>
        <p:nvSpPr>
          <p:cNvPr id="6" name="Shape 3"/>
          <p:cNvSpPr/>
          <p:nvPr/>
        </p:nvSpPr>
        <p:spPr>
          <a:xfrm>
            <a:off x="1394460" y="2240280"/>
            <a:ext cx="822960" cy="822960"/>
          </a:xfrm>
          <a:prstGeom prst="ellipse">
            <a:avLst/>
          </a:prstGeom>
          <a:solidFill>
            <a:srgbClr val="0B7285"/>
          </a:solidFill>
          <a:ln/>
        </p:spPr>
      </p:sp>
      <p:sp>
        <p:nvSpPr>
          <p:cNvPr id="7" name="Shape 4"/>
          <p:cNvSpPr/>
          <p:nvPr/>
        </p:nvSpPr>
        <p:spPr>
          <a:xfrm>
            <a:off x="1668780" y="2473452"/>
            <a:ext cx="274320" cy="356616"/>
          </a:xfrm>
          <a:prstGeom prst="rect">
            <a:avLst/>
          </a:prstGeom>
          <a:solidFill>
            <a:srgbClr val="FFFFFF"/>
          </a:solidFill>
          <a:ln w="19050">
            <a:solidFill>
              <a:srgbClr val="FFFFFF"/>
            </a:solidFill>
            <a:prstDash val="solid"/>
          </a:ln>
        </p:spPr>
      </p:sp>
      <p:sp>
        <p:nvSpPr>
          <p:cNvPr id="8" name="Shape 5"/>
          <p:cNvSpPr/>
          <p:nvPr/>
        </p:nvSpPr>
        <p:spPr>
          <a:xfrm>
            <a:off x="1718158" y="2580437"/>
            <a:ext cx="175565" cy="0"/>
          </a:xfrm>
          <a:prstGeom prst="line">
            <a:avLst/>
          </a:prstGeom>
          <a:noFill/>
          <a:ln w="16510">
            <a:solidFill>
              <a:srgbClr val="FFFFFF"/>
            </a:solidFill>
            <a:prstDash val="solid"/>
          </a:ln>
        </p:spPr>
      </p:sp>
      <p:sp>
        <p:nvSpPr>
          <p:cNvPr id="9" name="Shape 6"/>
          <p:cNvSpPr/>
          <p:nvPr/>
        </p:nvSpPr>
        <p:spPr>
          <a:xfrm>
            <a:off x="1718158" y="2658892"/>
            <a:ext cx="175565" cy="0"/>
          </a:xfrm>
          <a:prstGeom prst="line">
            <a:avLst/>
          </a:prstGeom>
          <a:noFill/>
          <a:ln w="16510">
            <a:solidFill>
              <a:srgbClr val="FFFFFF"/>
            </a:solidFill>
            <a:prstDash val="solid"/>
          </a:ln>
        </p:spPr>
      </p:sp>
      <p:sp>
        <p:nvSpPr>
          <p:cNvPr id="10" name="Shape 7"/>
          <p:cNvSpPr/>
          <p:nvPr/>
        </p:nvSpPr>
        <p:spPr>
          <a:xfrm>
            <a:off x="1718158" y="2737348"/>
            <a:ext cx="175565" cy="0"/>
          </a:xfrm>
          <a:prstGeom prst="line">
            <a:avLst/>
          </a:prstGeom>
          <a:noFill/>
          <a:ln w="16510">
            <a:solidFill>
              <a:srgbClr val="FFFFFF"/>
            </a:solidFill>
            <a:prstDash val="solid"/>
          </a:ln>
        </p:spPr>
      </p:sp>
      <p:sp>
        <p:nvSpPr>
          <p:cNvPr id="11" name="Text 8"/>
          <p:cNvSpPr/>
          <p:nvPr/>
        </p:nvSpPr>
        <p:spPr>
          <a:xfrm>
            <a:off x="685800" y="3200400"/>
            <a:ext cx="2240280" cy="594360"/>
          </a:xfrm>
          <a:prstGeom prst="rect">
            <a:avLst/>
          </a:prstGeom>
          <a:noFill/>
          <a:ln/>
        </p:spPr>
        <p:txBody>
          <a:bodyPr wrap="square" lIns="0" tIns="0" rIns="0" bIns="0" rtlCol="0" anchor="ctr"/>
          <a:lstStyle/>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Front Desk /</a:t>
            </a:r>
            <a:endParaRPr lang="en-US" sz="1350" dirty="0"/>
          </a:p>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Intake Staff</a:t>
            </a:r>
            <a:endParaRPr lang="en-US" sz="1350" dirty="0"/>
          </a:p>
        </p:txBody>
      </p:sp>
      <p:sp>
        <p:nvSpPr>
          <p:cNvPr id="12" name="Text 9"/>
          <p:cNvSpPr/>
          <p:nvPr/>
        </p:nvSpPr>
        <p:spPr>
          <a:xfrm>
            <a:off x="731520" y="3840480"/>
            <a:ext cx="2148840"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Administers PHQ-9, flags positive screens</a:t>
            </a:r>
            <a:endParaRPr lang="en-US" sz="1100" dirty="0"/>
          </a:p>
        </p:txBody>
      </p:sp>
      <p:sp>
        <p:nvSpPr>
          <p:cNvPr id="13" name="Shape 10"/>
          <p:cNvSpPr/>
          <p:nvPr/>
        </p:nvSpPr>
        <p:spPr>
          <a:xfrm>
            <a:off x="3090672" y="3300984"/>
            <a:ext cx="274320" cy="256032"/>
          </a:xfrm>
          <a:prstGeom prst="rightArrow">
            <a:avLst/>
          </a:prstGeom>
          <a:solidFill>
            <a:srgbClr val="18A999"/>
          </a:solidFill>
          <a:ln/>
        </p:spPr>
      </p:sp>
      <p:sp>
        <p:nvSpPr>
          <p:cNvPr id="14" name="Shape 11"/>
          <p:cNvSpPr/>
          <p:nvPr/>
        </p:nvSpPr>
        <p:spPr>
          <a:xfrm>
            <a:off x="3383280" y="1920240"/>
            <a:ext cx="2514600" cy="3017520"/>
          </a:xfrm>
          <a:prstGeom prst="roundRect">
            <a:avLst>
              <a:gd name="adj" fmla="val 2909"/>
            </a:avLst>
          </a:prstGeom>
          <a:solidFill>
            <a:srgbClr val="EAF3F3"/>
          </a:solidFill>
          <a:ln/>
        </p:spPr>
      </p:sp>
      <p:sp>
        <p:nvSpPr>
          <p:cNvPr id="15" name="Shape 12"/>
          <p:cNvSpPr/>
          <p:nvPr/>
        </p:nvSpPr>
        <p:spPr>
          <a:xfrm>
            <a:off x="4229100" y="2240280"/>
            <a:ext cx="822960" cy="822960"/>
          </a:xfrm>
          <a:prstGeom prst="ellipse">
            <a:avLst/>
          </a:prstGeom>
          <a:solidFill>
            <a:srgbClr val="0B7285"/>
          </a:solidFill>
          <a:ln/>
        </p:spPr>
      </p:sp>
      <p:sp>
        <p:nvSpPr>
          <p:cNvPr id="16" name="Shape 13"/>
          <p:cNvSpPr/>
          <p:nvPr/>
        </p:nvSpPr>
        <p:spPr>
          <a:xfrm>
            <a:off x="4475988" y="2500884"/>
            <a:ext cx="153619" cy="153619"/>
          </a:xfrm>
          <a:prstGeom prst="ellipse">
            <a:avLst/>
          </a:prstGeom>
          <a:solidFill>
            <a:srgbClr val="FFFFFF"/>
          </a:solidFill>
          <a:ln w="19050">
            <a:solidFill>
              <a:srgbClr val="FFFFFF"/>
            </a:solidFill>
            <a:prstDash val="solid"/>
          </a:ln>
        </p:spPr>
      </p:sp>
      <p:sp>
        <p:nvSpPr>
          <p:cNvPr id="17" name="Shape 14"/>
          <p:cNvSpPr/>
          <p:nvPr/>
        </p:nvSpPr>
        <p:spPr>
          <a:xfrm>
            <a:off x="4437583" y="2638044"/>
            <a:ext cx="230429" cy="181051"/>
          </a:xfrm>
          <a:prstGeom prst="roundRect">
            <a:avLst>
              <a:gd name="adj" fmla="val 22727"/>
            </a:avLst>
          </a:prstGeom>
          <a:solidFill>
            <a:srgbClr val="FFFFFF"/>
          </a:solidFill>
          <a:ln w="19050">
            <a:solidFill>
              <a:srgbClr val="FFFFFF"/>
            </a:solidFill>
            <a:prstDash val="solid"/>
          </a:ln>
        </p:spPr>
      </p:sp>
      <p:sp>
        <p:nvSpPr>
          <p:cNvPr id="18" name="Shape 15"/>
          <p:cNvSpPr/>
          <p:nvPr/>
        </p:nvSpPr>
        <p:spPr>
          <a:xfrm>
            <a:off x="4651553" y="2500884"/>
            <a:ext cx="153619" cy="153619"/>
          </a:xfrm>
          <a:prstGeom prst="ellipse">
            <a:avLst/>
          </a:prstGeom>
          <a:solidFill>
            <a:srgbClr val="FFFFFF"/>
          </a:solidFill>
          <a:ln w="19050">
            <a:solidFill>
              <a:srgbClr val="FFFFFF"/>
            </a:solidFill>
            <a:prstDash val="solid"/>
          </a:ln>
        </p:spPr>
      </p:sp>
      <p:sp>
        <p:nvSpPr>
          <p:cNvPr id="19" name="Shape 16"/>
          <p:cNvSpPr/>
          <p:nvPr/>
        </p:nvSpPr>
        <p:spPr>
          <a:xfrm>
            <a:off x="4613148" y="2638044"/>
            <a:ext cx="230429" cy="181051"/>
          </a:xfrm>
          <a:prstGeom prst="roundRect">
            <a:avLst>
              <a:gd name="adj" fmla="val 22727"/>
            </a:avLst>
          </a:prstGeom>
          <a:solidFill>
            <a:srgbClr val="FFFFFF"/>
          </a:solidFill>
          <a:ln w="19050">
            <a:solidFill>
              <a:srgbClr val="FFFFFF"/>
            </a:solidFill>
            <a:prstDash val="solid"/>
          </a:ln>
        </p:spPr>
      </p:sp>
      <p:sp>
        <p:nvSpPr>
          <p:cNvPr id="20" name="Text 17"/>
          <p:cNvSpPr/>
          <p:nvPr/>
        </p:nvSpPr>
        <p:spPr>
          <a:xfrm>
            <a:off x="3520440" y="3200400"/>
            <a:ext cx="2240280" cy="594360"/>
          </a:xfrm>
          <a:prstGeom prst="rect">
            <a:avLst/>
          </a:prstGeom>
          <a:noFill/>
          <a:ln/>
        </p:spPr>
        <p:txBody>
          <a:bodyPr wrap="square" lIns="0" tIns="0" rIns="0" bIns="0" rtlCol="0" anchor="ctr"/>
          <a:lstStyle/>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Primary Care</a:t>
            </a:r>
            <a:endParaRPr lang="en-US" sz="1350" dirty="0"/>
          </a:p>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Provider</a:t>
            </a:r>
            <a:endParaRPr lang="en-US" sz="1350" dirty="0"/>
          </a:p>
        </p:txBody>
      </p:sp>
      <p:sp>
        <p:nvSpPr>
          <p:cNvPr id="21" name="Text 18"/>
          <p:cNvSpPr/>
          <p:nvPr/>
        </p:nvSpPr>
        <p:spPr>
          <a:xfrm>
            <a:off x="3566160" y="3840480"/>
            <a:ext cx="2148840"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Introduces hand-off, reviews plan at 3 &amp; 6 months</a:t>
            </a:r>
            <a:endParaRPr lang="en-US" sz="1100" dirty="0"/>
          </a:p>
        </p:txBody>
      </p:sp>
      <p:sp>
        <p:nvSpPr>
          <p:cNvPr id="22" name="Shape 19"/>
          <p:cNvSpPr/>
          <p:nvPr/>
        </p:nvSpPr>
        <p:spPr>
          <a:xfrm>
            <a:off x="5925312" y="3300984"/>
            <a:ext cx="274320" cy="256032"/>
          </a:xfrm>
          <a:prstGeom prst="rightArrow">
            <a:avLst/>
          </a:prstGeom>
          <a:solidFill>
            <a:srgbClr val="18A999"/>
          </a:solidFill>
          <a:ln/>
        </p:spPr>
      </p:sp>
      <p:sp>
        <p:nvSpPr>
          <p:cNvPr id="23" name="Shape 20"/>
          <p:cNvSpPr/>
          <p:nvPr/>
        </p:nvSpPr>
        <p:spPr>
          <a:xfrm>
            <a:off x="6217920" y="1920240"/>
            <a:ext cx="2514600" cy="3017520"/>
          </a:xfrm>
          <a:prstGeom prst="roundRect">
            <a:avLst>
              <a:gd name="adj" fmla="val 2909"/>
            </a:avLst>
          </a:prstGeom>
          <a:solidFill>
            <a:srgbClr val="EAF3F3"/>
          </a:solidFill>
          <a:ln/>
        </p:spPr>
      </p:sp>
      <p:sp>
        <p:nvSpPr>
          <p:cNvPr id="24" name="Shape 21"/>
          <p:cNvSpPr/>
          <p:nvPr/>
        </p:nvSpPr>
        <p:spPr>
          <a:xfrm>
            <a:off x="7063740" y="2240280"/>
            <a:ext cx="822960" cy="822960"/>
          </a:xfrm>
          <a:prstGeom prst="ellipse">
            <a:avLst/>
          </a:prstGeom>
          <a:solidFill>
            <a:srgbClr val="0B7285"/>
          </a:solidFill>
          <a:ln/>
        </p:spPr>
      </p:sp>
      <p:sp>
        <p:nvSpPr>
          <p:cNvPr id="25" name="Shape 22"/>
          <p:cNvSpPr/>
          <p:nvPr/>
        </p:nvSpPr>
        <p:spPr>
          <a:xfrm>
            <a:off x="7291426" y="2525573"/>
            <a:ext cx="120701" cy="87782"/>
          </a:xfrm>
          <a:prstGeom prst="roundRect">
            <a:avLst>
              <a:gd name="adj" fmla="val 31250"/>
            </a:avLst>
          </a:prstGeom>
          <a:solidFill>
            <a:srgbClr val="FFFFFF"/>
          </a:solidFill>
          <a:ln w="17780">
            <a:solidFill>
              <a:srgbClr val="FFFFFF"/>
            </a:solidFill>
            <a:prstDash val="solid"/>
          </a:ln>
        </p:spPr>
      </p:sp>
      <p:sp>
        <p:nvSpPr>
          <p:cNvPr id="26" name="Shape 23"/>
          <p:cNvSpPr/>
          <p:nvPr/>
        </p:nvSpPr>
        <p:spPr>
          <a:xfrm>
            <a:off x="7538314" y="2525573"/>
            <a:ext cx="120701" cy="87782"/>
          </a:xfrm>
          <a:prstGeom prst="roundRect">
            <a:avLst>
              <a:gd name="adj" fmla="val 31250"/>
            </a:avLst>
          </a:prstGeom>
          <a:solidFill>
            <a:srgbClr val="FFFFFF"/>
          </a:solidFill>
          <a:ln w="17780">
            <a:solidFill>
              <a:srgbClr val="FFFFFF"/>
            </a:solidFill>
            <a:prstDash val="solid"/>
          </a:ln>
        </p:spPr>
      </p:sp>
      <p:sp>
        <p:nvSpPr>
          <p:cNvPr id="27" name="Shape 24"/>
          <p:cNvSpPr/>
          <p:nvPr/>
        </p:nvSpPr>
        <p:spPr>
          <a:xfrm>
            <a:off x="7414870" y="2717597"/>
            <a:ext cx="120701" cy="87782"/>
          </a:xfrm>
          <a:prstGeom prst="roundRect">
            <a:avLst>
              <a:gd name="adj" fmla="val 31250"/>
            </a:avLst>
          </a:prstGeom>
          <a:solidFill>
            <a:srgbClr val="FFFFFF"/>
          </a:solidFill>
          <a:ln w="17780">
            <a:solidFill>
              <a:srgbClr val="FFFFFF"/>
            </a:solidFill>
            <a:prstDash val="solid"/>
          </a:ln>
        </p:spPr>
      </p:sp>
      <p:sp>
        <p:nvSpPr>
          <p:cNvPr id="28" name="Text 25"/>
          <p:cNvSpPr/>
          <p:nvPr/>
        </p:nvSpPr>
        <p:spPr>
          <a:xfrm>
            <a:off x="6355080" y="3200400"/>
            <a:ext cx="2240280" cy="594360"/>
          </a:xfrm>
          <a:prstGeom prst="rect">
            <a:avLst/>
          </a:prstGeom>
          <a:noFill/>
          <a:ln/>
        </p:spPr>
        <p:txBody>
          <a:bodyPr wrap="square" lIns="0" tIns="0" rIns="0" bIns="0" rtlCol="0" anchor="ctr"/>
          <a:lstStyle/>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Behavioral Health</a:t>
            </a:r>
            <a:endParaRPr lang="en-US" sz="1350" dirty="0"/>
          </a:p>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Care Manager</a:t>
            </a:r>
            <a:endParaRPr lang="en-US" sz="1350" dirty="0"/>
          </a:p>
        </p:txBody>
      </p:sp>
      <p:sp>
        <p:nvSpPr>
          <p:cNvPr id="29" name="Text 26"/>
          <p:cNvSpPr/>
          <p:nvPr/>
        </p:nvSpPr>
        <p:spPr>
          <a:xfrm>
            <a:off x="6400800" y="3840480"/>
            <a:ext cx="2148840"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Enrolls, contacts, tracks, coordinates interpreter access</a:t>
            </a:r>
            <a:endParaRPr lang="en-US" sz="1100" dirty="0"/>
          </a:p>
        </p:txBody>
      </p:sp>
      <p:sp>
        <p:nvSpPr>
          <p:cNvPr id="30" name="Shape 27"/>
          <p:cNvSpPr/>
          <p:nvPr/>
        </p:nvSpPr>
        <p:spPr>
          <a:xfrm>
            <a:off x="8759952" y="3300984"/>
            <a:ext cx="274320" cy="256032"/>
          </a:xfrm>
          <a:prstGeom prst="rightArrow">
            <a:avLst/>
          </a:prstGeom>
          <a:solidFill>
            <a:srgbClr val="18A999"/>
          </a:solidFill>
          <a:ln/>
        </p:spPr>
      </p:sp>
      <p:sp>
        <p:nvSpPr>
          <p:cNvPr id="31" name="Shape 28"/>
          <p:cNvSpPr/>
          <p:nvPr/>
        </p:nvSpPr>
        <p:spPr>
          <a:xfrm>
            <a:off x="9052560" y="1920240"/>
            <a:ext cx="2514600" cy="3017520"/>
          </a:xfrm>
          <a:prstGeom prst="roundRect">
            <a:avLst>
              <a:gd name="adj" fmla="val 2909"/>
            </a:avLst>
          </a:prstGeom>
          <a:solidFill>
            <a:srgbClr val="EAF3F3"/>
          </a:solidFill>
          <a:ln/>
        </p:spPr>
      </p:sp>
      <p:sp>
        <p:nvSpPr>
          <p:cNvPr id="32" name="Shape 29"/>
          <p:cNvSpPr/>
          <p:nvPr/>
        </p:nvSpPr>
        <p:spPr>
          <a:xfrm>
            <a:off x="9898380" y="2240280"/>
            <a:ext cx="822960" cy="822960"/>
          </a:xfrm>
          <a:prstGeom prst="ellipse">
            <a:avLst/>
          </a:prstGeom>
          <a:solidFill>
            <a:srgbClr val="0B7285"/>
          </a:solidFill>
          <a:ln/>
        </p:spPr>
      </p:sp>
      <p:sp>
        <p:nvSpPr>
          <p:cNvPr id="33" name="Shape 30"/>
          <p:cNvSpPr/>
          <p:nvPr/>
        </p:nvSpPr>
        <p:spPr>
          <a:xfrm>
            <a:off x="10104120" y="2446020"/>
            <a:ext cx="411480" cy="411480"/>
          </a:xfrm>
          <a:prstGeom prst="ellipse">
            <a:avLst/>
          </a:prstGeom>
          <a:ln w="20320">
            <a:solidFill>
              <a:srgbClr val="FFFFFF"/>
            </a:solidFill>
            <a:prstDash val="solid"/>
          </a:ln>
        </p:spPr>
      </p:sp>
      <p:sp>
        <p:nvSpPr>
          <p:cNvPr id="34" name="Shape 31"/>
          <p:cNvSpPr/>
          <p:nvPr/>
        </p:nvSpPr>
        <p:spPr>
          <a:xfrm>
            <a:off x="10309860" y="2651760"/>
            <a:ext cx="137160" cy="-82296"/>
          </a:xfrm>
          <a:prstGeom prst="line">
            <a:avLst/>
          </a:prstGeom>
          <a:noFill/>
          <a:ln w="25400">
            <a:solidFill>
              <a:srgbClr val="FFFFFF"/>
            </a:solidFill>
            <a:prstDash val="solid"/>
          </a:ln>
        </p:spPr>
      </p:sp>
      <p:sp>
        <p:nvSpPr>
          <p:cNvPr id="35" name="Shape 32"/>
          <p:cNvSpPr/>
          <p:nvPr/>
        </p:nvSpPr>
        <p:spPr>
          <a:xfrm>
            <a:off x="10293401" y="2635301"/>
            <a:ext cx="32918" cy="32918"/>
          </a:xfrm>
          <a:prstGeom prst="ellipse">
            <a:avLst/>
          </a:prstGeom>
          <a:solidFill>
            <a:srgbClr val="FFFFFF"/>
          </a:solidFill>
          <a:ln/>
        </p:spPr>
      </p:sp>
      <p:sp>
        <p:nvSpPr>
          <p:cNvPr id="36" name="Text 33"/>
          <p:cNvSpPr/>
          <p:nvPr/>
        </p:nvSpPr>
        <p:spPr>
          <a:xfrm>
            <a:off x="9189720" y="3200400"/>
            <a:ext cx="2240280" cy="594360"/>
          </a:xfrm>
          <a:prstGeom prst="rect">
            <a:avLst/>
          </a:prstGeom>
          <a:noFill/>
          <a:ln/>
        </p:spPr>
        <p:txBody>
          <a:bodyPr wrap="square" lIns="0" tIns="0" rIns="0" bIns="0" rtlCol="0" anchor="ctr"/>
          <a:lstStyle/>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Consulting</a:t>
            </a:r>
            <a:endParaRPr lang="en-US" sz="1350" dirty="0"/>
          </a:p>
          <a:p>
            <a:pPr algn="ctr" indent="0" marL="0">
              <a:lnSpc>
                <a:spcPct val="105000"/>
              </a:lnSpc>
              <a:buNone/>
            </a:pPr>
            <a:r>
              <a:rPr lang="en-US" sz="1350" b="1" dirty="0">
                <a:solidFill>
                  <a:srgbClr val="0F2A3D"/>
                </a:solidFill>
                <a:latin typeface="Cambria" pitchFamily="34" charset="0"/>
                <a:ea typeface="Cambria" pitchFamily="34" charset="-122"/>
                <a:cs typeface="Cambria" pitchFamily="34" charset="-120"/>
              </a:rPr>
              <a:t>Psychiatrist</a:t>
            </a:r>
            <a:endParaRPr lang="en-US" sz="1350" dirty="0"/>
          </a:p>
        </p:txBody>
      </p:sp>
      <p:sp>
        <p:nvSpPr>
          <p:cNvPr id="37" name="Text 34"/>
          <p:cNvSpPr/>
          <p:nvPr/>
        </p:nvSpPr>
        <p:spPr>
          <a:xfrm>
            <a:off x="9235440" y="3840480"/>
            <a:ext cx="2148840"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Caseload review; consults on flagged non-responders</a:t>
            </a:r>
            <a:endParaRPr lang="en-US" sz="1100" dirty="0"/>
          </a:p>
        </p:txBody>
      </p:sp>
      <p:sp>
        <p:nvSpPr>
          <p:cNvPr id="38" name="Text 35"/>
          <p:cNvSpPr/>
          <p:nvPr/>
        </p:nvSpPr>
        <p:spPr>
          <a:xfrm>
            <a:off x="548640" y="5166360"/>
            <a:ext cx="11064240" cy="594360"/>
          </a:xfrm>
          <a:prstGeom prst="rect">
            <a:avLst/>
          </a:prstGeom>
          <a:noFill/>
          <a:ln/>
        </p:spPr>
        <p:txBody>
          <a:bodyPr wrap="square" lIns="0" tIns="0" rIns="0" bIns="0" rtlCol="0" anchor="ctr"/>
          <a:lstStyle/>
          <a:p>
            <a:pPr indent="0" marL="0">
              <a:lnSpc>
                <a:spcPct val="120000"/>
              </a:lnSpc>
              <a:buNone/>
            </a:pPr>
            <a:r>
              <a:rPr lang="en-US" sz="1250" i="1" dirty="0">
                <a:solidFill>
                  <a:srgbClr val="4A6373"/>
                </a:solidFill>
                <a:latin typeface="Calibri" pitchFamily="34" charset="0"/>
                <a:ea typeface="Calibri" pitchFamily="34" charset="-122"/>
                <a:cs typeface="Calibri" pitchFamily="34" charset="-120"/>
              </a:rPr>
              <a:t>Four roles, each with a defined responsibility at a defined point in the pathway — a role with no responsibility in the workflow is a gap, not an oversight to gloss over.</a:t>
            </a:r>
            <a:endParaRPr lang="en-US" sz="12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Workflow Map: Positive PHQ-9 Screen to 6-Month Follow-Up</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WORKFLOW MAPPING</a:t>
            </a:r>
            <a:endParaRPr lang="en-US" sz="1200" dirty="0"/>
          </a:p>
        </p:txBody>
      </p:sp>
      <p:sp>
        <p:nvSpPr>
          <p:cNvPr id="5" name="Text 2"/>
          <p:cNvSpPr/>
          <p:nvPr/>
        </p:nvSpPr>
        <p:spPr>
          <a:xfrm>
            <a:off x="548640" y="1325880"/>
            <a:ext cx="11064240" cy="320040"/>
          </a:xfrm>
          <a:prstGeom prst="rect">
            <a:avLst/>
          </a:prstGeom>
          <a:noFill/>
          <a:ln/>
        </p:spPr>
        <p:txBody>
          <a:bodyPr wrap="square" lIns="0" tIns="0" rIns="0" bIns="0" rtlCol="0" anchor="ctr"/>
          <a:lstStyle/>
          <a:p>
            <a:pPr indent="0" marL="0">
              <a:buNone/>
            </a:pPr>
            <a:r>
              <a:rPr lang="en-US" sz="1300" b="1" dirty="0">
                <a:solidFill>
                  <a:srgbClr val="0F2A3D"/>
                </a:solidFill>
                <a:latin typeface="Calibri" pitchFamily="34" charset="0"/>
                <a:ea typeface="Calibri" pitchFamily="34" charset="-122"/>
                <a:cs typeface="Calibri" pitchFamily="34" charset="-120"/>
              </a:rPr>
              <a:t>Explicit Role Mapping — Positive PHQ-9 Screen to 6-Month Follow-Up</a:t>
            </a:r>
            <a:endParaRPr lang="en-US" sz="1300" dirty="0"/>
          </a:p>
        </p:txBody>
      </p:sp>
      <p:sp>
        <p:nvSpPr>
          <p:cNvPr id="6" name="Shape 3"/>
          <p:cNvSpPr/>
          <p:nvPr/>
        </p:nvSpPr>
        <p:spPr>
          <a:xfrm>
            <a:off x="914400" y="3794760"/>
            <a:ext cx="10378440" cy="0"/>
          </a:xfrm>
          <a:prstGeom prst="line">
            <a:avLst/>
          </a:prstGeom>
          <a:noFill/>
          <a:ln w="38100">
            <a:solidFill>
              <a:srgbClr val="0B7285"/>
            </a:solidFill>
            <a:prstDash val="solid"/>
          </a:ln>
        </p:spPr>
      </p:sp>
      <p:sp>
        <p:nvSpPr>
          <p:cNvPr id="7" name="Shape 4"/>
          <p:cNvSpPr/>
          <p:nvPr/>
        </p:nvSpPr>
        <p:spPr>
          <a:xfrm>
            <a:off x="804672" y="3685032"/>
            <a:ext cx="219456" cy="219456"/>
          </a:xfrm>
          <a:prstGeom prst="ellipse">
            <a:avLst/>
          </a:prstGeom>
          <a:solidFill>
            <a:srgbClr val="0B7285"/>
          </a:solidFill>
          <a:ln w="19050">
            <a:solidFill>
              <a:srgbClr val="FFFFFF"/>
            </a:solidFill>
            <a:prstDash val="solid"/>
          </a:ln>
        </p:spPr>
      </p:sp>
      <p:sp>
        <p:nvSpPr>
          <p:cNvPr id="8" name="Shape 5"/>
          <p:cNvSpPr/>
          <p:nvPr/>
        </p:nvSpPr>
        <p:spPr>
          <a:xfrm>
            <a:off x="914400" y="3017520"/>
            <a:ext cx="0" cy="777240"/>
          </a:xfrm>
          <a:prstGeom prst="line">
            <a:avLst/>
          </a:prstGeom>
          <a:noFill/>
          <a:ln w="12700">
            <a:solidFill>
              <a:srgbClr val="CFE8E6"/>
            </a:solidFill>
            <a:prstDash val="solid"/>
          </a:ln>
        </p:spPr>
      </p:sp>
      <p:sp>
        <p:nvSpPr>
          <p:cNvPr id="9" name="Text 6"/>
          <p:cNvSpPr/>
          <p:nvPr/>
        </p:nvSpPr>
        <p:spPr>
          <a:xfrm>
            <a:off x="228600" y="2331720"/>
            <a:ext cx="1371600" cy="274320"/>
          </a:xfrm>
          <a:prstGeom prst="rect">
            <a:avLst/>
          </a:prstGeom>
          <a:noFill/>
          <a:ln/>
        </p:spPr>
        <p:txBody>
          <a:bodyPr wrap="square" lIns="0" tIns="0" rIns="0" bIns="0" rtlCol="0" anchor="ctr"/>
          <a:lstStyle/>
          <a:p>
            <a:pPr algn="ctr" indent="0" marL="0">
              <a:buNone/>
            </a:pPr>
            <a:r>
              <a:rPr lang="en-US" sz="1300" b="1" dirty="0">
                <a:solidFill>
                  <a:srgbClr val="0B7285"/>
                </a:solidFill>
                <a:latin typeface="Cambria" pitchFamily="34" charset="0"/>
                <a:ea typeface="Cambria" pitchFamily="34" charset="-122"/>
                <a:cs typeface="Cambria" pitchFamily="34" charset="-120"/>
              </a:rPr>
              <a:t>Day 0</a:t>
            </a:r>
            <a:endParaRPr lang="en-US" sz="1300" dirty="0"/>
          </a:p>
        </p:txBody>
      </p:sp>
      <p:sp>
        <p:nvSpPr>
          <p:cNvPr id="10" name="Text 7"/>
          <p:cNvSpPr/>
          <p:nvPr/>
        </p:nvSpPr>
        <p:spPr>
          <a:xfrm>
            <a:off x="91440" y="2606040"/>
            <a:ext cx="1645920" cy="320040"/>
          </a:xfrm>
          <a:prstGeom prst="rect">
            <a:avLst/>
          </a:prstGeom>
          <a:noFill/>
          <a:ln/>
        </p:spPr>
        <p:txBody>
          <a:bodyPr wrap="square" lIns="0" tIns="0" rIns="0" bIns="0" rtlCol="0" anchor="ctr"/>
          <a:lstStyle/>
          <a:p>
            <a:pPr algn="ctr" indent="0" marL="0">
              <a:buNone/>
            </a:pPr>
            <a:r>
              <a:rPr lang="en-US" sz="1000" b="1" dirty="0">
                <a:solidFill>
                  <a:srgbClr val="0F2A3D"/>
                </a:solidFill>
                <a:latin typeface="Calibri" pitchFamily="34" charset="0"/>
                <a:ea typeface="Calibri" pitchFamily="34" charset="-122"/>
                <a:cs typeface="Calibri" pitchFamily="34" charset="-120"/>
              </a:rPr>
              <a:t>Front Desk + PCP</a:t>
            </a:r>
            <a:endParaRPr lang="en-US" sz="1000" dirty="0"/>
          </a:p>
        </p:txBody>
      </p:sp>
      <p:sp>
        <p:nvSpPr>
          <p:cNvPr id="11" name="Text 8"/>
          <p:cNvSpPr/>
          <p:nvPr/>
        </p:nvSpPr>
        <p:spPr>
          <a:xfrm>
            <a:off x="91440" y="2898648"/>
            <a:ext cx="1645920" cy="548640"/>
          </a:xfrm>
          <a:prstGeom prst="rect">
            <a:avLst/>
          </a:prstGeom>
          <a:noFill/>
          <a:ln/>
        </p:spPr>
        <p:txBody>
          <a:bodyPr wrap="square" lIns="0" tIns="0" rIns="0" bIns="0" rtlCol="0" anchor="ctr"/>
          <a:lstStyle/>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Screen &amp; same-day</a:t>
            </a:r>
            <a:endParaRPr lang="en-US" sz="950" dirty="0"/>
          </a:p>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warm hand-off</a:t>
            </a:r>
            <a:endParaRPr lang="en-US" sz="950" dirty="0"/>
          </a:p>
        </p:txBody>
      </p:sp>
      <p:sp>
        <p:nvSpPr>
          <p:cNvPr id="12" name="Shape 9"/>
          <p:cNvSpPr/>
          <p:nvPr/>
        </p:nvSpPr>
        <p:spPr>
          <a:xfrm>
            <a:off x="2880360" y="3685032"/>
            <a:ext cx="219456" cy="219456"/>
          </a:xfrm>
          <a:prstGeom prst="ellipse">
            <a:avLst/>
          </a:prstGeom>
          <a:solidFill>
            <a:srgbClr val="0B7285"/>
          </a:solidFill>
          <a:ln w="19050">
            <a:solidFill>
              <a:srgbClr val="FFFFFF"/>
            </a:solidFill>
            <a:prstDash val="solid"/>
          </a:ln>
        </p:spPr>
      </p:sp>
      <p:sp>
        <p:nvSpPr>
          <p:cNvPr id="13" name="Shape 10"/>
          <p:cNvSpPr/>
          <p:nvPr/>
        </p:nvSpPr>
        <p:spPr>
          <a:xfrm>
            <a:off x="2990088" y="3794760"/>
            <a:ext cx="0" cy="777240"/>
          </a:xfrm>
          <a:prstGeom prst="line">
            <a:avLst/>
          </a:prstGeom>
          <a:noFill/>
          <a:ln w="12700">
            <a:solidFill>
              <a:srgbClr val="CFE8E6"/>
            </a:solidFill>
            <a:prstDash val="solid"/>
          </a:ln>
        </p:spPr>
      </p:sp>
      <p:sp>
        <p:nvSpPr>
          <p:cNvPr id="14" name="Text 11"/>
          <p:cNvSpPr/>
          <p:nvPr/>
        </p:nvSpPr>
        <p:spPr>
          <a:xfrm>
            <a:off x="2304288" y="4663440"/>
            <a:ext cx="1371600" cy="274320"/>
          </a:xfrm>
          <a:prstGeom prst="rect">
            <a:avLst/>
          </a:prstGeom>
          <a:noFill/>
          <a:ln/>
        </p:spPr>
        <p:txBody>
          <a:bodyPr wrap="square" lIns="0" tIns="0" rIns="0" bIns="0" rtlCol="0" anchor="ctr"/>
          <a:lstStyle/>
          <a:p>
            <a:pPr algn="ctr" indent="0" marL="0">
              <a:buNone/>
            </a:pPr>
            <a:r>
              <a:rPr lang="en-US" sz="1300" b="1" dirty="0">
                <a:solidFill>
                  <a:srgbClr val="0B7285"/>
                </a:solidFill>
                <a:latin typeface="Cambria" pitchFamily="34" charset="0"/>
                <a:ea typeface="Cambria" pitchFamily="34" charset="-122"/>
                <a:cs typeface="Cambria" pitchFamily="34" charset="-120"/>
              </a:rPr>
              <a:t>Wk 2–4</a:t>
            </a:r>
            <a:endParaRPr lang="en-US" sz="1300" dirty="0"/>
          </a:p>
        </p:txBody>
      </p:sp>
      <p:sp>
        <p:nvSpPr>
          <p:cNvPr id="15" name="Text 12"/>
          <p:cNvSpPr/>
          <p:nvPr/>
        </p:nvSpPr>
        <p:spPr>
          <a:xfrm>
            <a:off x="2167128" y="4937760"/>
            <a:ext cx="1645920" cy="320040"/>
          </a:xfrm>
          <a:prstGeom prst="rect">
            <a:avLst/>
          </a:prstGeom>
          <a:noFill/>
          <a:ln/>
        </p:spPr>
        <p:txBody>
          <a:bodyPr wrap="square" lIns="0" tIns="0" rIns="0" bIns="0" rtlCol="0" anchor="ctr"/>
          <a:lstStyle/>
          <a:p>
            <a:pPr algn="ctr" indent="0" marL="0">
              <a:buNone/>
            </a:pPr>
            <a:r>
              <a:rPr lang="en-US" sz="1000" b="1" dirty="0">
                <a:solidFill>
                  <a:srgbClr val="0F2A3D"/>
                </a:solidFill>
                <a:latin typeface="Calibri" pitchFamily="34" charset="0"/>
                <a:ea typeface="Calibri" pitchFamily="34" charset="-122"/>
                <a:cs typeface="Calibri" pitchFamily="34" charset="-120"/>
              </a:rPr>
              <a:t>Care Manager</a:t>
            </a:r>
            <a:endParaRPr lang="en-US" sz="1000" dirty="0"/>
          </a:p>
        </p:txBody>
      </p:sp>
      <p:sp>
        <p:nvSpPr>
          <p:cNvPr id="16" name="Text 13"/>
          <p:cNvSpPr/>
          <p:nvPr/>
        </p:nvSpPr>
        <p:spPr>
          <a:xfrm>
            <a:off x="2167128" y="5230368"/>
            <a:ext cx="1645920" cy="548640"/>
          </a:xfrm>
          <a:prstGeom prst="rect">
            <a:avLst/>
          </a:prstGeom>
          <a:noFill/>
          <a:ln/>
        </p:spPr>
        <p:txBody>
          <a:bodyPr wrap="square" lIns="0" tIns="0" rIns="0" bIns="0" rtlCol="0" anchor="ctr"/>
          <a:lstStyle/>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First structured</a:t>
            </a:r>
            <a:endParaRPr lang="en-US" sz="950" dirty="0"/>
          </a:p>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follow-up contact</a:t>
            </a:r>
            <a:endParaRPr lang="en-US" sz="950" dirty="0"/>
          </a:p>
        </p:txBody>
      </p:sp>
      <p:sp>
        <p:nvSpPr>
          <p:cNvPr id="17" name="Shape 14"/>
          <p:cNvSpPr/>
          <p:nvPr/>
        </p:nvSpPr>
        <p:spPr>
          <a:xfrm>
            <a:off x="4956048" y="3685032"/>
            <a:ext cx="219456" cy="219456"/>
          </a:xfrm>
          <a:prstGeom prst="ellipse">
            <a:avLst/>
          </a:prstGeom>
          <a:solidFill>
            <a:srgbClr val="0B7285"/>
          </a:solidFill>
          <a:ln w="19050">
            <a:solidFill>
              <a:srgbClr val="FFFFFF"/>
            </a:solidFill>
            <a:prstDash val="solid"/>
          </a:ln>
        </p:spPr>
      </p:sp>
      <p:sp>
        <p:nvSpPr>
          <p:cNvPr id="18" name="Shape 15"/>
          <p:cNvSpPr/>
          <p:nvPr/>
        </p:nvSpPr>
        <p:spPr>
          <a:xfrm>
            <a:off x="5065776" y="3017520"/>
            <a:ext cx="0" cy="777240"/>
          </a:xfrm>
          <a:prstGeom prst="line">
            <a:avLst/>
          </a:prstGeom>
          <a:noFill/>
          <a:ln w="12700">
            <a:solidFill>
              <a:srgbClr val="CFE8E6"/>
            </a:solidFill>
            <a:prstDash val="solid"/>
          </a:ln>
        </p:spPr>
      </p:sp>
      <p:sp>
        <p:nvSpPr>
          <p:cNvPr id="19" name="Text 16"/>
          <p:cNvSpPr/>
          <p:nvPr/>
        </p:nvSpPr>
        <p:spPr>
          <a:xfrm>
            <a:off x="4379976" y="2331720"/>
            <a:ext cx="1371600" cy="274320"/>
          </a:xfrm>
          <a:prstGeom prst="rect">
            <a:avLst/>
          </a:prstGeom>
          <a:noFill/>
          <a:ln/>
        </p:spPr>
        <p:txBody>
          <a:bodyPr wrap="square" lIns="0" tIns="0" rIns="0" bIns="0" rtlCol="0" anchor="ctr"/>
          <a:lstStyle/>
          <a:p>
            <a:pPr algn="ctr" indent="0" marL="0">
              <a:buNone/>
            </a:pPr>
            <a:r>
              <a:rPr lang="en-US" sz="1300" b="1" dirty="0">
                <a:solidFill>
                  <a:srgbClr val="0B7285"/>
                </a:solidFill>
                <a:latin typeface="Cambria" pitchFamily="34" charset="0"/>
                <a:ea typeface="Cambria" pitchFamily="34" charset="-122"/>
                <a:cs typeface="Cambria" pitchFamily="34" charset="-120"/>
              </a:rPr>
              <a:t>Wk 4–8</a:t>
            </a:r>
            <a:endParaRPr lang="en-US" sz="1300" dirty="0"/>
          </a:p>
        </p:txBody>
      </p:sp>
      <p:sp>
        <p:nvSpPr>
          <p:cNvPr id="20" name="Text 17"/>
          <p:cNvSpPr/>
          <p:nvPr/>
        </p:nvSpPr>
        <p:spPr>
          <a:xfrm>
            <a:off x="4242816" y="2606040"/>
            <a:ext cx="1645920" cy="320040"/>
          </a:xfrm>
          <a:prstGeom prst="rect">
            <a:avLst/>
          </a:prstGeom>
          <a:noFill/>
          <a:ln/>
        </p:spPr>
        <p:txBody>
          <a:bodyPr wrap="square" lIns="0" tIns="0" rIns="0" bIns="0" rtlCol="0" anchor="ctr"/>
          <a:lstStyle/>
          <a:p>
            <a:pPr algn="ctr" indent="0" marL="0">
              <a:buNone/>
            </a:pPr>
            <a:r>
              <a:rPr lang="en-US" sz="1000" b="1" dirty="0">
                <a:solidFill>
                  <a:srgbClr val="0F2A3D"/>
                </a:solidFill>
                <a:latin typeface="Calibri" pitchFamily="34" charset="0"/>
                <a:ea typeface="Calibri" pitchFamily="34" charset="-122"/>
                <a:cs typeface="Calibri" pitchFamily="34" charset="-120"/>
              </a:rPr>
              <a:t>Care Mgr + Psychiatrist</a:t>
            </a:r>
            <a:endParaRPr lang="en-US" sz="1000" dirty="0"/>
          </a:p>
        </p:txBody>
      </p:sp>
      <p:sp>
        <p:nvSpPr>
          <p:cNvPr id="21" name="Text 18"/>
          <p:cNvSpPr/>
          <p:nvPr/>
        </p:nvSpPr>
        <p:spPr>
          <a:xfrm>
            <a:off x="4242816" y="2898648"/>
            <a:ext cx="1645920" cy="548640"/>
          </a:xfrm>
          <a:prstGeom prst="rect">
            <a:avLst/>
          </a:prstGeom>
          <a:noFill/>
          <a:ln/>
        </p:spPr>
        <p:txBody>
          <a:bodyPr wrap="square" lIns="0" tIns="0" rIns="0" bIns="0" rtlCol="0" anchor="ctr"/>
          <a:lstStyle/>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Registry review</a:t>
            </a:r>
            <a:endParaRPr lang="en-US" sz="950" dirty="0"/>
          </a:p>
        </p:txBody>
      </p:sp>
      <p:sp>
        <p:nvSpPr>
          <p:cNvPr id="22" name="Shape 19"/>
          <p:cNvSpPr/>
          <p:nvPr/>
        </p:nvSpPr>
        <p:spPr>
          <a:xfrm>
            <a:off x="7031736" y="3685032"/>
            <a:ext cx="219456" cy="219456"/>
          </a:xfrm>
          <a:prstGeom prst="ellipse">
            <a:avLst/>
          </a:prstGeom>
          <a:solidFill>
            <a:srgbClr val="E8A33D"/>
          </a:solidFill>
          <a:ln w="19050">
            <a:solidFill>
              <a:srgbClr val="FFFFFF"/>
            </a:solidFill>
            <a:prstDash val="solid"/>
          </a:ln>
        </p:spPr>
      </p:sp>
      <p:sp>
        <p:nvSpPr>
          <p:cNvPr id="23" name="Shape 20"/>
          <p:cNvSpPr/>
          <p:nvPr/>
        </p:nvSpPr>
        <p:spPr>
          <a:xfrm>
            <a:off x="7141464" y="3794760"/>
            <a:ext cx="0" cy="777240"/>
          </a:xfrm>
          <a:prstGeom prst="line">
            <a:avLst/>
          </a:prstGeom>
          <a:noFill/>
          <a:ln w="12700">
            <a:solidFill>
              <a:srgbClr val="CFE8E6"/>
            </a:solidFill>
            <a:prstDash val="solid"/>
          </a:ln>
        </p:spPr>
      </p:sp>
      <p:sp>
        <p:nvSpPr>
          <p:cNvPr id="24" name="Text 21"/>
          <p:cNvSpPr/>
          <p:nvPr/>
        </p:nvSpPr>
        <p:spPr>
          <a:xfrm>
            <a:off x="6455664" y="4663440"/>
            <a:ext cx="1371600" cy="274320"/>
          </a:xfrm>
          <a:prstGeom prst="rect">
            <a:avLst/>
          </a:prstGeom>
          <a:noFill/>
          <a:ln/>
        </p:spPr>
        <p:txBody>
          <a:bodyPr wrap="square" lIns="0" tIns="0" rIns="0" bIns="0" rtlCol="0" anchor="ctr"/>
          <a:lstStyle/>
          <a:p>
            <a:pPr algn="ctr" indent="0" marL="0">
              <a:buNone/>
            </a:pPr>
            <a:r>
              <a:rPr lang="en-US" sz="1300" b="1" dirty="0">
                <a:solidFill>
                  <a:srgbClr val="E8A33D"/>
                </a:solidFill>
                <a:latin typeface="Cambria" pitchFamily="34" charset="0"/>
                <a:ea typeface="Cambria" pitchFamily="34" charset="-122"/>
                <a:cs typeface="Cambria" pitchFamily="34" charset="-120"/>
              </a:rPr>
              <a:t>Wk 8–12</a:t>
            </a:r>
            <a:endParaRPr lang="en-US" sz="1300" dirty="0"/>
          </a:p>
        </p:txBody>
      </p:sp>
      <p:sp>
        <p:nvSpPr>
          <p:cNvPr id="25" name="Text 22"/>
          <p:cNvSpPr/>
          <p:nvPr/>
        </p:nvSpPr>
        <p:spPr>
          <a:xfrm>
            <a:off x="6318504" y="4937760"/>
            <a:ext cx="1645920" cy="320040"/>
          </a:xfrm>
          <a:prstGeom prst="rect">
            <a:avLst/>
          </a:prstGeom>
          <a:noFill/>
          <a:ln/>
        </p:spPr>
        <p:txBody>
          <a:bodyPr wrap="square" lIns="0" tIns="0" rIns="0" bIns="0" rtlCol="0" anchor="ctr"/>
          <a:lstStyle/>
          <a:p>
            <a:pPr algn="ctr" indent="0" marL="0">
              <a:buNone/>
            </a:pPr>
            <a:r>
              <a:rPr lang="en-US" sz="1000" b="1" dirty="0">
                <a:solidFill>
                  <a:srgbClr val="0F2A3D"/>
                </a:solidFill>
                <a:latin typeface="Calibri" pitchFamily="34" charset="0"/>
                <a:ea typeface="Calibri" pitchFamily="34" charset="-122"/>
                <a:cs typeface="Calibri" pitchFamily="34" charset="-120"/>
              </a:rPr>
              <a:t>Consulting Psychiatrist</a:t>
            </a:r>
            <a:endParaRPr lang="en-US" sz="1000" dirty="0"/>
          </a:p>
        </p:txBody>
      </p:sp>
      <p:sp>
        <p:nvSpPr>
          <p:cNvPr id="26" name="Text 23"/>
          <p:cNvSpPr/>
          <p:nvPr/>
        </p:nvSpPr>
        <p:spPr>
          <a:xfrm>
            <a:off x="6318504" y="5230368"/>
            <a:ext cx="1645920" cy="548640"/>
          </a:xfrm>
          <a:prstGeom prst="rect">
            <a:avLst/>
          </a:prstGeom>
          <a:noFill/>
          <a:ln/>
        </p:spPr>
        <p:txBody>
          <a:bodyPr wrap="square" lIns="0" tIns="0" rIns="0" bIns="0" rtlCol="0" anchor="ctr"/>
          <a:lstStyle/>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Consultation for</a:t>
            </a:r>
            <a:endParaRPr lang="en-US" sz="950" dirty="0"/>
          </a:p>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non-responders</a:t>
            </a:r>
            <a:endParaRPr lang="en-US" sz="950" dirty="0"/>
          </a:p>
        </p:txBody>
      </p:sp>
      <p:sp>
        <p:nvSpPr>
          <p:cNvPr id="27" name="Shape 24"/>
          <p:cNvSpPr/>
          <p:nvPr/>
        </p:nvSpPr>
        <p:spPr>
          <a:xfrm>
            <a:off x="9107424" y="3685032"/>
            <a:ext cx="219456" cy="219456"/>
          </a:xfrm>
          <a:prstGeom prst="ellipse">
            <a:avLst/>
          </a:prstGeom>
          <a:solidFill>
            <a:srgbClr val="0B7285"/>
          </a:solidFill>
          <a:ln w="19050">
            <a:solidFill>
              <a:srgbClr val="FFFFFF"/>
            </a:solidFill>
            <a:prstDash val="solid"/>
          </a:ln>
        </p:spPr>
      </p:sp>
      <p:sp>
        <p:nvSpPr>
          <p:cNvPr id="28" name="Shape 25"/>
          <p:cNvSpPr/>
          <p:nvPr/>
        </p:nvSpPr>
        <p:spPr>
          <a:xfrm>
            <a:off x="9217152" y="3017520"/>
            <a:ext cx="0" cy="777240"/>
          </a:xfrm>
          <a:prstGeom prst="line">
            <a:avLst/>
          </a:prstGeom>
          <a:noFill/>
          <a:ln w="12700">
            <a:solidFill>
              <a:srgbClr val="CFE8E6"/>
            </a:solidFill>
            <a:prstDash val="solid"/>
          </a:ln>
        </p:spPr>
      </p:sp>
      <p:sp>
        <p:nvSpPr>
          <p:cNvPr id="29" name="Text 26"/>
          <p:cNvSpPr/>
          <p:nvPr/>
        </p:nvSpPr>
        <p:spPr>
          <a:xfrm>
            <a:off x="8531352" y="2331720"/>
            <a:ext cx="1371600" cy="274320"/>
          </a:xfrm>
          <a:prstGeom prst="rect">
            <a:avLst/>
          </a:prstGeom>
          <a:noFill/>
          <a:ln/>
        </p:spPr>
        <p:txBody>
          <a:bodyPr wrap="square" lIns="0" tIns="0" rIns="0" bIns="0" rtlCol="0" anchor="ctr"/>
          <a:lstStyle/>
          <a:p>
            <a:pPr algn="ctr" indent="0" marL="0">
              <a:buNone/>
            </a:pPr>
            <a:r>
              <a:rPr lang="en-US" sz="1300" b="1" dirty="0">
                <a:solidFill>
                  <a:srgbClr val="0B7285"/>
                </a:solidFill>
                <a:latin typeface="Cambria" pitchFamily="34" charset="0"/>
                <a:ea typeface="Cambria" pitchFamily="34" charset="-122"/>
                <a:cs typeface="Cambria" pitchFamily="34" charset="-120"/>
              </a:rPr>
              <a:t>Month 3</a:t>
            </a:r>
            <a:endParaRPr lang="en-US" sz="1300" dirty="0"/>
          </a:p>
        </p:txBody>
      </p:sp>
      <p:sp>
        <p:nvSpPr>
          <p:cNvPr id="30" name="Text 27"/>
          <p:cNvSpPr/>
          <p:nvPr/>
        </p:nvSpPr>
        <p:spPr>
          <a:xfrm>
            <a:off x="8394192" y="2606040"/>
            <a:ext cx="1645920" cy="320040"/>
          </a:xfrm>
          <a:prstGeom prst="rect">
            <a:avLst/>
          </a:prstGeom>
          <a:noFill/>
          <a:ln/>
        </p:spPr>
        <p:txBody>
          <a:bodyPr wrap="square" lIns="0" tIns="0" rIns="0" bIns="0" rtlCol="0" anchor="ctr"/>
          <a:lstStyle/>
          <a:p>
            <a:pPr algn="ctr" indent="0" marL="0">
              <a:buNone/>
            </a:pPr>
            <a:r>
              <a:rPr lang="en-US" sz="1000" b="1" dirty="0">
                <a:solidFill>
                  <a:srgbClr val="0F2A3D"/>
                </a:solidFill>
                <a:latin typeface="Calibri" pitchFamily="34" charset="0"/>
                <a:ea typeface="Calibri" pitchFamily="34" charset="-122"/>
                <a:cs typeface="Calibri" pitchFamily="34" charset="-120"/>
              </a:rPr>
              <a:t>Care Manager</a:t>
            </a:r>
            <a:endParaRPr lang="en-US" sz="1000" dirty="0"/>
          </a:p>
        </p:txBody>
      </p:sp>
      <p:sp>
        <p:nvSpPr>
          <p:cNvPr id="31" name="Text 28"/>
          <p:cNvSpPr/>
          <p:nvPr/>
        </p:nvSpPr>
        <p:spPr>
          <a:xfrm>
            <a:off x="8394192" y="2898648"/>
            <a:ext cx="1645920" cy="548640"/>
          </a:xfrm>
          <a:prstGeom prst="rect">
            <a:avLst/>
          </a:prstGeom>
          <a:noFill/>
          <a:ln/>
        </p:spPr>
        <p:txBody>
          <a:bodyPr wrap="square" lIns="0" tIns="0" rIns="0" bIns="0" rtlCol="0" anchor="ctr"/>
          <a:lstStyle/>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Treatment-to-</a:t>
            </a:r>
            <a:endParaRPr lang="en-US" sz="950" dirty="0"/>
          </a:p>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target check</a:t>
            </a:r>
            <a:endParaRPr lang="en-US" sz="950" dirty="0"/>
          </a:p>
        </p:txBody>
      </p:sp>
      <p:sp>
        <p:nvSpPr>
          <p:cNvPr id="32" name="Shape 29"/>
          <p:cNvSpPr/>
          <p:nvPr/>
        </p:nvSpPr>
        <p:spPr>
          <a:xfrm>
            <a:off x="11183112" y="3685032"/>
            <a:ext cx="219456" cy="219456"/>
          </a:xfrm>
          <a:prstGeom prst="ellipse">
            <a:avLst/>
          </a:prstGeom>
          <a:solidFill>
            <a:srgbClr val="18A999"/>
          </a:solidFill>
          <a:ln w="19050">
            <a:solidFill>
              <a:srgbClr val="FFFFFF"/>
            </a:solidFill>
            <a:prstDash val="solid"/>
          </a:ln>
        </p:spPr>
      </p:sp>
      <p:sp>
        <p:nvSpPr>
          <p:cNvPr id="33" name="Shape 30"/>
          <p:cNvSpPr/>
          <p:nvPr/>
        </p:nvSpPr>
        <p:spPr>
          <a:xfrm>
            <a:off x="11292840" y="3794760"/>
            <a:ext cx="0" cy="777240"/>
          </a:xfrm>
          <a:prstGeom prst="line">
            <a:avLst/>
          </a:prstGeom>
          <a:noFill/>
          <a:ln w="12700">
            <a:solidFill>
              <a:srgbClr val="CFE8E6"/>
            </a:solidFill>
            <a:prstDash val="solid"/>
          </a:ln>
        </p:spPr>
      </p:sp>
      <p:sp>
        <p:nvSpPr>
          <p:cNvPr id="34" name="Text 31"/>
          <p:cNvSpPr/>
          <p:nvPr/>
        </p:nvSpPr>
        <p:spPr>
          <a:xfrm>
            <a:off x="10607040" y="4663440"/>
            <a:ext cx="1371600" cy="274320"/>
          </a:xfrm>
          <a:prstGeom prst="rect">
            <a:avLst/>
          </a:prstGeom>
          <a:noFill/>
          <a:ln/>
        </p:spPr>
        <p:txBody>
          <a:bodyPr wrap="square" lIns="0" tIns="0" rIns="0" bIns="0" rtlCol="0" anchor="ctr"/>
          <a:lstStyle/>
          <a:p>
            <a:pPr algn="ctr" indent="0" marL="0">
              <a:buNone/>
            </a:pPr>
            <a:r>
              <a:rPr lang="en-US" sz="1300" b="1" dirty="0">
                <a:solidFill>
                  <a:srgbClr val="18A999"/>
                </a:solidFill>
                <a:latin typeface="Cambria" pitchFamily="34" charset="0"/>
                <a:ea typeface="Cambria" pitchFamily="34" charset="-122"/>
                <a:cs typeface="Cambria" pitchFamily="34" charset="-120"/>
              </a:rPr>
              <a:t>Month 6</a:t>
            </a:r>
            <a:endParaRPr lang="en-US" sz="1300" dirty="0"/>
          </a:p>
        </p:txBody>
      </p:sp>
      <p:sp>
        <p:nvSpPr>
          <p:cNvPr id="35" name="Text 32"/>
          <p:cNvSpPr/>
          <p:nvPr/>
        </p:nvSpPr>
        <p:spPr>
          <a:xfrm>
            <a:off x="10469880" y="4937760"/>
            <a:ext cx="1645920" cy="320040"/>
          </a:xfrm>
          <a:prstGeom prst="rect">
            <a:avLst/>
          </a:prstGeom>
          <a:noFill/>
          <a:ln/>
        </p:spPr>
        <p:txBody>
          <a:bodyPr wrap="square" lIns="0" tIns="0" rIns="0" bIns="0" rtlCol="0" anchor="ctr"/>
          <a:lstStyle/>
          <a:p>
            <a:pPr algn="ctr" indent="0" marL="0">
              <a:buNone/>
            </a:pPr>
            <a:r>
              <a:rPr lang="en-US" sz="1000" b="1" dirty="0">
                <a:solidFill>
                  <a:srgbClr val="0F2A3D"/>
                </a:solidFill>
                <a:latin typeface="Calibri" pitchFamily="34" charset="0"/>
                <a:ea typeface="Calibri" pitchFamily="34" charset="-122"/>
                <a:cs typeface="Calibri" pitchFamily="34" charset="-120"/>
              </a:rPr>
              <a:t>PCP + Care Manager</a:t>
            </a:r>
            <a:endParaRPr lang="en-US" sz="1000" dirty="0"/>
          </a:p>
        </p:txBody>
      </p:sp>
      <p:sp>
        <p:nvSpPr>
          <p:cNvPr id="36" name="Text 33"/>
          <p:cNvSpPr/>
          <p:nvPr/>
        </p:nvSpPr>
        <p:spPr>
          <a:xfrm>
            <a:off x="10469880" y="5230368"/>
            <a:ext cx="1645920" cy="548640"/>
          </a:xfrm>
          <a:prstGeom prst="rect">
            <a:avLst/>
          </a:prstGeom>
          <a:noFill/>
          <a:ln/>
        </p:spPr>
        <p:txBody>
          <a:bodyPr wrap="square" lIns="0" tIns="0" rIns="0" bIns="0" rtlCol="0" anchor="ctr"/>
          <a:lstStyle/>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Follow-up &amp;</a:t>
            </a:r>
            <a:endParaRPr lang="en-US" sz="950" dirty="0"/>
          </a:p>
          <a:p>
            <a:pPr algn="ctr" indent="0" marL="0">
              <a:lnSpc>
                <a:spcPct val="105000"/>
              </a:lnSpc>
              <a:buNone/>
            </a:pPr>
            <a:r>
              <a:rPr lang="en-US" sz="950" dirty="0">
                <a:solidFill>
                  <a:srgbClr val="4A6373"/>
                </a:solidFill>
                <a:latin typeface="Calibri" pitchFamily="34" charset="0"/>
                <a:ea typeface="Calibri" pitchFamily="34" charset="-122"/>
                <a:cs typeface="Calibri" pitchFamily="34" charset="-120"/>
              </a:rPr>
              <a:t>disposition</a:t>
            </a:r>
            <a:endParaRPr lang="en-US" sz="950" dirty="0"/>
          </a:p>
        </p:txBody>
      </p:sp>
      <p:sp>
        <p:nvSpPr>
          <p:cNvPr id="37" name="Text 34"/>
          <p:cNvSpPr/>
          <p:nvPr/>
        </p:nvSpPr>
        <p:spPr>
          <a:xfrm>
            <a:off x="548640" y="5989320"/>
            <a:ext cx="11064240" cy="457200"/>
          </a:xfrm>
          <a:prstGeom prst="rect">
            <a:avLst/>
          </a:prstGeom>
          <a:noFill/>
          <a:ln/>
        </p:spPr>
        <p:txBody>
          <a:bodyPr wrap="square" lIns="0" tIns="0" rIns="0" bIns="0" rtlCol="0" anchor="ctr"/>
          <a:lstStyle/>
          <a:p>
            <a:pPr indent="0" marL="0">
              <a:lnSpc>
                <a:spcPct val="110000"/>
              </a:lnSpc>
              <a:buNone/>
            </a:pPr>
            <a:r>
              <a:rPr lang="en-US" sz="1050" i="1" dirty="0">
                <a:solidFill>
                  <a:srgbClr val="4A6373"/>
                </a:solidFill>
                <a:latin typeface="Calibri" pitchFamily="34" charset="0"/>
                <a:ea typeface="Calibri" pitchFamily="34" charset="-122"/>
                <a:cs typeface="Calibri" pitchFamily="34" charset="-120"/>
              </a:rPr>
              <a:t>Bao et al. (2016) found early care-manager contact (weeks 2–4) and psychiatric consultation for non-responders (weeks 8–12) were the two workflow elements most predictive of improved depression outcomes — the basis for placing them at these exact timepoints.</a:t>
            </a:r>
            <a:endParaRPr lang="en-US" sz="10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Step-by-Step Workflow Changes: Who, What, When</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WORKFLOW CHANGE</a:t>
            </a:r>
            <a:endParaRPr lang="en-US" sz="1200" dirty="0"/>
          </a:p>
        </p:txBody>
      </p:sp>
      <p:sp>
        <p:nvSpPr>
          <p:cNvPr id="5" name="Shape 2"/>
          <p:cNvSpPr/>
          <p:nvPr/>
        </p:nvSpPr>
        <p:spPr>
          <a:xfrm>
            <a:off x="548640" y="1417320"/>
            <a:ext cx="5257800" cy="502920"/>
          </a:xfrm>
          <a:prstGeom prst="roundRect">
            <a:avLst>
              <a:gd name="adj" fmla="val 14545"/>
            </a:avLst>
          </a:prstGeom>
          <a:solidFill>
            <a:srgbClr val="D2614F"/>
          </a:solidFill>
          <a:ln/>
        </p:spPr>
      </p:sp>
      <p:sp>
        <p:nvSpPr>
          <p:cNvPr id="6" name="Text 3"/>
          <p:cNvSpPr/>
          <p:nvPr/>
        </p:nvSpPr>
        <p:spPr>
          <a:xfrm>
            <a:off x="548640" y="1417320"/>
            <a:ext cx="525780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BEFORE — Queue-Based Referral</a:t>
            </a:r>
            <a:endParaRPr lang="en-US" sz="1400" dirty="0"/>
          </a:p>
        </p:txBody>
      </p:sp>
      <p:sp>
        <p:nvSpPr>
          <p:cNvPr id="7" name="Shape 4"/>
          <p:cNvSpPr/>
          <p:nvPr/>
        </p:nvSpPr>
        <p:spPr>
          <a:xfrm>
            <a:off x="548640" y="2103120"/>
            <a:ext cx="5257800" cy="621792"/>
          </a:xfrm>
          <a:prstGeom prst="roundRect">
            <a:avLst>
              <a:gd name="adj" fmla="val 11765"/>
            </a:avLst>
          </a:prstGeom>
          <a:solidFill>
            <a:srgbClr val="EAF3F3"/>
          </a:solidFill>
          <a:ln/>
        </p:spPr>
      </p:sp>
      <p:sp>
        <p:nvSpPr>
          <p:cNvPr id="8" name="Text 5"/>
          <p:cNvSpPr/>
          <p:nvPr/>
        </p:nvSpPr>
        <p:spPr>
          <a:xfrm>
            <a:off x="658368" y="2103120"/>
            <a:ext cx="457200" cy="621792"/>
          </a:xfrm>
          <a:prstGeom prst="rect">
            <a:avLst/>
          </a:prstGeom>
          <a:noFill/>
          <a:ln/>
        </p:spPr>
        <p:txBody>
          <a:bodyPr wrap="square" lIns="0" tIns="0" rIns="0" bIns="0" rtlCol="0" anchor="ctr"/>
          <a:lstStyle/>
          <a:p>
            <a:pPr algn="ctr" indent="0" marL="0">
              <a:buNone/>
            </a:pPr>
            <a:r>
              <a:rPr lang="en-US" sz="1600" b="1" dirty="0">
                <a:solidFill>
                  <a:srgbClr val="D2614F"/>
                </a:solidFill>
                <a:latin typeface="Cambria" pitchFamily="34" charset="0"/>
                <a:ea typeface="Cambria" pitchFamily="34" charset="-122"/>
                <a:cs typeface="Cambria" pitchFamily="34" charset="-120"/>
              </a:rPr>
              <a:t>1</a:t>
            </a:r>
            <a:endParaRPr lang="en-US" sz="1600" dirty="0"/>
          </a:p>
        </p:txBody>
      </p:sp>
      <p:sp>
        <p:nvSpPr>
          <p:cNvPr id="9" name="Text 6"/>
          <p:cNvSpPr/>
          <p:nvPr/>
        </p:nvSpPr>
        <p:spPr>
          <a:xfrm>
            <a:off x="1143000" y="2103120"/>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PHQ-9 administered at intake</a:t>
            </a:r>
            <a:endParaRPr lang="en-US" sz="1150" dirty="0"/>
          </a:p>
        </p:txBody>
      </p:sp>
      <p:sp>
        <p:nvSpPr>
          <p:cNvPr id="10" name="Shape 7"/>
          <p:cNvSpPr/>
          <p:nvPr/>
        </p:nvSpPr>
        <p:spPr>
          <a:xfrm>
            <a:off x="3095244" y="2743200"/>
            <a:ext cx="164592" cy="128016"/>
          </a:xfrm>
          <a:prstGeom prst="downArrow">
            <a:avLst/>
          </a:prstGeom>
          <a:solidFill>
            <a:srgbClr val="4A6373"/>
          </a:solidFill>
          <a:ln/>
        </p:spPr>
      </p:sp>
      <p:sp>
        <p:nvSpPr>
          <p:cNvPr id="11" name="Shape 8"/>
          <p:cNvSpPr/>
          <p:nvPr/>
        </p:nvSpPr>
        <p:spPr>
          <a:xfrm>
            <a:off x="548640" y="2871216"/>
            <a:ext cx="5257800" cy="621792"/>
          </a:xfrm>
          <a:prstGeom prst="roundRect">
            <a:avLst>
              <a:gd name="adj" fmla="val 11765"/>
            </a:avLst>
          </a:prstGeom>
          <a:solidFill>
            <a:srgbClr val="EAF3F3"/>
          </a:solidFill>
          <a:ln/>
        </p:spPr>
      </p:sp>
      <p:sp>
        <p:nvSpPr>
          <p:cNvPr id="12" name="Text 9"/>
          <p:cNvSpPr/>
          <p:nvPr/>
        </p:nvSpPr>
        <p:spPr>
          <a:xfrm>
            <a:off x="658368" y="2871216"/>
            <a:ext cx="457200" cy="621792"/>
          </a:xfrm>
          <a:prstGeom prst="rect">
            <a:avLst/>
          </a:prstGeom>
          <a:noFill/>
          <a:ln/>
        </p:spPr>
        <p:txBody>
          <a:bodyPr wrap="square" lIns="0" tIns="0" rIns="0" bIns="0" rtlCol="0" anchor="ctr"/>
          <a:lstStyle/>
          <a:p>
            <a:pPr algn="ctr" indent="0" marL="0">
              <a:buNone/>
            </a:pPr>
            <a:r>
              <a:rPr lang="en-US" sz="1600" b="1" dirty="0">
                <a:solidFill>
                  <a:srgbClr val="D2614F"/>
                </a:solidFill>
                <a:latin typeface="Cambria" pitchFamily="34" charset="0"/>
                <a:ea typeface="Cambria" pitchFamily="34" charset="-122"/>
                <a:cs typeface="Cambria" pitchFamily="34" charset="-120"/>
              </a:rPr>
              <a:t>2</a:t>
            </a:r>
            <a:endParaRPr lang="en-US" sz="1600" dirty="0"/>
          </a:p>
        </p:txBody>
      </p:sp>
      <p:sp>
        <p:nvSpPr>
          <p:cNvPr id="13" name="Text 10"/>
          <p:cNvSpPr/>
          <p:nvPr/>
        </p:nvSpPr>
        <p:spPr>
          <a:xfrm>
            <a:off x="1143000" y="2871216"/>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Positive screen placed in scheduling queue</a:t>
            </a:r>
            <a:endParaRPr lang="en-US" sz="1150" dirty="0"/>
          </a:p>
        </p:txBody>
      </p:sp>
      <p:sp>
        <p:nvSpPr>
          <p:cNvPr id="14" name="Shape 11"/>
          <p:cNvSpPr/>
          <p:nvPr/>
        </p:nvSpPr>
        <p:spPr>
          <a:xfrm>
            <a:off x="3095244" y="3511296"/>
            <a:ext cx="164592" cy="128016"/>
          </a:xfrm>
          <a:prstGeom prst="downArrow">
            <a:avLst/>
          </a:prstGeom>
          <a:solidFill>
            <a:srgbClr val="4A6373"/>
          </a:solidFill>
          <a:ln/>
        </p:spPr>
      </p:sp>
      <p:sp>
        <p:nvSpPr>
          <p:cNvPr id="15" name="Shape 12"/>
          <p:cNvSpPr/>
          <p:nvPr/>
        </p:nvSpPr>
        <p:spPr>
          <a:xfrm>
            <a:off x="548640" y="3639312"/>
            <a:ext cx="5257800" cy="621792"/>
          </a:xfrm>
          <a:prstGeom prst="roundRect">
            <a:avLst>
              <a:gd name="adj" fmla="val 11765"/>
            </a:avLst>
          </a:prstGeom>
          <a:solidFill>
            <a:srgbClr val="EAF3F3"/>
          </a:solidFill>
          <a:ln/>
        </p:spPr>
      </p:sp>
      <p:sp>
        <p:nvSpPr>
          <p:cNvPr id="16" name="Text 13"/>
          <p:cNvSpPr/>
          <p:nvPr/>
        </p:nvSpPr>
        <p:spPr>
          <a:xfrm>
            <a:off x="658368" y="3639312"/>
            <a:ext cx="457200" cy="621792"/>
          </a:xfrm>
          <a:prstGeom prst="rect">
            <a:avLst/>
          </a:prstGeom>
          <a:noFill/>
          <a:ln/>
        </p:spPr>
        <p:txBody>
          <a:bodyPr wrap="square" lIns="0" tIns="0" rIns="0" bIns="0" rtlCol="0" anchor="ctr"/>
          <a:lstStyle/>
          <a:p>
            <a:pPr algn="ctr" indent="0" marL="0">
              <a:buNone/>
            </a:pPr>
            <a:r>
              <a:rPr lang="en-US" sz="1600" b="1" dirty="0">
                <a:solidFill>
                  <a:srgbClr val="D2614F"/>
                </a:solidFill>
                <a:latin typeface="Cambria" pitchFamily="34" charset="0"/>
                <a:ea typeface="Cambria" pitchFamily="34" charset="-122"/>
                <a:cs typeface="Cambria" pitchFamily="34" charset="-120"/>
              </a:rPr>
              <a:t>3</a:t>
            </a:r>
            <a:endParaRPr lang="en-US" sz="1600" dirty="0"/>
          </a:p>
        </p:txBody>
      </p:sp>
      <p:sp>
        <p:nvSpPr>
          <p:cNvPr id="17" name="Text 14"/>
          <p:cNvSpPr/>
          <p:nvPr/>
        </p:nvSpPr>
        <p:spPr>
          <a:xfrm>
            <a:off x="1143000" y="3639312"/>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1–2 week delay, no tracking</a:t>
            </a:r>
            <a:endParaRPr lang="en-US" sz="1150" dirty="0"/>
          </a:p>
        </p:txBody>
      </p:sp>
      <p:sp>
        <p:nvSpPr>
          <p:cNvPr id="18" name="Shape 15"/>
          <p:cNvSpPr/>
          <p:nvPr/>
        </p:nvSpPr>
        <p:spPr>
          <a:xfrm>
            <a:off x="3095244" y="4279392"/>
            <a:ext cx="164592" cy="128016"/>
          </a:xfrm>
          <a:prstGeom prst="downArrow">
            <a:avLst/>
          </a:prstGeom>
          <a:solidFill>
            <a:srgbClr val="4A6373"/>
          </a:solidFill>
          <a:ln/>
        </p:spPr>
      </p:sp>
      <p:sp>
        <p:nvSpPr>
          <p:cNvPr id="19" name="Shape 16"/>
          <p:cNvSpPr/>
          <p:nvPr/>
        </p:nvSpPr>
        <p:spPr>
          <a:xfrm>
            <a:off x="548640" y="4407408"/>
            <a:ext cx="5257800" cy="621792"/>
          </a:xfrm>
          <a:prstGeom prst="roundRect">
            <a:avLst>
              <a:gd name="adj" fmla="val 11765"/>
            </a:avLst>
          </a:prstGeom>
          <a:solidFill>
            <a:srgbClr val="EAF3F3"/>
          </a:solidFill>
          <a:ln/>
        </p:spPr>
      </p:sp>
      <p:sp>
        <p:nvSpPr>
          <p:cNvPr id="20" name="Text 17"/>
          <p:cNvSpPr/>
          <p:nvPr/>
        </p:nvSpPr>
        <p:spPr>
          <a:xfrm>
            <a:off x="658368" y="4407408"/>
            <a:ext cx="457200" cy="621792"/>
          </a:xfrm>
          <a:prstGeom prst="rect">
            <a:avLst/>
          </a:prstGeom>
          <a:noFill/>
          <a:ln/>
        </p:spPr>
        <p:txBody>
          <a:bodyPr wrap="square" lIns="0" tIns="0" rIns="0" bIns="0" rtlCol="0" anchor="ctr"/>
          <a:lstStyle/>
          <a:p>
            <a:pPr algn="ctr" indent="0" marL="0">
              <a:buNone/>
            </a:pPr>
            <a:r>
              <a:rPr lang="en-US" sz="1600" b="1" dirty="0">
                <a:solidFill>
                  <a:srgbClr val="D2614F"/>
                </a:solidFill>
                <a:latin typeface="Cambria" pitchFamily="34" charset="0"/>
                <a:ea typeface="Cambria" pitchFamily="34" charset="-122"/>
                <a:cs typeface="Cambria" pitchFamily="34" charset="-120"/>
              </a:rPr>
              <a:t>4</a:t>
            </a:r>
            <a:endParaRPr lang="en-US" sz="1600" dirty="0"/>
          </a:p>
        </p:txBody>
      </p:sp>
      <p:sp>
        <p:nvSpPr>
          <p:cNvPr id="21" name="Text 18"/>
          <p:cNvSpPr/>
          <p:nvPr/>
        </p:nvSpPr>
        <p:spPr>
          <a:xfrm>
            <a:off x="1143000" y="4407408"/>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~40% complete a first visit (illustrative)</a:t>
            </a:r>
            <a:endParaRPr lang="en-US" sz="1150" dirty="0"/>
          </a:p>
        </p:txBody>
      </p:sp>
      <p:sp>
        <p:nvSpPr>
          <p:cNvPr id="22" name="Shape 19"/>
          <p:cNvSpPr/>
          <p:nvPr/>
        </p:nvSpPr>
        <p:spPr>
          <a:xfrm>
            <a:off x="6172200" y="1417320"/>
            <a:ext cx="5257800" cy="502920"/>
          </a:xfrm>
          <a:prstGeom prst="roundRect">
            <a:avLst>
              <a:gd name="adj" fmla="val 14545"/>
            </a:avLst>
          </a:prstGeom>
          <a:solidFill>
            <a:srgbClr val="18A999"/>
          </a:solidFill>
          <a:ln/>
        </p:spPr>
      </p:sp>
      <p:sp>
        <p:nvSpPr>
          <p:cNvPr id="23" name="Text 20"/>
          <p:cNvSpPr/>
          <p:nvPr/>
        </p:nvSpPr>
        <p:spPr>
          <a:xfrm>
            <a:off x="6172200" y="1417320"/>
            <a:ext cx="525780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AFTER — Collaborative Care Pathway</a:t>
            </a:r>
            <a:endParaRPr lang="en-US" sz="1400" dirty="0"/>
          </a:p>
        </p:txBody>
      </p:sp>
      <p:sp>
        <p:nvSpPr>
          <p:cNvPr id="24" name="Shape 21"/>
          <p:cNvSpPr/>
          <p:nvPr/>
        </p:nvSpPr>
        <p:spPr>
          <a:xfrm>
            <a:off x="6172200" y="2103120"/>
            <a:ext cx="5257800" cy="621792"/>
          </a:xfrm>
          <a:prstGeom prst="roundRect">
            <a:avLst>
              <a:gd name="adj" fmla="val 11765"/>
            </a:avLst>
          </a:prstGeom>
          <a:solidFill>
            <a:srgbClr val="EAF3F3"/>
          </a:solidFill>
          <a:ln/>
        </p:spPr>
      </p:sp>
      <p:sp>
        <p:nvSpPr>
          <p:cNvPr id="25" name="Text 22"/>
          <p:cNvSpPr/>
          <p:nvPr/>
        </p:nvSpPr>
        <p:spPr>
          <a:xfrm>
            <a:off x="6281928" y="2103120"/>
            <a:ext cx="457200" cy="621792"/>
          </a:xfrm>
          <a:prstGeom prst="rect">
            <a:avLst/>
          </a:prstGeom>
          <a:noFill/>
          <a:ln/>
        </p:spPr>
        <p:txBody>
          <a:bodyPr wrap="square" lIns="0" tIns="0" rIns="0" bIns="0" rtlCol="0" anchor="ctr"/>
          <a:lstStyle/>
          <a:p>
            <a:pPr algn="ctr" indent="0" marL="0">
              <a:buNone/>
            </a:pPr>
            <a:r>
              <a:rPr lang="en-US" sz="1600" b="1" dirty="0">
                <a:solidFill>
                  <a:srgbClr val="18A999"/>
                </a:solidFill>
                <a:latin typeface="Cambria" pitchFamily="34" charset="0"/>
                <a:ea typeface="Cambria" pitchFamily="34" charset="-122"/>
                <a:cs typeface="Cambria" pitchFamily="34" charset="-120"/>
              </a:rPr>
              <a:t>1</a:t>
            </a:r>
            <a:endParaRPr lang="en-US" sz="1600" dirty="0"/>
          </a:p>
        </p:txBody>
      </p:sp>
      <p:sp>
        <p:nvSpPr>
          <p:cNvPr id="26" name="Text 23"/>
          <p:cNvSpPr/>
          <p:nvPr/>
        </p:nvSpPr>
        <p:spPr>
          <a:xfrm>
            <a:off x="6766560" y="2103120"/>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PHQ-9 administered at intake (unchanged)</a:t>
            </a:r>
            <a:endParaRPr lang="en-US" sz="1150" dirty="0"/>
          </a:p>
        </p:txBody>
      </p:sp>
      <p:sp>
        <p:nvSpPr>
          <p:cNvPr id="27" name="Shape 24"/>
          <p:cNvSpPr/>
          <p:nvPr/>
        </p:nvSpPr>
        <p:spPr>
          <a:xfrm>
            <a:off x="8718804" y="2743200"/>
            <a:ext cx="164592" cy="128016"/>
          </a:xfrm>
          <a:prstGeom prst="downArrow">
            <a:avLst/>
          </a:prstGeom>
          <a:solidFill>
            <a:srgbClr val="4A6373"/>
          </a:solidFill>
          <a:ln/>
        </p:spPr>
      </p:sp>
      <p:sp>
        <p:nvSpPr>
          <p:cNvPr id="28" name="Shape 25"/>
          <p:cNvSpPr/>
          <p:nvPr/>
        </p:nvSpPr>
        <p:spPr>
          <a:xfrm>
            <a:off x="6172200" y="2871216"/>
            <a:ext cx="5257800" cy="621792"/>
          </a:xfrm>
          <a:prstGeom prst="roundRect">
            <a:avLst>
              <a:gd name="adj" fmla="val 11765"/>
            </a:avLst>
          </a:prstGeom>
          <a:solidFill>
            <a:srgbClr val="EAF3F3"/>
          </a:solidFill>
          <a:ln/>
        </p:spPr>
      </p:sp>
      <p:sp>
        <p:nvSpPr>
          <p:cNvPr id="29" name="Text 26"/>
          <p:cNvSpPr/>
          <p:nvPr/>
        </p:nvSpPr>
        <p:spPr>
          <a:xfrm>
            <a:off x="6281928" y="2871216"/>
            <a:ext cx="457200" cy="621792"/>
          </a:xfrm>
          <a:prstGeom prst="rect">
            <a:avLst/>
          </a:prstGeom>
          <a:noFill/>
          <a:ln/>
        </p:spPr>
        <p:txBody>
          <a:bodyPr wrap="square" lIns="0" tIns="0" rIns="0" bIns="0" rtlCol="0" anchor="ctr"/>
          <a:lstStyle/>
          <a:p>
            <a:pPr algn="ctr" indent="0" marL="0">
              <a:buNone/>
            </a:pPr>
            <a:r>
              <a:rPr lang="en-US" sz="1600" b="1" dirty="0">
                <a:solidFill>
                  <a:srgbClr val="18A999"/>
                </a:solidFill>
                <a:latin typeface="Cambria" pitchFamily="34" charset="0"/>
                <a:ea typeface="Cambria" pitchFamily="34" charset="-122"/>
                <a:cs typeface="Cambria" pitchFamily="34" charset="-120"/>
              </a:rPr>
              <a:t>2</a:t>
            </a:r>
            <a:endParaRPr lang="en-US" sz="1600" dirty="0"/>
          </a:p>
        </p:txBody>
      </p:sp>
      <p:sp>
        <p:nvSpPr>
          <p:cNvPr id="30" name="Text 27"/>
          <p:cNvSpPr/>
          <p:nvPr/>
        </p:nvSpPr>
        <p:spPr>
          <a:xfrm>
            <a:off x="6766560" y="2871216"/>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Same-day hand-off to care manager</a:t>
            </a:r>
            <a:endParaRPr lang="en-US" sz="1150" dirty="0"/>
          </a:p>
        </p:txBody>
      </p:sp>
      <p:sp>
        <p:nvSpPr>
          <p:cNvPr id="31" name="Shape 28"/>
          <p:cNvSpPr/>
          <p:nvPr/>
        </p:nvSpPr>
        <p:spPr>
          <a:xfrm>
            <a:off x="8718804" y="3511296"/>
            <a:ext cx="164592" cy="128016"/>
          </a:xfrm>
          <a:prstGeom prst="downArrow">
            <a:avLst/>
          </a:prstGeom>
          <a:solidFill>
            <a:srgbClr val="4A6373"/>
          </a:solidFill>
          <a:ln/>
        </p:spPr>
      </p:sp>
      <p:sp>
        <p:nvSpPr>
          <p:cNvPr id="32" name="Shape 29"/>
          <p:cNvSpPr/>
          <p:nvPr/>
        </p:nvSpPr>
        <p:spPr>
          <a:xfrm>
            <a:off x="6172200" y="3639312"/>
            <a:ext cx="5257800" cy="621792"/>
          </a:xfrm>
          <a:prstGeom prst="roundRect">
            <a:avLst>
              <a:gd name="adj" fmla="val 11765"/>
            </a:avLst>
          </a:prstGeom>
          <a:solidFill>
            <a:srgbClr val="EAF3F3"/>
          </a:solidFill>
          <a:ln/>
        </p:spPr>
      </p:sp>
      <p:sp>
        <p:nvSpPr>
          <p:cNvPr id="33" name="Text 30"/>
          <p:cNvSpPr/>
          <p:nvPr/>
        </p:nvSpPr>
        <p:spPr>
          <a:xfrm>
            <a:off x="6281928" y="3639312"/>
            <a:ext cx="457200" cy="621792"/>
          </a:xfrm>
          <a:prstGeom prst="rect">
            <a:avLst/>
          </a:prstGeom>
          <a:noFill/>
          <a:ln/>
        </p:spPr>
        <p:txBody>
          <a:bodyPr wrap="square" lIns="0" tIns="0" rIns="0" bIns="0" rtlCol="0" anchor="ctr"/>
          <a:lstStyle/>
          <a:p>
            <a:pPr algn="ctr" indent="0" marL="0">
              <a:buNone/>
            </a:pPr>
            <a:r>
              <a:rPr lang="en-US" sz="1600" b="1" dirty="0">
                <a:solidFill>
                  <a:srgbClr val="18A999"/>
                </a:solidFill>
                <a:latin typeface="Cambria" pitchFamily="34" charset="0"/>
                <a:ea typeface="Cambria" pitchFamily="34" charset="-122"/>
                <a:cs typeface="Cambria" pitchFamily="34" charset="-120"/>
              </a:rPr>
              <a:t>3</a:t>
            </a:r>
            <a:endParaRPr lang="en-US" sz="1600" dirty="0"/>
          </a:p>
        </p:txBody>
      </p:sp>
      <p:sp>
        <p:nvSpPr>
          <p:cNvPr id="34" name="Text 31"/>
          <p:cNvSpPr/>
          <p:nvPr/>
        </p:nvSpPr>
        <p:spPr>
          <a:xfrm>
            <a:off x="6766560" y="3639312"/>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Same-day registry enrollment + contact plan</a:t>
            </a:r>
            <a:endParaRPr lang="en-US" sz="1150" dirty="0"/>
          </a:p>
        </p:txBody>
      </p:sp>
      <p:sp>
        <p:nvSpPr>
          <p:cNvPr id="35" name="Shape 32"/>
          <p:cNvSpPr/>
          <p:nvPr/>
        </p:nvSpPr>
        <p:spPr>
          <a:xfrm>
            <a:off x="8718804" y="4279392"/>
            <a:ext cx="164592" cy="128016"/>
          </a:xfrm>
          <a:prstGeom prst="downArrow">
            <a:avLst/>
          </a:prstGeom>
          <a:solidFill>
            <a:srgbClr val="4A6373"/>
          </a:solidFill>
          <a:ln/>
        </p:spPr>
      </p:sp>
      <p:sp>
        <p:nvSpPr>
          <p:cNvPr id="36" name="Shape 33"/>
          <p:cNvSpPr/>
          <p:nvPr/>
        </p:nvSpPr>
        <p:spPr>
          <a:xfrm>
            <a:off x="6172200" y="4407408"/>
            <a:ext cx="5257800" cy="621792"/>
          </a:xfrm>
          <a:prstGeom prst="roundRect">
            <a:avLst>
              <a:gd name="adj" fmla="val 11765"/>
            </a:avLst>
          </a:prstGeom>
          <a:solidFill>
            <a:srgbClr val="EAF3F3"/>
          </a:solidFill>
          <a:ln/>
        </p:spPr>
      </p:sp>
      <p:sp>
        <p:nvSpPr>
          <p:cNvPr id="37" name="Text 34"/>
          <p:cNvSpPr/>
          <p:nvPr/>
        </p:nvSpPr>
        <p:spPr>
          <a:xfrm>
            <a:off x="6281928" y="4407408"/>
            <a:ext cx="457200" cy="621792"/>
          </a:xfrm>
          <a:prstGeom prst="rect">
            <a:avLst/>
          </a:prstGeom>
          <a:noFill/>
          <a:ln/>
        </p:spPr>
        <p:txBody>
          <a:bodyPr wrap="square" lIns="0" tIns="0" rIns="0" bIns="0" rtlCol="0" anchor="ctr"/>
          <a:lstStyle/>
          <a:p>
            <a:pPr algn="ctr" indent="0" marL="0">
              <a:buNone/>
            </a:pPr>
            <a:r>
              <a:rPr lang="en-US" sz="1600" b="1" dirty="0">
                <a:solidFill>
                  <a:srgbClr val="18A999"/>
                </a:solidFill>
                <a:latin typeface="Cambria" pitchFamily="34" charset="0"/>
                <a:ea typeface="Cambria" pitchFamily="34" charset="-122"/>
                <a:cs typeface="Cambria" pitchFamily="34" charset="-120"/>
              </a:rPr>
              <a:t>4</a:t>
            </a:r>
            <a:endParaRPr lang="en-US" sz="1600" dirty="0"/>
          </a:p>
        </p:txBody>
      </p:sp>
      <p:sp>
        <p:nvSpPr>
          <p:cNvPr id="38" name="Text 35"/>
          <p:cNvSpPr/>
          <p:nvPr/>
        </p:nvSpPr>
        <p:spPr>
          <a:xfrm>
            <a:off x="6766560" y="4407408"/>
            <a:ext cx="4526280" cy="621792"/>
          </a:xfrm>
          <a:prstGeom prst="rect">
            <a:avLst/>
          </a:prstGeom>
          <a:noFill/>
          <a:ln/>
        </p:spPr>
        <p:txBody>
          <a:bodyPr wrap="square" lIns="0" tIns="0" rIns="0" bIns="0" rtlCol="0" anchor="ctr"/>
          <a:lstStyle/>
          <a:p>
            <a:pPr indent="0" marL="0">
              <a:lnSpc>
                <a:spcPct val="110000"/>
              </a:lnSpc>
              <a:buNone/>
            </a:pPr>
            <a:r>
              <a:rPr lang="en-US" sz="1150" dirty="0">
                <a:solidFill>
                  <a:srgbClr val="0F2A3D"/>
                </a:solidFill>
                <a:latin typeface="Calibri" pitchFamily="34" charset="0"/>
                <a:ea typeface="Calibri" pitchFamily="34" charset="-122"/>
                <a:cs typeface="Calibri" pitchFamily="34" charset="-120"/>
              </a:rPr>
              <a:t>Tracked follow-up through 6 months</a:t>
            </a:r>
            <a:endParaRPr lang="en-US" sz="11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Communication and Psychiatric Consultation Workflow</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COMMUNICATION WORKFLOW</a:t>
            </a:r>
            <a:endParaRPr lang="en-US" sz="1200" dirty="0"/>
          </a:p>
        </p:txBody>
      </p:sp>
      <p:sp>
        <p:nvSpPr>
          <p:cNvPr id="5" name="Text 2"/>
          <p:cNvSpPr/>
          <p:nvPr/>
        </p:nvSpPr>
        <p:spPr>
          <a:xfrm>
            <a:off x="548640" y="1371600"/>
            <a:ext cx="10881360" cy="365760"/>
          </a:xfrm>
          <a:prstGeom prst="rect">
            <a:avLst/>
          </a:prstGeom>
          <a:noFill/>
          <a:ln/>
        </p:spPr>
        <p:txBody>
          <a:bodyPr wrap="square" lIns="0" tIns="0" rIns="0" bIns="0" rtlCol="0" anchor="ctr"/>
          <a:lstStyle/>
          <a:p>
            <a:pPr indent="0" marL="0">
              <a:buNone/>
            </a:pPr>
            <a:r>
              <a:rPr lang="en-US" sz="1350" dirty="0">
                <a:solidFill>
                  <a:srgbClr val="4A6373"/>
                </a:solidFill>
                <a:latin typeface="Calibri" pitchFamily="34" charset="0"/>
                <a:ea typeface="Calibri" pitchFamily="34" charset="-122"/>
                <a:cs typeface="Calibri" pitchFamily="34" charset="-120"/>
              </a:rPr>
              <a:t>Communication is structured, not ad hoc: a fixed weekly cadence, documented in the shared registry.</a:t>
            </a:r>
            <a:endParaRPr lang="en-US" sz="1350" dirty="0"/>
          </a:p>
        </p:txBody>
      </p:sp>
      <p:sp>
        <p:nvSpPr>
          <p:cNvPr id="6" name="Shape 3"/>
          <p:cNvSpPr/>
          <p:nvPr/>
        </p:nvSpPr>
        <p:spPr>
          <a:xfrm flipH="1">
            <a:off x="1828800" y="2743200"/>
            <a:ext cx="1188720" cy="1600200"/>
          </a:xfrm>
          <a:prstGeom prst="line">
            <a:avLst/>
          </a:prstGeom>
          <a:noFill/>
          <a:ln w="31750">
            <a:solidFill>
              <a:srgbClr val="18A999"/>
            </a:solidFill>
            <a:prstDash val="solid"/>
            <a:tailEnd type="triangle"/>
          </a:ln>
        </p:spPr>
      </p:sp>
      <p:sp>
        <p:nvSpPr>
          <p:cNvPr id="7" name="Shape 4"/>
          <p:cNvSpPr/>
          <p:nvPr/>
        </p:nvSpPr>
        <p:spPr>
          <a:xfrm>
            <a:off x="1828800" y="4343400"/>
            <a:ext cx="2377440" cy="914"/>
          </a:xfrm>
          <a:prstGeom prst="line">
            <a:avLst/>
          </a:prstGeom>
          <a:noFill/>
          <a:ln w="31750">
            <a:solidFill>
              <a:srgbClr val="18A999"/>
            </a:solidFill>
            <a:prstDash val="solid"/>
            <a:tailEnd type="triangle"/>
          </a:ln>
        </p:spPr>
      </p:sp>
      <p:sp>
        <p:nvSpPr>
          <p:cNvPr id="8" name="Shape 5"/>
          <p:cNvSpPr/>
          <p:nvPr/>
        </p:nvSpPr>
        <p:spPr>
          <a:xfrm>
            <a:off x="3017520" y="2743200"/>
            <a:ext cx="1188720" cy="1600200"/>
          </a:xfrm>
          <a:prstGeom prst="line">
            <a:avLst/>
          </a:prstGeom>
          <a:noFill/>
          <a:ln w="31750">
            <a:solidFill>
              <a:srgbClr val="18A999"/>
            </a:solidFill>
            <a:prstDash val="solid"/>
            <a:tailEnd type="triangle"/>
          </a:ln>
        </p:spPr>
      </p:sp>
      <p:sp>
        <p:nvSpPr>
          <p:cNvPr id="9" name="Shape 6"/>
          <p:cNvSpPr/>
          <p:nvPr/>
        </p:nvSpPr>
        <p:spPr>
          <a:xfrm>
            <a:off x="2514600" y="2240280"/>
            <a:ext cx="1005840" cy="1005840"/>
          </a:xfrm>
          <a:prstGeom prst="ellipse">
            <a:avLst/>
          </a:prstGeom>
          <a:solidFill>
            <a:srgbClr val="0B7285"/>
          </a:solidFill>
          <a:ln/>
        </p:spPr>
      </p:sp>
      <p:sp>
        <p:nvSpPr>
          <p:cNvPr id="10" name="Shape 7"/>
          <p:cNvSpPr/>
          <p:nvPr/>
        </p:nvSpPr>
        <p:spPr>
          <a:xfrm>
            <a:off x="2803093" y="2595982"/>
            <a:ext cx="140818" cy="102413"/>
          </a:xfrm>
          <a:prstGeom prst="roundRect">
            <a:avLst>
              <a:gd name="adj" fmla="val 26786"/>
            </a:avLst>
          </a:prstGeom>
          <a:solidFill>
            <a:srgbClr val="FFFFFF"/>
          </a:solidFill>
          <a:ln w="17780">
            <a:solidFill>
              <a:srgbClr val="FFFFFF"/>
            </a:solidFill>
            <a:prstDash val="solid"/>
          </a:ln>
        </p:spPr>
      </p:sp>
      <p:sp>
        <p:nvSpPr>
          <p:cNvPr id="11" name="Shape 8"/>
          <p:cNvSpPr/>
          <p:nvPr/>
        </p:nvSpPr>
        <p:spPr>
          <a:xfrm>
            <a:off x="3091129" y="2595982"/>
            <a:ext cx="140818" cy="102413"/>
          </a:xfrm>
          <a:prstGeom prst="roundRect">
            <a:avLst>
              <a:gd name="adj" fmla="val 26786"/>
            </a:avLst>
          </a:prstGeom>
          <a:solidFill>
            <a:srgbClr val="FFFFFF"/>
          </a:solidFill>
          <a:ln w="17780">
            <a:solidFill>
              <a:srgbClr val="FFFFFF"/>
            </a:solidFill>
            <a:prstDash val="solid"/>
          </a:ln>
        </p:spPr>
      </p:sp>
      <p:sp>
        <p:nvSpPr>
          <p:cNvPr id="12" name="Shape 9"/>
          <p:cNvSpPr/>
          <p:nvPr/>
        </p:nvSpPr>
        <p:spPr>
          <a:xfrm>
            <a:off x="2947111" y="2820010"/>
            <a:ext cx="140818" cy="102413"/>
          </a:xfrm>
          <a:prstGeom prst="roundRect">
            <a:avLst>
              <a:gd name="adj" fmla="val 26786"/>
            </a:avLst>
          </a:prstGeom>
          <a:solidFill>
            <a:srgbClr val="FFFFFF"/>
          </a:solidFill>
          <a:ln w="17780">
            <a:solidFill>
              <a:srgbClr val="FFFFFF"/>
            </a:solidFill>
            <a:prstDash val="solid"/>
          </a:ln>
        </p:spPr>
      </p:sp>
      <p:sp>
        <p:nvSpPr>
          <p:cNvPr id="13" name="Text 10"/>
          <p:cNvSpPr/>
          <p:nvPr/>
        </p:nvSpPr>
        <p:spPr>
          <a:xfrm>
            <a:off x="2011680" y="3310128"/>
            <a:ext cx="201168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Behavioral Health</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Care Manager</a:t>
            </a:r>
            <a:endParaRPr lang="en-US" sz="1150" dirty="0"/>
          </a:p>
        </p:txBody>
      </p:sp>
      <p:sp>
        <p:nvSpPr>
          <p:cNvPr id="14" name="Shape 11"/>
          <p:cNvSpPr/>
          <p:nvPr/>
        </p:nvSpPr>
        <p:spPr>
          <a:xfrm>
            <a:off x="1325880" y="3840480"/>
            <a:ext cx="1005840" cy="1005840"/>
          </a:xfrm>
          <a:prstGeom prst="ellipse">
            <a:avLst/>
          </a:prstGeom>
          <a:solidFill>
            <a:srgbClr val="0B7285"/>
          </a:solidFill>
          <a:ln/>
        </p:spPr>
      </p:sp>
      <p:sp>
        <p:nvSpPr>
          <p:cNvPr id="15" name="Shape 12"/>
          <p:cNvSpPr/>
          <p:nvPr/>
        </p:nvSpPr>
        <p:spPr>
          <a:xfrm>
            <a:off x="1588770" y="4103370"/>
            <a:ext cx="480060" cy="480060"/>
          </a:xfrm>
          <a:prstGeom prst="ellipse">
            <a:avLst/>
          </a:prstGeom>
          <a:ln w="22860">
            <a:solidFill>
              <a:srgbClr val="FFFFFF"/>
            </a:solidFill>
            <a:prstDash val="solid"/>
          </a:ln>
        </p:spPr>
      </p:sp>
      <p:sp>
        <p:nvSpPr>
          <p:cNvPr id="16" name="Shape 13"/>
          <p:cNvSpPr/>
          <p:nvPr/>
        </p:nvSpPr>
        <p:spPr>
          <a:xfrm>
            <a:off x="1828800" y="4199382"/>
            <a:ext cx="0" cy="144018"/>
          </a:xfrm>
          <a:prstGeom prst="line">
            <a:avLst/>
          </a:prstGeom>
          <a:noFill/>
          <a:ln w="27940">
            <a:solidFill>
              <a:srgbClr val="FFFFFF"/>
            </a:solidFill>
            <a:prstDash val="solid"/>
          </a:ln>
        </p:spPr>
      </p:sp>
      <p:sp>
        <p:nvSpPr>
          <p:cNvPr id="17" name="Shape 14"/>
          <p:cNvSpPr/>
          <p:nvPr/>
        </p:nvSpPr>
        <p:spPr>
          <a:xfrm>
            <a:off x="1828800" y="4343400"/>
            <a:ext cx="102413" cy="0"/>
          </a:xfrm>
          <a:prstGeom prst="line">
            <a:avLst/>
          </a:prstGeom>
          <a:noFill/>
          <a:ln w="27940">
            <a:solidFill>
              <a:srgbClr val="FFFFFF"/>
            </a:solidFill>
            <a:prstDash val="solid"/>
          </a:ln>
        </p:spPr>
      </p:sp>
      <p:sp>
        <p:nvSpPr>
          <p:cNvPr id="18" name="Text 15"/>
          <p:cNvSpPr/>
          <p:nvPr/>
        </p:nvSpPr>
        <p:spPr>
          <a:xfrm>
            <a:off x="822960" y="4910328"/>
            <a:ext cx="201168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Weekly Caseload</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Review Meeting</a:t>
            </a:r>
            <a:endParaRPr lang="en-US" sz="1150" dirty="0"/>
          </a:p>
        </p:txBody>
      </p:sp>
      <p:sp>
        <p:nvSpPr>
          <p:cNvPr id="19" name="Shape 16"/>
          <p:cNvSpPr/>
          <p:nvPr/>
        </p:nvSpPr>
        <p:spPr>
          <a:xfrm>
            <a:off x="3703320" y="3840480"/>
            <a:ext cx="1005840" cy="1005840"/>
          </a:xfrm>
          <a:prstGeom prst="ellipse">
            <a:avLst/>
          </a:prstGeom>
          <a:solidFill>
            <a:srgbClr val="0B7285"/>
          </a:solidFill>
          <a:ln/>
        </p:spPr>
      </p:sp>
      <p:sp>
        <p:nvSpPr>
          <p:cNvPr id="20" name="Shape 17"/>
          <p:cNvSpPr/>
          <p:nvPr/>
        </p:nvSpPr>
        <p:spPr>
          <a:xfrm>
            <a:off x="3966210" y="4103370"/>
            <a:ext cx="480060" cy="480060"/>
          </a:xfrm>
          <a:prstGeom prst="ellipse">
            <a:avLst/>
          </a:prstGeom>
          <a:ln w="20320">
            <a:solidFill>
              <a:srgbClr val="FFFFFF"/>
            </a:solidFill>
            <a:prstDash val="solid"/>
          </a:ln>
        </p:spPr>
      </p:sp>
      <p:sp>
        <p:nvSpPr>
          <p:cNvPr id="21" name="Shape 18"/>
          <p:cNvSpPr/>
          <p:nvPr/>
        </p:nvSpPr>
        <p:spPr>
          <a:xfrm>
            <a:off x="4206240" y="4343400"/>
            <a:ext cx="160020" cy="-96012"/>
          </a:xfrm>
          <a:prstGeom prst="line">
            <a:avLst/>
          </a:prstGeom>
          <a:noFill/>
          <a:ln w="25400">
            <a:solidFill>
              <a:srgbClr val="FFFFFF"/>
            </a:solidFill>
            <a:prstDash val="solid"/>
          </a:ln>
        </p:spPr>
      </p:sp>
      <p:sp>
        <p:nvSpPr>
          <p:cNvPr id="22" name="Shape 19"/>
          <p:cNvSpPr/>
          <p:nvPr/>
        </p:nvSpPr>
        <p:spPr>
          <a:xfrm>
            <a:off x="4187038" y="4324198"/>
            <a:ext cx="38405" cy="38405"/>
          </a:xfrm>
          <a:prstGeom prst="ellipse">
            <a:avLst/>
          </a:prstGeom>
          <a:solidFill>
            <a:srgbClr val="FFFFFF"/>
          </a:solidFill>
          <a:ln/>
        </p:spPr>
      </p:sp>
      <p:sp>
        <p:nvSpPr>
          <p:cNvPr id="23" name="Text 20"/>
          <p:cNvSpPr/>
          <p:nvPr/>
        </p:nvSpPr>
        <p:spPr>
          <a:xfrm>
            <a:off x="3200400" y="4910328"/>
            <a:ext cx="2011680" cy="502920"/>
          </a:xfrm>
          <a:prstGeom prst="rect">
            <a:avLst/>
          </a:prstGeom>
          <a:noFill/>
          <a:ln/>
        </p:spPr>
        <p:txBody>
          <a:bodyPr wrap="square" lIns="0" tIns="0" rIns="0" bIns="0" rtlCol="0" anchor="ctr"/>
          <a:lstStyle/>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Consulting</a:t>
            </a:r>
            <a:endParaRPr lang="en-US" sz="1150" dirty="0"/>
          </a:p>
          <a:p>
            <a:pPr algn="ctr" indent="0" marL="0">
              <a:lnSpc>
                <a:spcPct val="105000"/>
              </a:lnSpc>
              <a:buNone/>
            </a:pPr>
            <a:r>
              <a:rPr lang="en-US" sz="1150" b="1" dirty="0">
                <a:solidFill>
                  <a:srgbClr val="0F2A3D"/>
                </a:solidFill>
                <a:latin typeface="Calibri" pitchFamily="34" charset="0"/>
                <a:ea typeface="Calibri" pitchFamily="34" charset="-122"/>
                <a:cs typeface="Calibri" pitchFamily="34" charset="-120"/>
              </a:rPr>
              <a:t>Psychiatrist</a:t>
            </a:r>
            <a:endParaRPr lang="en-US" sz="1150" dirty="0"/>
          </a:p>
        </p:txBody>
      </p:sp>
      <p:sp>
        <p:nvSpPr>
          <p:cNvPr id="24" name="Shape 21"/>
          <p:cNvSpPr/>
          <p:nvPr/>
        </p:nvSpPr>
        <p:spPr>
          <a:xfrm>
            <a:off x="7863840" y="2651760"/>
            <a:ext cx="3566160" cy="1371600"/>
          </a:xfrm>
          <a:prstGeom prst="roundRect">
            <a:avLst>
              <a:gd name="adj" fmla="val 5333"/>
            </a:avLst>
          </a:prstGeom>
          <a:solidFill>
            <a:srgbClr val="EAF3F3"/>
          </a:solidFill>
          <a:ln/>
        </p:spPr>
      </p:sp>
      <p:sp>
        <p:nvSpPr>
          <p:cNvPr id="25" name="Shape 22"/>
          <p:cNvSpPr/>
          <p:nvPr/>
        </p:nvSpPr>
        <p:spPr>
          <a:xfrm>
            <a:off x="8300923" y="3118104"/>
            <a:ext cx="497434" cy="438912"/>
          </a:xfrm>
          <a:prstGeom prst="triangle">
            <a:avLst/>
          </a:prstGeom>
          <a:solidFill>
            <a:srgbClr val="D2614F"/>
          </a:solidFill>
          <a:ln/>
        </p:spPr>
      </p:sp>
      <p:sp>
        <p:nvSpPr>
          <p:cNvPr id="26" name="Shape 23"/>
          <p:cNvSpPr/>
          <p:nvPr/>
        </p:nvSpPr>
        <p:spPr>
          <a:xfrm>
            <a:off x="8532084" y="3255630"/>
            <a:ext cx="35113" cy="160934"/>
          </a:xfrm>
          <a:prstGeom prst="rect">
            <a:avLst/>
          </a:prstGeom>
          <a:solidFill>
            <a:srgbClr val="FFFFFF"/>
          </a:solidFill>
          <a:ln/>
        </p:spPr>
      </p:sp>
      <p:sp>
        <p:nvSpPr>
          <p:cNvPr id="27" name="Shape 24"/>
          <p:cNvSpPr/>
          <p:nvPr/>
        </p:nvSpPr>
        <p:spPr>
          <a:xfrm>
            <a:off x="8529157" y="3439973"/>
            <a:ext cx="40965" cy="40965"/>
          </a:xfrm>
          <a:prstGeom prst="ellipse">
            <a:avLst/>
          </a:prstGeom>
          <a:solidFill>
            <a:srgbClr val="FFFFFF"/>
          </a:solidFill>
          <a:ln/>
        </p:spPr>
      </p:sp>
      <p:sp>
        <p:nvSpPr>
          <p:cNvPr id="28" name="Text 25"/>
          <p:cNvSpPr/>
          <p:nvPr/>
        </p:nvSpPr>
        <p:spPr>
          <a:xfrm>
            <a:off x="8915400" y="2834640"/>
            <a:ext cx="2377440" cy="320040"/>
          </a:xfrm>
          <a:prstGeom prst="rect">
            <a:avLst/>
          </a:prstGeom>
          <a:noFill/>
          <a:ln/>
        </p:spPr>
        <p:txBody>
          <a:bodyPr wrap="square" lIns="0" tIns="0" rIns="0" bIns="0" rtlCol="0" anchor="ctr"/>
          <a:lstStyle/>
          <a:p>
            <a:pPr indent="0" marL="0">
              <a:buNone/>
            </a:pPr>
            <a:r>
              <a:rPr lang="en-US" sz="1300" b="1" dirty="0">
                <a:solidFill>
                  <a:srgbClr val="0F2A3D"/>
                </a:solidFill>
                <a:latin typeface="Cambria" pitchFamily="34" charset="0"/>
                <a:ea typeface="Cambria" pitchFamily="34" charset="-122"/>
                <a:cs typeface="Cambria" pitchFamily="34" charset="-120"/>
              </a:rPr>
              <a:t>Defined Escalation Path</a:t>
            </a:r>
            <a:endParaRPr lang="en-US" sz="1300" dirty="0"/>
          </a:p>
        </p:txBody>
      </p:sp>
      <p:sp>
        <p:nvSpPr>
          <p:cNvPr id="29" name="Text 26"/>
          <p:cNvSpPr/>
          <p:nvPr/>
        </p:nvSpPr>
        <p:spPr>
          <a:xfrm>
            <a:off x="8915400" y="3154680"/>
            <a:ext cx="2423160" cy="822960"/>
          </a:xfrm>
          <a:prstGeom prst="rect">
            <a:avLst/>
          </a:prstGeom>
          <a:noFill/>
          <a:ln/>
        </p:spPr>
        <p:txBody>
          <a:bodyPr wrap="square" lIns="0" tIns="0" rIns="0" bIns="0" rtlCol="0" anchor="ctr"/>
          <a:lstStyle/>
          <a:p>
            <a:pPr indent="0" marL="0">
              <a:lnSpc>
                <a:spcPct val="115000"/>
              </a:lnSpc>
              <a:buNone/>
            </a:pPr>
            <a:r>
              <a:rPr lang="en-US" sz="1050" dirty="0">
                <a:solidFill>
                  <a:srgbClr val="4A6373"/>
                </a:solidFill>
                <a:latin typeface="Calibri" pitchFamily="34" charset="0"/>
                <a:ea typeface="Calibri" pitchFamily="34" charset="-122"/>
                <a:cs typeface="Calibri" pitchFamily="34" charset="-120"/>
              </a:rPr>
              <a:t>Urgent or high-risk cases route to same-day psychiatric input rather than waiting for the next scheduled review.</a:t>
            </a:r>
            <a:endParaRPr lang="en-US" sz="1050" dirty="0"/>
          </a:p>
        </p:txBody>
      </p:sp>
      <p:sp>
        <p:nvSpPr>
          <p:cNvPr id="30" name="Shape 27"/>
          <p:cNvSpPr/>
          <p:nvPr/>
        </p:nvSpPr>
        <p:spPr>
          <a:xfrm flipH="1">
            <a:off x="4754880" y="3063240"/>
            <a:ext cx="3063240" cy="1005840"/>
          </a:xfrm>
          <a:prstGeom prst="line">
            <a:avLst/>
          </a:prstGeom>
          <a:noFill/>
          <a:ln w="25400">
            <a:solidFill>
              <a:srgbClr val="D2614F"/>
            </a:solidFill>
            <a:prstDash val="dash"/>
            <a:tailEnd type="triangle"/>
          </a:ln>
        </p:spPr>
      </p:sp>
      <p:sp>
        <p:nvSpPr>
          <p:cNvPr id="31" name="Text 28"/>
          <p:cNvSpPr/>
          <p:nvPr/>
        </p:nvSpPr>
        <p:spPr>
          <a:xfrm>
            <a:off x="548640" y="5257800"/>
            <a:ext cx="10881360" cy="548640"/>
          </a:xfrm>
          <a:prstGeom prst="rect">
            <a:avLst/>
          </a:prstGeom>
          <a:noFill/>
          <a:ln/>
        </p:spPr>
        <p:txBody>
          <a:bodyPr wrap="square" lIns="0" tIns="0" rIns="0" bIns="0" rtlCol="0" anchor="ctr"/>
          <a:lstStyle/>
          <a:p>
            <a:pPr indent="0" marL="0">
              <a:lnSpc>
                <a:spcPct val="120000"/>
              </a:lnSpc>
              <a:buNone/>
            </a:pPr>
            <a:r>
              <a:rPr lang="en-US" sz="1200" i="1" dirty="0">
                <a:solidFill>
                  <a:srgbClr val="4A6373"/>
                </a:solidFill>
                <a:latin typeface="Calibri" pitchFamily="34" charset="0"/>
                <a:ea typeface="Calibri" pitchFamily="34" charset="-122"/>
                <a:cs typeface="Calibri" pitchFamily="34" charset="-120"/>
              </a:rPr>
              <a:t>This structure lets a single part-time behavioral health clinician role be supplemented by caseload-based psychiatric input, without requiring that psychiatrist to see every patient directly (Unützer et al., 2002).</a:t>
            </a:r>
            <a:endParaRPr lang="en-US" sz="12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Patient Satisfaction Measurement and Feedback Loop</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MEASUREMENT</a:t>
            </a:r>
            <a:endParaRPr lang="en-US" sz="1200" dirty="0"/>
          </a:p>
        </p:txBody>
      </p:sp>
      <p:sp>
        <p:nvSpPr>
          <p:cNvPr id="5" name="Text 2"/>
          <p:cNvSpPr/>
          <p:nvPr/>
        </p:nvSpPr>
        <p:spPr>
          <a:xfrm>
            <a:off x="548640" y="1371600"/>
            <a:ext cx="10881360" cy="502920"/>
          </a:xfrm>
          <a:prstGeom prst="rect">
            <a:avLst/>
          </a:prstGeom>
          <a:noFill/>
          <a:ln/>
        </p:spPr>
        <p:txBody>
          <a:bodyPr wrap="square" lIns="0" tIns="0" rIns="0" bIns="0" rtlCol="0" anchor="ctr"/>
          <a:lstStyle/>
          <a:p>
            <a:pPr indent="0" marL="0">
              <a:lnSpc>
                <a:spcPct val="120000"/>
              </a:lnSpc>
              <a:buNone/>
            </a:pPr>
            <a:r>
              <a:rPr lang="en-US" sz="1300" dirty="0">
                <a:solidFill>
                  <a:srgbClr val="4A6373"/>
                </a:solidFill>
                <a:latin typeface="Calibri" pitchFamily="34" charset="0"/>
                <a:ea typeface="Calibri" pitchFamily="34" charset="-122"/>
                <a:cs typeface="Calibri" pitchFamily="34" charset="-120"/>
              </a:rPr>
              <a:t>Patient satisfaction is measured with a mechanism specific to the hand-off — not a generic, clinic-wide survey — and feeds directly back into the workflow.</a:t>
            </a:r>
            <a:endParaRPr lang="en-US" sz="1300" dirty="0"/>
          </a:p>
        </p:txBody>
      </p:sp>
      <p:sp>
        <p:nvSpPr>
          <p:cNvPr id="6" name="Shape 3"/>
          <p:cNvSpPr/>
          <p:nvPr/>
        </p:nvSpPr>
        <p:spPr>
          <a:xfrm>
            <a:off x="6080760" y="2331720"/>
            <a:ext cx="2834640" cy="1280160"/>
          </a:xfrm>
          <a:prstGeom prst="line">
            <a:avLst/>
          </a:prstGeom>
          <a:noFill/>
          <a:ln w="25400">
            <a:solidFill>
              <a:srgbClr val="18A999"/>
            </a:solidFill>
            <a:prstDash val="solid"/>
            <a:tailEnd type="triangle"/>
          </a:ln>
        </p:spPr>
      </p:sp>
      <p:sp>
        <p:nvSpPr>
          <p:cNvPr id="7" name="Shape 4"/>
          <p:cNvSpPr/>
          <p:nvPr/>
        </p:nvSpPr>
        <p:spPr>
          <a:xfrm flipH="1">
            <a:off x="6080760" y="3611880"/>
            <a:ext cx="2834640" cy="1280160"/>
          </a:xfrm>
          <a:prstGeom prst="line">
            <a:avLst/>
          </a:prstGeom>
          <a:noFill/>
          <a:ln w="25400">
            <a:solidFill>
              <a:srgbClr val="18A999"/>
            </a:solidFill>
            <a:prstDash val="solid"/>
            <a:tailEnd type="triangle"/>
          </a:ln>
        </p:spPr>
      </p:sp>
      <p:sp>
        <p:nvSpPr>
          <p:cNvPr id="8" name="Shape 5"/>
          <p:cNvSpPr/>
          <p:nvPr/>
        </p:nvSpPr>
        <p:spPr>
          <a:xfrm>
            <a:off x="3246120" y="3611880"/>
            <a:ext cx="2834640" cy="1280160"/>
          </a:xfrm>
          <a:prstGeom prst="line">
            <a:avLst/>
          </a:prstGeom>
          <a:noFill/>
          <a:ln w="25400">
            <a:solidFill>
              <a:srgbClr val="18A999"/>
            </a:solidFill>
            <a:prstDash val="solid"/>
            <a:tailEnd type="triangle"/>
          </a:ln>
        </p:spPr>
      </p:sp>
      <p:sp>
        <p:nvSpPr>
          <p:cNvPr id="9" name="Shape 6"/>
          <p:cNvSpPr/>
          <p:nvPr/>
        </p:nvSpPr>
        <p:spPr>
          <a:xfrm flipH="1">
            <a:off x="3246120" y="2331720"/>
            <a:ext cx="2834640" cy="1280160"/>
          </a:xfrm>
          <a:prstGeom prst="line">
            <a:avLst/>
          </a:prstGeom>
          <a:noFill/>
          <a:ln w="25400">
            <a:solidFill>
              <a:srgbClr val="18A999"/>
            </a:solidFill>
            <a:prstDash val="solid"/>
            <a:tailEnd type="triangle"/>
          </a:ln>
        </p:spPr>
      </p:sp>
      <p:sp>
        <p:nvSpPr>
          <p:cNvPr id="10" name="Shape 7"/>
          <p:cNvSpPr/>
          <p:nvPr/>
        </p:nvSpPr>
        <p:spPr>
          <a:xfrm>
            <a:off x="5641848" y="1892808"/>
            <a:ext cx="877824" cy="877824"/>
          </a:xfrm>
          <a:prstGeom prst="ellipse">
            <a:avLst/>
          </a:prstGeom>
          <a:solidFill>
            <a:srgbClr val="0B7285"/>
          </a:solidFill>
          <a:ln/>
        </p:spPr>
      </p:sp>
      <p:sp>
        <p:nvSpPr>
          <p:cNvPr id="11" name="Shape 8"/>
          <p:cNvSpPr/>
          <p:nvPr/>
        </p:nvSpPr>
        <p:spPr>
          <a:xfrm>
            <a:off x="5943600" y="2153412"/>
            <a:ext cx="274320" cy="356616"/>
          </a:xfrm>
          <a:prstGeom prst="rect">
            <a:avLst/>
          </a:prstGeom>
          <a:solidFill>
            <a:srgbClr val="FFFFFF"/>
          </a:solidFill>
          <a:ln w="19050">
            <a:solidFill>
              <a:srgbClr val="FFFFFF"/>
            </a:solidFill>
            <a:prstDash val="solid"/>
          </a:ln>
        </p:spPr>
      </p:sp>
      <p:sp>
        <p:nvSpPr>
          <p:cNvPr id="12" name="Shape 9"/>
          <p:cNvSpPr/>
          <p:nvPr/>
        </p:nvSpPr>
        <p:spPr>
          <a:xfrm>
            <a:off x="5992978" y="2260397"/>
            <a:ext cx="175565" cy="0"/>
          </a:xfrm>
          <a:prstGeom prst="line">
            <a:avLst/>
          </a:prstGeom>
          <a:noFill/>
          <a:ln w="16510">
            <a:solidFill>
              <a:srgbClr val="FFFFFF"/>
            </a:solidFill>
            <a:prstDash val="solid"/>
          </a:ln>
        </p:spPr>
      </p:sp>
      <p:sp>
        <p:nvSpPr>
          <p:cNvPr id="13" name="Shape 10"/>
          <p:cNvSpPr/>
          <p:nvPr/>
        </p:nvSpPr>
        <p:spPr>
          <a:xfrm>
            <a:off x="5992978" y="2338852"/>
            <a:ext cx="175565" cy="0"/>
          </a:xfrm>
          <a:prstGeom prst="line">
            <a:avLst/>
          </a:prstGeom>
          <a:noFill/>
          <a:ln w="16510">
            <a:solidFill>
              <a:srgbClr val="FFFFFF"/>
            </a:solidFill>
            <a:prstDash val="solid"/>
          </a:ln>
        </p:spPr>
      </p:sp>
      <p:sp>
        <p:nvSpPr>
          <p:cNvPr id="14" name="Shape 11"/>
          <p:cNvSpPr/>
          <p:nvPr/>
        </p:nvSpPr>
        <p:spPr>
          <a:xfrm>
            <a:off x="5992978" y="2417308"/>
            <a:ext cx="175565" cy="0"/>
          </a:xfrm>
          <a:prstGeom prst="line">
            <a:avLst/>
          </a:prstGeom>
          <a:noFill/>
          <a:ln w="16510">
            <a:solidFill>
              <a:srgbClr val="FFFFFF"/>
            </a:solidFill>
            <a:prstDash val="solid"/>
          </a:ln>
        </p:spPr>
      </p:sp>
      <p:sp>
        <p:nvSpPr>
          <p:cNvPr id="15" name="Text 12"/>
          <p:cNvSpPr/>
          <p:nvPr/>
        </p:nvSpPr>
        <p:spPr>
          <a:xfrm>
            <a:off x="5029200" y="2843784"/>
            <a:ext cx="2103120" cy="274320"/>
          </a:xfrm>
          <a:prstGeom prst="rect">
            <a:avLst/>
          </a:prstGeom>
          <a:noFill/>
          <a:ln/>
        </p:spPr>
        <p:txBody>
          <a:bodyPr wrap="square" lIns="0" tIns="0" rIns="0" bIns="0" rtlCol="0" anchor="ctr"/>
          <a:lstStyle/>
          <a:p>
            <a:pPr algn="ctr" indent="0" marL="0">
              <a:buNone/>
            </a:pPr>
            <a:r>
              <a:rPr lang="en-US" sz="1300" b="1" dirty="0">
                <a:solidFill>
                  <a:srgbClr val="0F2A3D"/>
                </a:solidFill>
                <a:latin typeface="Cambria" pitchFamily="34" charset="0"/>
                <a:ea typeface="Cambria" pitchFamily="34" charset="-122"/>
                <a:cs typeface="Cambria" pitchFamily="34" charset="-120"/>
              </a:rPr>
              <a:t>Brief Survey</a:t>
            </a:r>
            <a:endParaRPr lang="en-US" sz="1300" dirty="0"/>
          </a:p>
        </p:txBody>
      </p:sp>
      <p:sp>
        <p:nvSpPr>
          <p:cNvPr id="16" name="Text 13"/>
          <p:cNvSpPr/>
          <p:nvPr/>
        </p:nvSpPr>
        <p:spPr>
          <a:xfrm>
            <a:off x="4892040" y="3127248"/>
            <a:ext cx="2377440" cy="548640"/>
          </a:xfrm>
          <a:prstGeom prst="rect">
            <a:avLst/>
          </a:prstGeom>
          <a:noFill/>
          <a:ln/>
        </p:spPr>
        <p:txBody>
          <a:bodyPr wrap="square" lIns="0" tIns="0" rIns="0" bIns="0" rtlCol="0" anchor="ctr"/>
          <a:lstStyle/>
          <a:p>
            <a:pPr algn="ctr" indent="0" marL="0">
              <a:lnSpc>
                <a:spcPct val="110000"/>
              </a:lnSpc>
              <a:buNone/>
            </a:pPr>
            <a:r>
              <a:rPr lang="en-US" sz="1000" dirty="0">
                <a:solidFill>
                  <a:srgbClr val="4A6373"/>
                </a:solidFill>
                <a:latin typeface="Calibri" pitchFamily="34" charset="0"/>
                <a:ea typeface="Calibri" pitchFamily="34" charset="-122"/>
                <a:cs typeface="Calibri" pitchFamily="34" charset="-120"/>
              </a:rPr>
              <a:t>Administered by the care manager after the first follow-up contact</a:t>
            </a:r>
            <a:endParaRPr lang="en-US" sz="1000" dirty="0"/>
          </a:p>
        </p:txBody>
      </p:sp>
      <p:sp>
        <p:nvSpPr>
          <p:cNvPr id="17" name="Shape 14"/>
          <p:cNvSpPr/>
          <p:nvPr/>
        </p:nvSpPr>
        <p:spPr>
          <a:xfrm>
            <a:off x="8476488" y="3172968"/>
            <a:ext cx="877824" cy="877824"/>
          </a:xfrm>
          <a:prstGeom prst="ellipse">
            <a:avLst/>
          </a:prstGeom>
          <a:solidFill>
            <a:srgbClr val="0B7285"/>
          </a:solidFill>
          <a:ln/>
        </p:spPr>
      </p:sp>
      <p:sp>
        <p:nvSpPr>
          <p:cNvPr id="18" name="Shape 15"/>
          <p:cNvSpPr/>
          <p:nvPr/>
        </p:nvSpPr>
        <p:spPr>
          <a:xfrm>
            <a:off x="8709660" y="3488436"/>
            <a:ext cx="411480" cy="246888"/>
          </a:xfrm>
          <a:prstGeom prst="ellipse">
            <a:avLst/>
          </a:prstGeom>
          <a:solidFill>
            <a:srgbClr val="FFFFFF"/>
          </a:solidFill>
          <a:ln w="19050">
            <a:solidFill>
              <a:srgbClr val="FFFFFF"/>
            </a:solidFill>
            <a:prstDash val="solid"/>
          </a:ln>
        </p:spPr>
      </p:sp>
      <p:sp>
        <p:nvSpPr>
          <p:cNvPr id="19" name="Shape 16"/>
          <p:cNvSpPr/>
          <p:nvPr/>
        </p:nvSpPr>
        <p:spPr>
          <a:xfrm>
            <a:off x="8866022" y="3562502"/>
            <a:ext cx="98755" cy="98755"/>
          </a:xfrm>
          <a:prstGeom prst="ellipse">
            <a:avLst/>
          </a:prstGeom>
          <a:solidFill>
            <a:srgbClr val="FFFFFF"/>
          </a:solidFill>
          <a:ln/>
        </p:spPr>
      </p:sp>
      <p:sp>
        <p:nvSpPr>
          <p:cNvPr id="20" name="Text 17"/>
          <p:cNvSpPr/>
          <p:nvPr/>
        </p:nvSpPr>
        <p:spPr>
          <a:xfrm>
            <a:off x="7863840" y="4123944"/>
            <a:ext cx="2103120" cy="274320"/>
          </a:xfrm>
          <a:prstGeom prst="rect">
            <a:avLst/>
          </a:prstGeom>
          <a:noFill/>
          <a:ln/>
        </p:spPr>
        <p:txBody>
          <a:bodyPr wrap="square" lIns="0" tIns="0" rIns="0" bIns="0" rtlCol="0" anchor="ctr"/>
          <a:lstStyle/>
          <a:p>
            <a:pPr algn="ctr" indent="0" marL="0">
              <a:buNone/>
            </a:pPr>
            <a:r>
              <a:rPr lang="en-US" sz="1300" b="1" dirty="0">
                <a:solidFill>
                  <a:srgbClr val="0F2A3D"/>
                </a:solidFill>
                <a:latin typeface="Cambria" pitchFamily="34" charset="0"/>
                <a:ea typeface="Cambria" pitchFamily="34" charset="-122"/>
                <a:cs typeface="Cambria" pitchFamily="34" charset="-120"/>
              </a:rPr>
              <a:t>Quarterly Review</a:t>
            </a:r>
            <a:endParaRPr lang="en-US" sz="1300" dirty="0"/>
          </a:p>
        </p:txBody>
      </p:sp>
      <p:sp>
        <p:nvSpPr>
          <p:cNvPr id="21" name="Text 18"/>
          <p:cNvSpPr/>
          <p:nvPr/>
        </p:nvSpPr>
        <p:spPr>
          <a:xfrm>
            <a:off x="7726680" y="4407408"/>
            <a:ext cx="2377440" cy="548640"/>
          </a:xfrm>
          <a:prstGeom prst="rect">
            <a:avLst/>
          </a:prstGeom>
          <a:noFill/>
          <a:ln/>
        </p:spPr>
        <p:txBody>
          <a:bodyPr wrap="square" lIns="0" tIns="0" rIns="0" bIns="0" rtlCol="0" anchor="ctr"/>
          <a:lstStyle/>
          <a:p>
            <a:pPr algn="ctr" indent="0" marL="0">
              <a:lnSpc>
                <a:spcPct val="110000"/>
              </a:lnSpc>
              <a:buNone/>
            </a:pPr>
            <a:r>
              <a:rPr lang="en-US" sz="1000" dirty="0">
                <a:solidFill>
                  <a:srgbClr val="4A6373"/>
                </a:solidFill>
                <a:latin typeface="Calibri" pitchFamily="34" charset="0"/>
                <a:ea typeface="Calibri" pitchFamily="34" charset="-122"/>
                <a:cs typeface="Calibri" pitchFamily="34" charset="-120"/>
              </a:rPr>
              <a:t>Themes reviewed: clarity, language access, perceived urgency</a:t>
            </a:r>
            <a:endParaRPr lang="en-US" sz="1000" dirty="0"/>
          </a:p>
        </p:txBody>
      </p:sp>
      <p:sp>
        <p:nvSpPr>
          <p:cNvPr id="22" name="Shape 19"/>
          <p:cNvSpPr/>
          <p:nvPr/>
        </p:nvSpPr>
        <p:spPr>
          <a:xfrm>
            <a:off x="5641848" y="4453128"/>
            <a:ext cx="877824" cy="877824"/>
          </a:xfrm>
          <a:prstGeom prst="ellipse">
            <a:avLst/>
          </a:prstGeom>
          <a:solidFill>
            <a:srgbClr val="0B7285"/>
          </a:solidFill>
          <a:ln/>
        </p:spPr>
      </p:sp>
      <p:sp>
        <p:nvSpPr>
          <p:cNvPr id="23" name="Shape 20"/>
          <p:cNvSpPr/>
          <p:nvPr/>
        </p:nvSpPr>
        <p:spPr>
          <a:xfrm>
            <a:off x="5896966" y="4765853"/>
            <a:ext cx="120701" cy="87782"/>
          </a:xfrm>
          <a:prstGeom prst="roundRect">
            <a:avLst>
              <a:gd name="adj" fmla="val 31250"/>
            </a:avLst>
          </a:prstGeom>
          <a:solidFill>
            <a:srgbClr val="FFFFFF"/>
          </a:solidFill>
          <a:ln w="17780">
            <a:solidFill>
              <a:srgbClr val="FFFFFF"/>
            </a:solidFill>
            <a:prstDash val="solid"/>
          </a:ln>
        </p:spPr>
      </p:sp>
      <p:sp>
        <p:nvSpPr>
          <p:cNvPr id="24" name="Shape 21"/>
          <p:cNvSpPr/>
          <p:nvPr/>
        </p:nvSpPr>
        <p:spPr>
          <a:xfrm>
            <a:off x="6143854" y="4765853"/>
            <a:ext cx="120701" cy="87782"/>
          </a:xfrm>
          <a:prstGeom prst="roundRect">
            <a:avLst>
              <a:gd name="adj" fmla="val 31250"/>
            </a:avLst>
          </a:prstGeom>
          <a:solidFill>
            <a:srgbClr val="FFFFFF"/>
          </a:solidFill>
          <a:ln w="17780">
            <a:solidFill>
              <a:srgbClr val="FFFFFF"/>
            </a:solidFill>
            <a:prstDash val="solid"/>
          </a:ln>
        </p:spPr>
      </p:sp>
      <p:sp>
        <p:nvSpPr>
          <p:cNvPr id="25" name="Shape 22"/>
          <p:cNvSpPr/>
          <p:nvPr/>
        </p:nvSpPr>
        <p:spPr>
          <a:xfrm>
            <a:off x="6020410" y="4957877"/>
            <a:ext cx="120701" cy="87782"/>
          </a:xfrm>
          <a:prstGeom prst="roundRect">
            <a:avLst>
              <a:gd name="adj" fmla="val 31250"/>
            </a:avLst>
          </a:prstGeom>
          <a:solidFill>
            <a:srgbClr val="FFFFFF"/>
          </a:solidFill>
          <a:ln w="17780">
            <a:solidFill>
              <a:srgbClr val="FFFFFF"/>
            </a:solidFill>
            <a:prstDash val="solid"/>
          </a:ln>
        </p:spPr>
      </p:sp>
      <p:sp>
        <p:nvSpPr>
          <p:cNvPr id="26" name="Text 23"/>
          <p:cNvSpPr/>
          <p:nvPr/>
        </p:nvSpPr>
        <p:spPr>
          <a:xfrm>
            <a:off x="5029200" y="5404104"/>
            <a:ext cx="2103120" cy="274320"/>
          </a:xfrm>
          <a:prstGeom prst="rect">
            <a:avLst/>
          </a:prstGeom>
          <a:noFill/>
          <a:ln/>
        </p:spPr>
        <p:txBody>
          <a:bodyPr wrap="square" lIns="0" tIns="0" rIns="0" bIns="0" rtlCol="0" anchor="ctr"/>
          <a:lstStyle/>
          <a:p>
            <a:pPr algn="ctr" indent="0" marL="0">
              <a:buNone/>
            </a:pPr>
            <a:r>
              <a:rPr lang="en-US" sz="1300" b="1" dirty="0">
                <a:solidFill>
                  <a:srgbClr val="0F2A3D"/>
                </a:solidFill>
                <a:latin typeface="Cambria" pitchFamily="34" charset="0"/>
                <a:ea typeface="Cambria" pitchFamily="34" charset="-122"/>
                <a:cs typeface="Cambria" pitchFamily="34" charset="-120"/>
              </a:rPr>
              <a:t>Workflow Adjustment</a:t>
            </a:r>
            <a:endParaRPr lang="en-US" sz="1300" dirty="0"/>
          </a:p>
        </p:txBody>
      </p:sp>
      <p:sp>
        <p:nvSpPr>
          <p:cNvPr id="27" name="Text 24"/>
          <p:cNvSpPr/>
          <p:nvPr/>
        </p:nvSpPr>
        <p:spPr>
          <a:xfrm>
            <a:off x="4892040" y="5687568"/>
            <a:ext cx="2377440" cy="548640"/>
          </a:xfrm>
          <a:prstGeom prst="rect">
            <a:avLst/>
          </a:prstGeom>
          <a:noFill/>
          <a:ln/>
        </p:spPr>
        <p:txBody>
          <a:bodyPr wrap="square" lIns="0" tIns="0" rIns="0" bIns="0" rtlCol="0" anchor="ctr"/>
          <a:lstStyle/>
          <a:p>
            <a:pPr algn="ctr" indent="0" marL="0">
              <a:lnSpc>
                <a:spcPct val="110000"/>
              </a:lnSpc>
              <a:buNone/>
            </a:pPr>
            <a:r>
              <a:rPr lang="en-US" sz="1000" dirty="0">
                <a:solidFill>
                  <a:srgbClr val="4A6373"/>
                </a:solidFill>
                <a:latin typeface="Calibri" pitchFamily="34" charset="0"/>
                <a:ea typeface="Calibri" pitchFamily="34" charset="-122"/>
                <a:cs typeface="Calibri" pitchFamily="34" charset="-120"/>
              </a:rPr>
              <a:t>Recurring negative themes directly revise the script or staffing</a:t>
            </a:r>
            <a:endParaRPr lang="en-US" sz="1000" dirty="0"/>
          </a:p>
        </p:txBody>
      </p:sp>
      <p:sp>
        <p:nvSpPr>
          <p:cNvPr id="28" name="Shape 25"/>
          <p:cNvSpPr/>
          <p:nvPr/>
        </p:nvSpPr>
        <p:spPr>
          <a:xfrm>
            <a:off x="2807208" y="3172968"/>
            <a:ext cx="877824" cy="877824"/>
          </a:xfrm>
          <a:prstGeom prst="ellipse">
            <a:avLst/>
          </a:prstGeom>
          <a:solidFill>
            <a:srgbClr val="0B7285"/>
          </a:solidFill>
          <a:ln/>
        </p:spPr>
      </p:sp>
      <p:sp>
        <p:nvSpPr>
          <p:cNvPr id="29" name="Shape 26"/>
          <p:cNvSpPr/>
          <p:nvPr/>
        </p:nvSpPr>
        <p:spPr>
          <a:xfrm>
            <a:off x="2971800" y="3337560"/>
            <a:ext cx="548640" cy="548640"/>
          </a:xfrm>
          <a:prstGeom prst="ellipse">
            <a:avLst/>
          </a:prstGeom>
          <a:solidFill>
            <a:srgbClr val="FFFFFF"/>
          </a:solidFill>
          <a:ln w="17780">
            <a:solidFill>
              <a:srgbClr val="FFFFFF"/>
            </a:solidFill>
            <a:prstDash val="solid"/>
          </a:ln>
        </p:spPr>
      </p:sp>
      <p:sp>
        <p:nvSpPr>
          <p:cNvPr id="30" name="Shape 27"/>
          <p:cNvSpPr/>
          <p:nvPr/>
        </p:nvSpPr>
        <p:spPr>
          <a:xfrm>
            <a:off x="3067812" y="3433572"/>
            <a:ext cx="356616" cy="356616"/>
          </a:xfrm>
          <a:prstGeom prst="ellipse">
            <a:avLst/>
          </a:prstGeom>
          <a:solidFill>
            <a:srgbClr val="FFFFFF"/>
          </a:solidFill>
          <a:ln w="17780">
            <a:solidFill>
              <a:srgbClr val="FFFFFF"/>
            </a:solidFill>
            <a:prstDash val="solid"/>
          </a:ln>
        </p:spPr>
      </p:sp>
      <p:sp>
        <p:nvSpPr>
          <p:cNvPr id="31" name="Shape 28"/>
          <p:cNvSpPr/>
          <p:nvPr/>
        </p:nvSpPr>
        <p:spPr>
          <a:xfrm>
            <a:off x="3163824" y="3529584"/>
            <a:ext cx="164592" cy="164592"/>
          </a:xfrm>
          <a:prstGeom prst="ellipse">
            <a:avLst/>
          </a:prstGeom>
          <a:solidFill>
            <a:srgbClr val="FFFFFF"/>
          </a:solidFill>
          <a:ln w="17780">
            <a:solidFill>
              <a:srgbClr val="FFFFFF"/>
            </a:solidFill>
            <a:prstDash val="solid"/>
          </a:ln>
        </p:spPr>
      </p:sp>
      <p:sp>
        <p:nvSpPr>
          <p:cNvPr id="32" name="Text 29"/>
          <p:cNvSpPr/>
          <p:nvPr/>
        </p:nvSpPr>
        <p:spPr>
          <a:xfrm>
            <a:off x="2194560" y="4123944"/>
            <a:ext cx="2103120" cy="274320"/>
          </a:xfrm>
          <a:prstGeom prst="rect">
            <a:avLst/>
          </a:prstGeom>
          <a:noFill/>
          <a:ln/>
        </p:spPr>
        <p:txBody>
          <a:bodyPr wrap="square" lIns="0" tIns="0" rIns="0" bIns="0" rtlCol="0" anchor="ctr"/>
          <a:lstStyle/>
          <a:p>
            <a:pPr algn="ctr" indent="0" marL="0">
              <a:buNone/>
            </a:pPr>
            <a:r>
              <a:rPr lang="en-US" sz="1300" b="1" dirty="0">
                <a:solidFill>
                  <a:srgbClr val="0F2A3D"/>
                </a:solidFill>
                <a:latin typeface="Cambria" pitchFamily="34" charset="0"/>
                <a:ea typeface="Cambria" pitchFamily="34" charset="-122"/>
                <a:cs typeface="Cambria" pitchFamily="34" charset="-120"/>
              </a:rPr>
              <a:t>Re-Measure</a:t>
            </a:r>
            <a:endParaRPr lang="en-US" sz="1300" dirty="0"/>
          </a:p>
        </p:txBody>
      </p:sp>
      <p:sp>
        <p:nvSpPr>
          <p:cNvPr id="33" name="Text 30"/>
          <p:cNvSpPr/>
          <p:nvPr/>
        </p:nvSpPr>
        <p:spPr>
          <a:xfrm>
            <a:off x="2057400" y="4407408"/>
            <a:ext cx="2377440" cy="548640"/>
          </a:xfrm>
          <a:prstGeom prst="rect">
            <a:avLst/>
          </a:prstGeom>
          <a:noFill/>
          <a:ln/>
        </p:spPr>
        <p:txBody>
          <a:bodyPr wrap="square" lIns="0" tIns="0" rIns="0" bIns="0" rtlCol="0" anchor="ctr"/>
          <a:lstStyle/>
          <a:p>
            <a:pPr algn="ctr" indent="0" marL="0">
              <a:lnSpc>
                <a:spcPct val="110000"/>
              </a:lnSpc>
              <a:buNone/>
            </a:pPr>
            <a:r>
              <a:rPr lang="en-US" sz="1000" dirty="0">
                <a:solidFill>
                  <a:srgbClr val="4A6373"/>
                </a:solidFill>
                <a:latin typeface="Calibri" pitchFamily="34" charset="0"/>
                <a:ea typeface="Calibri" pitchFamily="34" charset="-122"/>
                <a:cs typeface="Calibri" pitchFamily="34" charset="-120"/>
              </a:rPr>
              <a:t>Updated workflow is tracked in the next quarter's survey cycle</a:t>
            </a:r>
            <a:endParaRPr lang="en-US" sz="10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Value-Based Payment Alignment</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FINANCING &amp; VALUE</a:t>
            </a:r>
            <a:endParaRPr lang="en-US" sz="1200" dirty="0"/>
          </a:p>
        </p:txBody>
      </p:sp>
      <p:sp>
        <p:nvSpPr>
          <p:cNvPr id="5" name="Text 2"/>
          <p:cNvSpPr/>
          <p:nvPr/>
        </p:nvSpPr>
        <p:spPr>
          <a:xfrm>
            <a:off x="548640" y="1371600"/>
            <a:ext cx="10881360" cy="365760"/>
          </a:xfrm>
          <a:prstGeom prst="rect">
            <a:avLst/>
          </a:prstGeom>
          <a:noFill/>
          <a:ln/>
        </p:spPr>
        <p:txBody>
          <a:bodyPr wrap="square" lIns="0" tIns="0" rIns="0" bIns="0" rtlCol="0" anchor="ctr"/>
          <a:lstStyle/>
          <a:p>
            <a:pPr indent="0" marL="0">
              <a:buNone/>
            </a:pPr>
            <a:r>
              <a:rPr lang="en-US" sz="1350" dirty="0">
                <a:solidFill>
                  <a:srgbClr val="4A6373"/>
                </a:solidFill>
                <a:latin typeface="Calibri" pitchFamily="34" charset="0"/>
                <a:ea typeface="Calibri" pitchFamily="34" charset="-122"/>
                <a:cs typeface="Calibri" pitchFamily="34" charset="-120"/>
              </a:rPr>
              <a:t>Riverside's registry and care-manager structure is billable infrastructure, not only a clinical improvement (Carlo et al., 2018).</a:t>
            </a:r>
            <a:endParaRPr lang="en-US" sz="1350" dirty="0"/>
          </a:p>
        </p:txBody>
      </p:sp>
      <p:sp>
        <p:nvSpPr>
          <p:cNvPr id="6" name="Shape 3"/>
          <p:cNvSpPr/>
          <p:nvPr/>
        </p:nvSpPr>
        <p:spPr>
          <a:xfrm>
            <a:off x="548640" y="1965960"/>
            <a:ext cx="3456432" cy="2286000"/>
          </a:xfrm>
          <a:prstGeom prst="roundRect">
            <a:avLst>
              <a:gd name="adj" fmla="val 3200"/>
            </a:avLst>
          </a:prstGeom>
          <a:solidFill>
            <a:srgbClr val="EAF3F3"/>
          </a:solidFill>
          <a:ln/>
        </p:spPr>
      </p:sp>
      <p:sp>
        <p:nvSpPr>
          <p:cNvPr id="7" name="Shape 4"/>
          <p:cNvSpPr/>
          <p:nvPr/>
        </p:nvSpPr>
        <p:spPr>
          <a:xfrm>
            <a:off x="1837944" y="2212848"/>
            <a:ext cx="877824" cy="877824"/>
          </a:xfrm>
          <a:prstGeom prst="ellipse">
            <a:avLst/>
          </a:prstGeom>
          <a:solidFill>
            <a:srgbClr val="0B7285"/>
          </a:solidFill>
          <a:ln/>
        </p:spPr>
      </p:sp>
      <p:sp>
        <p:nvSpPr>
          <p:cNvPr id="8" name="Text 5"/>
          <p:cNvSpPr/>
          <p:nvPr/>
        </p:nvSpPr>
        <p:spPr>
          <a:xfrm>
            <a:off x="2002536" y="2377440"/>
            <a:ext cx="548640" cy="548640"/>
          </a:xfrm>
          <a:prstGeom prst="rect">
            <a:avLst/>
          </a:prstGeom>
          <a:noFill/>
          <a:ln/>
        </p:spPr>
        <p:txBody>
          <a:bodyPr wrap="square" lIns="0" tIns="0" rIns="0" bIns="0" rtlCol="0" anchor="ctr"/>
          <a:lstStyle/>
          <a:p>
            <a:pPr algn="ctr" indent="0" marL="0">
              <a:buNone/>
            </a:pPr>
            <a:r>
              <a:rPr lang="en-US" sz="2700" b="1" dirty="0">
                <a:solidFill>
                  <a:srgbClr val="FFFFFF"/>
                </a:solidFill>
                <a:latin typeface="Cambria" pitchFamily="34" charset="0"/>
                <a:ea typeface="Cambria" pitchFamily="34" charset="-122"/>
                <a:cs typeface="Cambria" pitchFamily="34" charset="-120"/>
              </a:rPr>
              <a:t>$</a:t>
            </a:r>
            <a:endParaRPr lang="en-US" sz="2700" dirty="0"/>
          </a:p>
        </p:txBody>
      </p:sp>
      <p:sp>
        <p:nvSpPr>
          <p:cNvPr id="9" name="Text 6"/>
          <p:cNvSpPr/>
          <p:nvPr/>
        </p:nvSpPr>
        <p:spPr>
          <a:xfrm>
            <a:off x="731520" y="3291840"/>
            <a:ext cx="3090672" cy="457200"/>
          </a:xfrm>
          <a:prstGeom prst="rect">
            <a:avLst/>
          </a:prstGeom>
          <a:noFill/>
          <a:ln/>
        </p:spPr>
        <p:txBody>
          <a:bodyPr wrap="square" lIns="0" tIns="0" rIns="0" bIns="0" rtlCol="0" anchor="ctr"/>
          <a:lstStyle/>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Time-Based Billing Codes</a:t>
            </a:r>
            <a:endParaRPr lang="en-US" sz="1400" dirty="0"/>
          </a:p>
        </p:txBody>
      </p:sp>
      <p:sp>
        <p:nvSpPr>
          <p:cNvPr id="10" name="Text 7"/>
          <p:cNvSpPr/>
          <p:nvPr/>
        </p:nvSpPr>
        <p:spPr>
          <a:xfrm>
            <a:off x="822960" y="3749040"/>
            <a:ext cx="2907792" cy="914400"/>
          </a:xfrm>
          <a:prstGeom prst="rect">
            <a:avLst/>
          </a:prstGeom>
          <a:noFill/>
          <a:ln/>
        </p:spPr>
        <p:txBody>
          <a:bodyPr wrap="square" lIns="0" tIns="0" rIns="0" bIns="0" rtlCol="0" anchor="ctr"/>
          <a:lstStyle/>
          <a:p>
            <a:pPr algn="ctr" indent="0" marL="0">
              <a:lnSpc>
                <a:spcPct val="115000"/>
              </a:lnSpc>
              <a:buNone/>
            </a:pPr>
            <a:r>
              <a:rPr lang="en-US" sz="1050" dirty="0">
                <a:solidFill>
                  <a:srgbClr val="4A6373"/>
                </a:solidFill>
                <a:latin typeface="Calibri" pitchFamily="34" charset="0"/>
                <a:ea typeface="Calibri" pitchFamily="34" charset="-122"/>
                <a:cs typeface="Calibri" pitchFamily="34" charset="-120"/>
              </a:rPr>
              <a:t>Medicare and growing Medicaid/commercial coverage fund care manager and consulting psychiatrist time directly</a:t>
            </a:r>
            <a:endParaRPr lang="en-US" sz="1050" dirty="0"/>
          </a:p>
        </p:txBody>
      </p:sp>
      <p:sp>
        <p:nvSpPr>
          <p:cNvPr id="11" name="Shape 8"/>
          <p:cNvSpPr/>
          <p:nvPr/>
        </p:nvSpPr>
        <p:spPr>
          <a:xfrm>
            <a:off x="4178808" y="1965960"/>
            <a:ext cx="3456432" cy="2286000"/>
          </a:xfrm>
          <a:prstGeom prst="roundRect">
            <a:avLst>
              <a:gd name="adj" fmla="val 3200"/>
            </a:avLst>
          </a:prstGeom>
          <a:solidFill>
            <a:srgbClr val="EAF3F3"/>
          </a:solidFill>
          <a:ln/>
        </p:spPr>
      </p:sp>
      <p:sp>
        <p:nvSpPr>
          <p:cNvPr id="12" name="Shape 9"/>
          <p:cNvSpPr/>
          <p:nvPr/>
        </p:nvSpPr>
        <p:spPr>
          <a:xfrm>
            <a:off x="5468112" y="2212848"/>
            <a:ext cx="877824" cy="877824"/>
          </a:xfrm>
          <a:prstGeom prst="ellipse">
            <a:avLst/>
          </a:prstGeom>
          <a:solidFill>
            <a:srgbClr val="0B7285"/>
          </a:solidFill>
          <a:ln/>
        </p:spPr>
      </p:sp>
      <p:sp>
        <p:nvSpPr>
          <p:cNvPr id="13" name="Shape 10"/>
          <p:cNvSpPr/>
          <p:nvPr/>
        </p:nvSpPr>
        <p:spPr>
          <a:xfrm>
            <a:off x="5632704" y="2377440"/>
            <a:ext cx="548640" cy="548640"/>
          </a:xfrm>
          <a:prstGeom prst="ellipse">
            <a:avLst/>
          </a:prstGeom>
          <a:solidFill>
            <a:srgbClr val="FFFFFF"/>
          </a:solidFill>
          <a:ln w="17780">
            <a:solidFill>
              <a:srgbClr val="FFFFFF"/>
            </a:solidFill>
            <a:prstDash val="solid"/>
          </a:ln>
        </p:spPr>
      </p:sp>
      <p:sp>
        <p:nvSpPr>
          <p:cNvPr id="14" name="Shape 11"/>
          <p:cNvSpPr/>
          <p:nvPr/>
        </p:nvSpPr>
        <p:spPr>
          <a:xfrm>
            <a:off x="5728716" y="2473452"/>
            <a:ext cx="356616" cy="356616"/>
          </a:xfrm>
          <a:prstGeom prst="ellipse">
            <a:avLst/>
          </a:prstGeom>
          <a:solidFill>
            <a:srgbClr val="FFFFFF"/>
          </a:solidFill>
          <a:ln w="17780">
            <a:solidFill>
              <a:srgbClr val="FFFFFF"/>
            </a:solidFill>
            <a:prstDash val="solid"/>
          </a:ln>
        </p:spPr>
      </p:sp>
      <p:sp>
        <p:nvSpPr>
          <p:cNvPr id="15" name="Shape 12"/>
          <p:cNvSpPr/>
          <p:nvPr/>
        </p:nvSpPr>
        <p:spPr>
          <a:xfrm>
            <a:off x="5824728" y="2569464"/>
            <a:ext cx="164592" cy="164592"/>
          </a:xfrm>
          <a:prstGeom prst="ellipse">
            <a:avLst/>
          </a:prstGeom>
          <a:solidFill>
            <a:srgbClr val="FFFFFF"/>
          </a:solidFill>
          <a:ln w="17780">
            <a:solidFill>
              <a:srgbClr val="FFFFFF"/>
            </a:solidFill>
            <a:prstDash val="solid"/>
          </a:ln>
        </p:spPr>
      </p:sp>
      <p:sp>
        <p:nvSpPr>
          <p:cNvPr id="16" name="Text 13"/>
          <p:cNvSpPr/>
          <p:nvPr/>
        </p:nvSpPr>
        <p:spPr>
          <a:xfrm>
            <a:off x="4361688" y="3291840"/>
            <a:ext cx="3090672" cy="457200"/>
          </a:xfrm>
          <a:prstGeom prst="rect">
            <a:avLst/>
          </a:prstGeom>
          <a:noFill/>
          <a:ln/>
        </p:spPr>
        <p:txBody>
          <a:bodyPr wrap="square" lIns="0" tIns="0" rIns="0" bIns="0" rtlCol="0" anchor="ctr"/>
          <a:lstStyle/>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Pay-for-Performance</a:t>
            </a:r>
            <a:endParaRPr lang="en-US" sz="1400" dirty="0"/>
          </a:p>
        </p:txBody>
      </p:sp>
      <p:sp>
        <p:nvSpPr>
          <p:cNvPr id="17" name="Text 14"/>
          <p:cNvSpPr/>
          <p:nvPr/>
        </p:nvSpPr>
        <p:spPr>
          <a:xfrm>
            <a:off x="4453128" y="3749040"/>
            <a:ext cx="2907792" cy="914400"/>
          </a:xfrm>
          <a:prstGeom prst="rect">
            <a:avLst/>
          </a:prstGeom>
          <a:noFill/>
          <a:ln/>
        </p:spPr>
        <p:txBody>
          <a:bodyPr wrap="square" lIns="0" tIns="0" rIns="0" bIns="0" rtlCol="0" anchor="ctr"/>
          <a:lstStyle/>
          <a:p>
            <a:pPr algn="ctr" indent="0" marL="0">
              <a:lnSpc>
                <a:spcPct val="115000"/>
              </a:lnSpc>
              <a:buNone/>
            </a:pPr>
            <a:r>
              <a:rPr lang="en-US" sz="1050" dirty="0">
                <a:solidFill>
                  <a:srgbClr val="4A6373"/>
                </a:solidFill>
                <a:latin typeface="Calibri" pitchFamily="34" charset="0"/>
                <a:ea typeface="Calibri" pitchFamily="34" charset="-122"/>
                <a:cs typeface="Calibri" pitchFamily="34" charset="-120"/>
              </a:rPr>
              <a:t>Several state CoCM models withhold a payment share until a site documents measurable registry-level improvement</a:t>
            </a:r>
            <a:endParaRPr lang="en-US" sz="1050" dirty="0"/>
          </a:p>
        </p:txBody>
      </p:sp>
      <p:sp>
        <p:nvSpPr>
          <p:cNvPr id="18" name="Shape 15"/>
          <p:cNvSpPr/>
          <p:nvPr/>
        </p:nvSpPr>
        <p:spPr>
          <a:xfrm>
            <a:off x="7808976" y="1965960"/>
            <a:ext cx="3456432" cy="2286000"/>
          </a:xfrm>
          <a:prstGeom prst="roundRect">
            <a:avLst>
              <a:gd name="adj" fmla="val 3200"/>
            </a:avLst>
          </a:prstGeom>
          <a:solidFill>
            <a:srgbClr val="EAF3F3"/>
          </a:solidFill>
          <a:ln/>
        </p:spPr>
      </p:sp>
      <p:sp>
        <p:nvSpPr>
          <p:cNvPr id="19" name="Shape 16"/>
          <p:cNvSpPr/>
          <p:nvPr/>
        </p:nvSpPr>
        <p:spPr>
          <a:xfrm>
            <a:off x="9098280" y="2212848"/>
            <a:ext cx="877824" cy="877824"/>
          </a:xfrm>
          <a:prstGeom prst="ellipse">
            <a:avLst/>
          </a:prstGeom>
          <a:solidFill>
            <a:srgbClr val="0B7285"/>
          </a:solidFill>
          <a:ln/>
        </p:spPr>
      </p:sp>
      <p:sp>
        <p:nvSpPr>
          <p:cNvPr id="20" name="Shape 17"/>
          <p:cNvSpPr/>
          <p:nvPr/>
        </p:nvSpPr>
        <p:spPr>
          <a:xfrm>
            <a:off x="9413748" y="2679192"/>
            <a:ext cx="76810" cy="137160"/>
          </a:xfrm>
          <a:prstGeom prst="rect">
            <a:avLst/>
          </a:prstGeom>
          <a:solidFill>
            <a:srgbClr val="FFFFFF"/>
          </a:solidFill>
          <a:ln/>
        </p:spPr>
      </p:sp>
      <p:sp>
        <p:nvSpPr>
          <p:cNvPr id="21" name="Shape 18"/>
          <p:cNvSpPr/>
          <p:nvPr/>
        </p:nvSpPr>
        <p:spPr>
          <a:xfrm>
            <a:off x="9515246" y="2583180"/>
            <a:ext cx="76810" cy="233172"/>
          </a:xfrm>
          <a:prstGeom prst="rect">
            <a:avLst/>
          </a:prstGeom>
          <a:solidFill>
            <a:srgbClr val="FFFFFF"/>
          </a:solidFill>
          <a:ln/>
        </p:spPr>
      </p:sp>
      <p:sp>
        <p:nvSpPr>
          <p:cNvPr id="22" name="Shape 19"/>
          <p:cNvSpPr/>
          <p:nvPr/>
        </p:nvSpPr>
        <p:spPr>
          <a:xfrm>
            <a:off x="9616745" y="2500884"/>
            <a:ext cx="76810" cy="315468"/>
          </a:xfrm>
          <a:prstGeom prst="rect">
            <a:avLst/>
          </a:prstGeom>
          <a:solidFill>
            <a:srgbClr val="FFFFFF"/>
          </a:solidFill>
          <a:ln/>
        </p:spPr>
      </p:sp>
      <p:sp>
        <p:nvSpPr>
          <p:cNvPr id="23" name="Text 20"/>
          <p:cNvSpPr/>
          <p:nvPr/>
        </p:nvSpPr>
        <p:spPr>
          <a:xfrm>
            <a:off x="7991856" y="3291840"/>
            <a:ext cx="3090672" cy="457200"/>
          </a:xfrm>
          <a:prstGeom prst="rect">
            <a:avLst/>
          </a:prstGeom>
          <a:noFill/>
          <a:ln/>
        </p:spPr>
        <p:txBody>
          <a:bodyPr wrap="square" lIns="0" tIns="0" rIns="0" bIns="0" rtlCol="0" anchor="ctr"/>
          <a:lstStyle/>
          <a:p>
            <a:pPr algn="ctr" indent="0" marL="0">
              <a:lnSpc>
                <a:spcPct val="105000"/>
              </a:lnSpc>
              <a:buNone/>
            </a:pPr>
            <a:r>
              <a:rPr lang="en-US" sz="1400" b="1" dirty="0">
                <a:solidFill>
                  <a:srgbClr val="0F2A3D"/>
                </a:solidFill>
                <a:latin typeface="Cambria" pitchFamily="34" charset="0"/>
                <a:ea typeface="Cambria" pitchFamily="34" charset="-122"/>
                <a:cs typeface="Cambria" pitchFamily="34" charset="-120"/>
              </a:rPr>
              <a:t>Sustainability Case</a:t>
            </a:r>
            <a:endParaRPr lang="en-US" sz="1400" dirty="0"/>
          </a:p>
        </p:txBody>
      </p:sp>
      <p:sp>
        <p:nvSpPr>
          <p:cNvPr id="24" name="Text 21"/>
          <p:cNvSpPr/>
          <p:nvPr/>
        </p:nvSpPr>
        <p:spPr>
          <a:xfrm>
            <a:off x="8083296" y="3749040"/>
            <a:ext cx="2907792" cy="914400"/>
          </a:xfrm>
          <a:prstGeom prst="rect">
            <a:avLst/>
          </a:prstGeom>
          <a:noFill/>
          <a:ln/>
        </p:spPr>
        <p:txBody>
          <a:bodyPr wrap="square" lIns="0" tIns="0" rIns="0" bIns="0" rtlCol="0" anchor="ctr"/>
          <a:lstStyle/>
          <a:p>
            <a:pPr algn="ctr" indent="0" marL="0">
              <a:lnSpc>
                <a:spcPct val="115000"/>
              </a:lnSpc>
              <a:buNone/>
            </a:pPr>
            <a:r>
              <a:rPr lang="en-US" sz="1050" dirty="0">
                <a:solidFill>
                  <a:srgbClr val="4A6373"/>
                </a:solidFill>
                <a:latin typeface="Calibri" pitchFamily="34" charset="0"/>
                <a:ea typeface="Calibri" pitchFamily="34" charset="-122"/>
                <a:cs typeface="Calibri" pitchFamily="34" charset="-120"/>
              </a:rPr>
              <a:t>Meeting an improvement threshold creates a financial, not just clinical, case for the care manager role</a:t>
            </a:r>
            <a:endParaRPr lang="en-US" sz="1050" dirty="0"/>
          </a:p>
        </p:txBody>
      </p:sp>
      <p:sp>
        <p:nvSpPr>
          <p:cNvPr id="25" name="Shape 22"/>
          <p:cNvSpPr/>
          <p:nvPr/>
        </p:nvSpPr>
        <p:spPr>
          <a:xfrm>
            <a:off x="548640" y="4572000"/>
            <a:ext cx="10881360" cy="1051560"/>
          </a:xfrm>
          <a:prstGeom prst="roundRect">
            <a:avLst>
              <a:gd name="adj" fmla="val 6957"/>
            </a:avLst>
          </a:prstGeom>
          <a:solidFill>
            <a:srgbClr val="0B4F56"/>
          </a:solidFill>
          <a:ln/>
        </p:spPr>
      </p:sp>
      <p:sp>
        <p:nvSpPr>
          <p:cNvPr id="26" name="Text 23"/>
          <p:cNvSpPr/>
          <p:nvPr/>
        </p:nvSpPr>
        <p:spPr>
          <a:xfrm>
            <a:off x="868680" y="4572000"/>
            <a:ext cx="10241280" cy="1051560"/>
          </a:xfrm>
          <a:prstGeom prst="rect">
            <a:avLst/>
          </a:prstGeom>
          <a:noFill/>
          <a:ln/>
        </p:spPr>
        <p:txBody>
          <a:bodyPr wrap="square" lIns="0" tIns="0" rIns="0" bIns="0" rtlCol="0" anchor="ctr"/>
          <a:lstStyle/>
          <a:p>
            <a:pPr indent="0" marL="0">
              <a:lnSpc>
                <a:spcPct val="120000"/>
              </a:lnSpc>
              <a:buNone/>
            </a:pPr>
            <a:r>
              <a:rPr lang="en-US" sz="1250" i="1" dirty="0">
                <a:solidFill>
                  <a:srgbClr val="FFFFFF"/>
                </a:solidFill>
                <a:latin typeface="Calibri" pitchFamily="34" charset="0"/>
                <a:ea typeface="Calibri" pitchFamily="34" charset="-122"/>
                <a:cs typeface="Calibri" pitchFamily="34" charset="-120"/>
              </a:rPr>
              <a:t>For Riverside: meeting a defined improvement threshold across its behavioral health registry would align this clinical redesign with the value-based incentive structures payers are increasingly using for Collaborative Care.</a:t>
            </a:r>
            <a:endParaRPr lang="en-US" sz="12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Ethical, Cultural, and Equity Considerations</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ETHICS &amp; EQUITY</a:t>
            </a:r>
            <a:endParaRPr lang="en-US" sz="1200" dirty="0"/>
          </a:p>
        </p:txBody>
      </p:sp>
      <p:sp>
        <p:nvSpPr>
          <p:cNvPr id="5" name="Shape 2"/>
          <p:cNvSpPr/>
          <p:nvPr/>
        </p:nvSpPr>
        <p:spPr>
          <a:xfrm>
            <a:off x="548640" y="1554480"/>
            <a:ext cx="3456432" cy="3017520"/>
          </a:xfrm>
          <a:prstGeom prst="roundRect">
            <a:avLst>
              <a:gd name="adj" fmla="val 2424"/>
            </a:avLst>
          </a:prstGeom>
          <a:solidFill>
            <a:srgbClr val="EAF3F3"/>
          </a:solidFill>
          <a:ln/>
        </p:spPr>
      </p:sp>
      <p:sp>
        <p:nvSpPr>
          <p:cNvPr id="6" name="Shape 3"/>
          <p:cNvSpPr/>
          <p:nvPr/>
        </p:nvSpPr>
        <p:spPr>
          <a:xfrm>
            <a:off x="1819656" y="1874520"/>
            <a:ext cx="914400" cy="914400"/>
          </a:xfrm>
          <a:prstGeom prst="ellipse">
            <a:avLst/>
          </a:prstGeom>
          <a:solidFill>
            <a:srgbClr val="E8A33D"/>
          </a:solidFill>
          <a:ln/>
        </p:spPr>
      </p:sp>
      <p:sp>
        <p:nvSpPr>
          <p:cNvPr id="7" name="Shape 4"/>
          <p:cNvSpPr/>
          <p:nvPr/>
        </p:nvSpPr>
        <p:spPr>
          <a:xfrm>
            <a:off x="2139696" y="2153412"/>
            <a:ext cx="274320" cy="356616"/>
          </a:xfrm>
          <a:prstGeom prst="rect">
            <a:avLst/>
          </a:prstGeom>
          <a:solidFill>
            <a:srgbClr val="FFFFFF"/>
          </a:solidFill>
          <a:ln w="19050">
            <a:solidFill>
              <a:srgbClr val="FFFFFF"/>
            </a:solidFill>
            <a:prstDash val="solid"/>
          </a:ln>
        </p:spPr>
      </p:sp>
      <p:sp>
        <p:nvSpPr>
          <p:cNvPr id="8" name="Shape 5"/>
          <p:cNvSpPr/>
          <p:nvPr/>
        </p:nvSpPr>
        <p:spPr>
          <a:xfrm>
            <a:off x="2189074" y="2260397"/>
            <a:ext cx="175565" cy="0"/>
          </a:xfrm>
          <a:prstGeom prst="line">
            <a:avLst/>
          </a:prstGeom>
          <a:noFill/>
          <a:ln w="16510">
            <a:solidFill>
              <a:srgbClr val="FFFFFF"/>
            </a:solidFill>
            <a:prstDash val="solid"/>
          </a:ln>
        </p:spPr>
      </p:sp>
      <p:sp>
        <p:nvSpPr>
          <p:cNvPr id="9" name="Shape 6"/>
          <p:cNvSpPr/>
          <p:nvPr/>
        </p:nvSpPr>
        <p:spPr>
          <a:xfrm>
            <a:off x="2189074" y="2338852"/>
            <a:ext cx="175565" cy="0"/>
          </a:xfrm>
          <a:prstGeom prst="line">
            <a:avLst/>
          </a:prstGeom>
          <a:noFill/>
          <a:ln w="16510">
            <a:solidFill>
              <a:srgbClr val="FFFFFF"/>
            </a:solidFill>
            <a:prstDash val="solid"/>
          </a:ln>
        </p:spPr>
      </p:sp>
      <p:sp>
        <p:nvSpPr>
          <p:cNvPr id="10" name="Shape 7"/>
          <p:cNvSpPr/>
          <p:nvPr/>
        </p:nvSpPr>
        <p:spPr>
          <a:xfrm>
            <a:off x="2189074" y="2417308"/>
            <a:ext cx="175565" cy="0"/>
          </a:xfrm>
          <a:prstGeom prst="line">
            <a:avLst/>
          </a:prstGeom>
          <a:noFill/>
          <a:ln w="16510">
            <a:solidFill>
              <a:srgbClr val="FFFFFF"/>
            </a:solidFill>
            <a:prstDash val="solid"/>
          </a:ln>
        </p:spPr>
      </p:sp>
      <p:sp>
        <p:nvSpPr>
          <p:cNvPr id="11" name="Text 8"/>
          <p:cNvSpPr/>
          <p:nvPr/>
        </p:nvSpPr>
        <p:spPr>
          <a:xfrm>
            <a:off x="731520" y="3017520"/>
            <a:ext cx="3090672" cy="365760"/>
          </a:xfrm>
          <a:prstGeom prst="rect">
            <a:avLst/>
          </a:prstGeom>
          <a:noFill/>
          <a:ln/>
        </p:spPr>
        <p:txBody>
          <a:bodyPr wrap="square" lIns="0" tIns="0" rIns="0" bIns="0" rtlCol="0" anchor="ctr"/>
          <a:lstStyle/>
          <a:p>
            <a:pPr algn="ctr" indent="0" marL="0">
              <a:buNone/>
            </a:pPr>
            <a:r>
              <a:rPr lang="en-US" sz="1600" b="1" dirty="0">
                <a:solidFill>
                  <a:srgbClr val="0F2A3D"/>
                </a:solidFill>
                <a:latin typeface="Cambria" pitchFamily="34" charset="0"/>
                <a:ea typeface="Cambria" pitchFamily="34" charset="-122"/>
                <a:cs typeface="Cambria" pitchFamily="34" charset="-120"/>
              </a:rPr>
              <a:t>Consent</a:t>
            </a:r>
            <a:endParaRPr lang="en-US" sz="1600" dirty="0"/>
          </a:p>
        </p:txBody>
      </p:sp>
      <p:sp>
        <p:nvSpPr>
          <p:cNvPr id="12" name="Text 9"/>
          <p:cNvSpPr/>
          <p:nvPr/>
        </p:nvSpPr>
        <p:spPr>
          <a:xfrm>
            <a:off x="822960" y="3429000"/>
            <a:ext cx="2907792"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Patients must understand, at screening, that a care manager will track scores and contact them over time (U.S. Dept. of Health and Human Services, 2024)</a:t>
            </a:r>
            <a:endParaRPr lang="en-US" sz="1100" dirty="0"/>
          </a:p>
        </p:txBody>
      </p:sp>
      <p:sp>
        <p:nvSpPr>
          <p:cNvPr id="13" name="Shape 10"/>
          <p:cNvSpPr/>
          <p:nvPr/>
        </p:nvSpPr>
        <p:spPr>
          <a:xfrm>
            <a:off x="4178808" y="1554480"/>
            <a:ext cx="3456432" cy="3017520"/>
          </a:xfrm>
          <a:prstGeom prst="roundRect">
            <a:avLst>
              <a:gd name="adj" fmla="val 2424"/>
            </a:avLst>
          </a:prstGeom>
          <a:solidFill>
            <a:srgbClr val="EAF3F3"/>
          </a:solidFill>
          <a:ln/>
        </p:spPr>
      </p:sp>
      <p:sp>
        <p:nvSpPr>
          <p:cNvPr id="14" name="Shape 11"/>
          <p:cNvSpPr/>
          <p:nvPr/>
        </p:nvSpPr>
        <p:spPr>
          <a:xfrm>
            <a:off x="5449824" y="1874520"/>
            <a:ext cx="914400" cy="914400"/>
          </a:xfrm>
          <a:prstGeom prst="ellipse">
            <a:avLst/>
          </a:prstGeom>
          <a:solidFill>
            <a:srgbClr val="E8A33D"/>
          </a:solidFill>
          <a:ln/>
        </p:spPr>
      </p:sp>
      <p:sp>
        <p:nvSpPr>
          <p:cNvPr id="15" name="Shape 12"/>
          <p:cNvSpPr/>
          <p:nvPr/>
        </p:nvSpPr>
        <p:spPr>
          <a:xfrm>
            <a:off x="5715000" y="2112264"/>
            <a:ext cx="384048" cy="411480"/>
          </a:xfrm>
          <a:prstGeom prst="pentagon">
            <a:avLst/>
          </a:prstGeom>
          <a:solidFill>
            <a:srgbClr val="FFFFFF"/>
          </a:solidFill>
          <a:ln w="20320">
            <a:solidFill>
              <a:srgbClr val="FFFFFF"/>
            </a:solidFill>
            <a:prstDash val="solid"/>
          </a:ln>
        </p:spPr>
      </p:sp>
      <p:sp>
        <p:nvSpPr>
          <p:cNvPr id="16" name="Shape 13"/>
          <p:cNvSpPr/>
          <p:nvPr/>
        </p:nvSpPr>
        <p:spPr>
          <a:xfrm>
            <a:off x="5846674" y="2345436"/>
            <a:ext cx="52807" cy="48280"/>
          </a:xfrm>
          <a:prstGeom prst="line">
            <a:avLst/>
          </a:prstGeom>
          <a:noFill/>
          <a:ln w="38100">
            <a:solidFill>
              <a:srgbClr val="FFFFFF"/>
            </a:solidFill>
            <a:prstDash val="solid"/>
          </a:ln>
        </p:spPr>
      </p:sp>
      <p:sp>
        <p:nvSpPr>
          <p:cNvPr id="17" name="Shape 14"/>
          <p:cNvSpPr/>
          <p:nvPr/>
        </p:nvSpPr>
        <p:spPr>
          <a:xfrm flipH="1">
            <a:off x="5899480" y="2292629"/>
            <a:ext cx="67894" cy="98069"/>
          </a:xfrm>
          <a:prstGeom prst="line">
            <a:avLst/>
          </a:prstGeom>
          <a:noFill/>
          <a:ln w="38100">
            <a:solidFill>
              <a:srgbClr val="FFFFFF"/>
            </a:solidFill>
            <a:prstDash val="solid"/>
          </a:ln>
        </p:spPr>
      </p:sp>
      <p:sp>
        <p:nvSpPr>
          <p:cNvPr id="18" name="Text 15"/>
          <p:cNvSpPr/>
          <p:nvPr/>
        </p:nvSpPr>
        <p:spPr>
          <a:xfrm>
            <a:off x="4361688" y="3017520"/>
            <a:ext cx="3090672" cy="365760"/>
          </a:xfrm>
          <a:prstGeom prst="rect">
            <a:avLst/>
          </a:prstGeom>
          <a:noFill/>
          <a:ln/>
        </p:spPr>
        <p:txBody>
          <a:bodyPr wrap="square" lIns="0" tIns="0" rIns="0" bIns="0" rtlCol="0" anchor="ctr"/>
          <a:lstStyle/>
          <a:p>
            <a:pPr algn="ctr" indent="0" marL="0">
              <a:buNone/>
            </a:pPr>
            <a:r>
              <a:rPr lang="en-US" sz="1600" b="1" dirty="0">
                <a:solidFill>
                  <a:srgbClr val="0F2A3D"/>
                </a:solidFill>
                <a:latin typeface="Cambria" pitchFamily="34" charset="0"/>
                <a:ea typeface="Cambria" pitchFamily="34" charset="-122"/>
                <a:cs typeface="Cambria" pitchFamily="34" charset="-120"/>
              </a:rPr>
              <a:t>Confidentiality</a:t>
            </a:r>
            <a:endParaRPr lang="en-US" sz="1600" dirty="0"/>
          </a:p>
        </p:txBody>
      </p:sp>
      <p:sp>
        <p:nvSpPr>
          <p:cNvPr id="19" name="Text 16"/>
          <p:cNvSpPr/>
          <p:nvPr/>
        </p:nvSpPr>
        <p:spPr>
          <a:xfrm>
            <a:off x="4453128" y="3429000"/>
            <a:ext cx="2907792"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A registry accessible to three roles is a point of exposure requiring a defined access policy</a:t>
            </a:r>
            <a:endParaRPr lang="en-US" sz="1100" dirty="0"/>
          </a:p>
        </p:txBody>
      </p:sp>
      <p:sp>
        <p:nvSpPr>
          <p:cNvPr id="20" name="Shape 17"/>
          <p:cNvSpPr/>
          <p:nvPr/>
        </p:nvSpPr>
        <p:spPr>
          <a:xfrm>
            <a:off x="7808976" y="1554480"/>
            <a:ext cx="3456432" cy="3017520"/>
          </a:xfrm>
          <a:prstGeom prst="roundRect">
            <a:avLst>
              <a:gd name="adj" fmla="val 2424"/>
            </a:avLst>
          </a:prstGeom>
          <a:solidFill>
            <a:srgbClr val="EAF3F3"/>
          </a:solidFill>
          <a:ln/>
        </p:spPr>
      </p:sp>
      <p:sp>
        <p:nvSpPr>
          <p:cNvPr id="21" name="Shape 18"/>
          <p:cNvSpPr/>
          <p:nvPr/>
        </p:nvSpPr>
        <p:spPr>
          <a:xfrm>
            <a:off x="9079992" y="1874520"/>
            <a:ext cx="914400" cy="914400"/>
          </a:xfrm>
          <a:prstGeom prst="ellipse">
            <a:avLst/>
          </a:prstGeom>
          <a:solidFill>
            <a:srgbClr val="E8A33D"/>
          </a:solidFill>
          <a:ln/>
        </p:spPr>
      </p:sp>
      <p:sp>
        <p:nvSpPr>
          <p:cNvPr id="22" name="Text 19"/>
          <p:cNvSpPr/>
          <p:nvPr/>
        </p:nvSpPr>
        <p:spPr>
          <a:xfrm>
            <a:off x="9262872" y="2057400"/>
            <a:ext cx="548640" cy="548640"/>
          </a:xfrm>
          <a:prstGeom prst="rect">
            <a:avLst/>
          </a:prstGeom>
          <a:noFill/>
          <a:ln/>
        </p:spPr>
        <p:txBody>
          <a:bodyPr wrap="square" lIns="0" tIns="0" rIns="0" bIns="0" rtlCol="0" anchor="ctr"/>
          <a:lstStyle/>
          <a:p>
            <a:pPr algn="ctr" indent="0" marL="0">
              <a:buNone/>
            </a:pPr>
            <a:r>
              <a:rPr lang="en-US" sz="3000" dirty="0">
                <a:solidFill>
                  <a:srgbClr val="FFFFFF"/>
                </a:solidFill>
                <a:latin typeface="Arial" pitchFamily="34" charset="0"/>
                <a:ea typeface="Arial" pitchFamily="34" charset="-122"/>
                <a:cs typeface="Arial" pitchFamily="34" charset="-120"/>
              </a:rPr>
              <a:t>♥</a:t>
            </a:r>
            <a:endParaRPr lang="en-US" sz="3000" dirty="0"/>
          </a:p>
        </p:txBody>
      </p:sp>
      <p:sp>
        <p:nvSpPr>
          <p:cNvPr id="23" name="Text 20"/>
          <p:cNvSpPr/>
          <p:nvPr/>
        </p:nvSpPr>
        <p:spPr>
          <a:xfrm>
            <a:off x="7991856" y="3017520"/>
            <a:ext cx="3090672" cy="365760"/>
          </a:xfrm>
          <a:prstGeom prst="rect">
            <a:avLst/>
          </a:prstGeom>
          <a:noFill/>
          <a:ln/>
        </p:spPr>
        <p:txBody>
          <a:bodyPr wrap="square" lIns="0" tIns="0" rIns="0" bIns="0" rtlCol="0" anchor="ctr"/>
          <a:lstStyle/>
          <a:p>
            <a:pPr algn="ctr" indent="0" marL="0">
              <a:buNone/>
            </a:pPr>
            <a:r>
              <a:rPr lang="en-US" sz="1600" b="1" dirty="0">
                <a:solidFill>
                  <a:srgbClr val="0F2A3D"/>
                </a:solidFill>
                <a:latin typeface="Cambria" pitchFamily="34" charset="0"/>
                <a:ea typeface="Cambria" pitchFamily="34" charset="-122"/>
                <a:cs typeface="Cambria" pitchFamily="34" charset="-120"/>
              </a:rPr>
              <a:t>Cultural Humility</a:t>
            </a:r>
            <a:endParaRPr lang="en-US" sz="1600" dirty="0"/>
          </a:p>
        </p:txBody>
      </p:sp>
      <p:sp>
        <p:nvSpPr>
          <p:cNvPr id="24" name="Text 21"/>
          <p:cNvSpPr/>
          <p:nvPr/>
        </p:nvSpPr>
        <p:spPr>
          <a:xfrm>
            <a:off x="8083296" y="3429000"/>
            <a:ext cx="2907792" cy="1005840"/>
          </a:xfrm>
          <a:prstGeom prst="rect">
            <a:avLst/>
          </a:prstGeom>
          <a:noFill/>
          <a:ln/>
        </p:spPr>
        <p:txBody>
          <a:bodyPr wrap="square" lIns="0" tIns="0" rIns="0" bIns="0" rtlCol="0" anchor="ctr"/>
          <a:lstStyle/>
          <a:p>
            <a:pPr algn="ctr" indent="0" marL="0">
              <a:lnSpc>
                <a:spcPct val="120000"/>
              </a:lnSpc>
              <a:buNone/>
            </a:pPr>
            <a:r>
              <a:rPr lang="en-US" sz="1100" dirty="0">
                <a:solidFill>
                  <a:srgbClr val="4A6373"/>
                </a:solidFill>
                <a:latin typeface="Calibri" pitchFamily="34" charset="0"/>
                <a:ea typeface="Calibri" pitchFamily="34" charset="-122"/>
                <a:cs typeface="Calibri" pitchFamily="34" charset="-120"/>
              </a:rPr>
              <a:t>An ongoing process of self-reflection in every Spanish-language contact, not a one-time training (Tervalon &amp; Murray-García, 1998)</a:t>
            </a:r>
            <a:endParaRPr lang="en-US" sz="110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Implementation Plan, Metrics, and Conclusion</a:t>
            </a:r>
            <a:endParaRPr lang="en-US" sz="2700" dirty="0"/>
          </a:p>
        </p:txBody>
      </p:sp>
      <p:sp>
        <p:nvSpPr>
          <p:cNvPr id="4"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IMPLEMENTATION</a:t>
            </a:r>
            <a:endParaRPr lang="en-US" sz="1200" dirty="0"/>
          </a:p>
        </p:txBody>
      </p:sp>
      <p:sp>
        <p:nvSpPr>
          <p:cNvPr id="5" name="Shape 2"/>
          <p:cNvSpPr/>
          <p:nvPr/>
        </p:nvSpPr>
        <p:spPr>
          <a:xfrm>
            <a:off x="548640" y="1463040"/>
            <a:ext cx="3456432" cy="1371600"/>
          </a:xfrm>
          <a:prstGeom prst="roundRect">
            <a:avLst>
              <a:gd name="adj" fmla="val 5333"/>
            </a:avLst>
          </a:prstGeom>
          <a:solidFill>
            <a:srgbClr val="0B4F56"/>
          </a:solidFill>
          <a:ln/>
        </p:spPr>
      </p:sp>
      <p:sp>
        <p:nvSpPr>
          <p:cNvPr id="6" name="Text 3"/>
          <p:cNvSpPr/>
          <p:nvPr/>
        </p:nvSpPr>
        <p:spPr>
          <a:xfrm>
            <a:off x="731520" y="1600200"/>
            <a:ext cx="3090672" cy="365760"/>
          </a:xfrm>
          <a:prstGeom prst="rect">
            <a:avLst/>
          </a:prstGeom>
          <a:noFill/>
          <a:ln/>
        </p:spPr>
        <p:txBody>
          <a:bodyPr wrap="square" lIns="0" tIns="0" rIns="0" bIns="0" rtlCol="0" anchor="ctr"/>
          <a:lstStyle/>
          <a:p>
            <a:pPr indent="0" marL="0">
              <a:buNone/>
            </a:pPr>
            <a:r>
              <a:rPr lang="en-US" sz="1400" b="1" dirty="0">
                <a:solidFill>
                  <a:srgbClr val="E8A33D"/>
                </a:solidFill>
                <a:latin typeface="Cambria" pitchFamily="34" charset="0"/>
                <a:ea typeface="Cambria" pitchFamily="34" charset="-122"/>
                <a:cs typeface="Cambria" pitchFamily="34" charset="-120"/>
              </a:rPr>
              <a:t>Phase 1 — Build</a:t>
            </a:r>
            <a:endParaRPr lang="en-US" sz="1400" dirty="0"/>
          </a:p>
        </p:txBody>
      </p:sp>
      <p:sp>
        <p:nvSpPr>
          <p:cNvPr id="7" name="Text 4"/>
          <p:cNvSpPr/>
          <p:nvPr/>
        </p:nvSpPr>
        <p:spPr>
          <a:xfrm>
            <a:off x="731520" y="2011680"/>
            <a:ext cx="3090672" cy="777240"/>
          </a:xfrm>
          <a:prstGeom prst="rect">
            <a:avLst/>
          </a:prstGeom>
          <a:noFill/>
          <a:ln/>
        </p:spPr>
        <p:txBody>
          <a:bodyPr wrap="square" lIns="0" tIns="0" rIns="0" bIns="0" rtlCol="0" anchor="ctr"/>
          <a:lstStyle/>
          <a:p>
            <a:pPr indent="0" marL="0">
              <a:lnSpc>
                <a:spcPct val="115000"/>
              </a:lnSpc>
              <a:buNone/>
            </a:pPr>
            <a:r>
              <a:rPr lang="en-US" sz="1100" dirty="0">
                <a:solidFill>
                  <a:srgbClr val="FFFFFF"/>
                </a:solidFill>
                <a:latin typeface="Calibri" pitchFamily="34" charset="0"/>
                <a:ea typeface="Calibri" pitchFamily="34" charset="-122"/>
                <a:cs typeface="Calibri" pitchFamily="34" charset="-120"/>
              </a:rPr>
              <a:t>Registry build, interpreter-line integration, staff training</a:t>
            </a:r>
            <a:endParaRPr lang="en-US" sz="1100" dirty="0"/>
          </a:p>
        </p:txBody>
      </p:sp>
      <p:sp>
        <p:nvSpPr>
          <p:cNvPr id="8" name="Shape 5"/>
          <p:cNvSpPr/>
          <p:nvPr/>
        </p:nvSpPr>
        <p:spPr>
          <a:xfrm>
            <a:off x="4023360" y="2011680"/>
            <a:ext cx="274320" cy="274320"/>
          </a:xfrm>
          <a:prstGeom prst="rightArrow">
            <a:avLst/>
          </a:prstGeom>
          <a:solidFill>
            <a:srgbClr val="18A999"/>
          </a:solidFill>
          <a:ln/>
        </p:spPr>
      </p:sp>
      <p:sp>
        <p:nvSpPr>
          <p:cNvPr id="9" name="Shape 6"/>
          <p:cNvSpPr/>
          <p:nvPr/>
        </p:nvSpPr>
        <p:spPr>
          <a:xfrm>
            <a:off x="4178808" y="1463040"/>
            <a:ext cx="3456432" cy="1371600"/>
          </a:xfrm>
          <a:prstGeom prst="roundRect">
            <a:avLst>
              <a:gd name="adj" fmla="val 5333"/>
            </a:avLst>
          </a:prstGeom>
          <a:solidFill>
            <a:srgbClr val="0B4F56"/>
          </a:solidFill>
          <a:ln/>
        </p:spPr>
      </p:sp>
      <p:sp>
        <p:nvSpPr>
          <p:cNvPr id="10" name="Text 7"/>
          <p:cNvSpPr/>
          <p:nvPr/>
        </p:nvSpPr>
        <p:spPr>
          <a:xfrm>
            <a:off x="4361688" y="1600200"/>
            <a:ext cx="3090672" cy="365760"/>
          </a:xfrm>
          <a:prstGeom prst="rect">
            <a:avLst/>
          </a:prstGeom>
          <a:noFill/>
          <a:ln/>
        </p:spPr>
        <p:txBody>
          <a:bodyPr wrap="square" lIns="0" tIns="0" rIns="0" bIns="0" rtlCol="0" anchor="ctr"/>
          <a:lstStyle/>
          <a:p>
            <a:pPr indent="0" marL="0">
              <a:buNone/>
            </a:pPr>
            <a:r>
              <a:rPr lang="en-US" sz="1400" b="1" dirty="0">
                <a:solidFill>
                  <a:srgbClr val="E8A33D"/>
                </a:solidFill>
                <a:latin typeface="Cambria" pitchFamily="34" charset="0"/>
                <a:ea typeface="Cambria" pitchFamily="34" charset="-122"/>
                <a:cs typeface="Cambria" pitchFamily="34" charset="-120"/>
              </a:rPr>
              <a:t>Phase 2 — Pilot</a:t>
            </a:r>
            <a:endParaRPr lang="en-US" sz="1400" dirty="0"/>
          </a:p>
        </p:txBody>
      </p:sp>
      <p:sp>
        <p:nvSpPr>
          <p:cNvPr id="11" name="Text 8"/>
          <p:cNvSpPr/>
          <p:nvPr/>
        </p:nvSpPr>
        <p:spPr>
          <a:xfrm>
            <a:off x="4361688" y="2011680"/>
            <a:ext cx="3090672" cy="777240"/>
          </a:xfrm>
          <a:prstGeom prst="rect">
            <a:avLst/>
          </a:prstGeom>
          <a:noFill/>
          <a:ln/>
        </p:spPr>
        <p:txBody>
          <a:bodyPr wrap="square" lIns="0" tIns="0" rIns="0" bIns="0" rtlCol="0" anchor="ctr"/>
          <a:lstStyle/>
          <a:p>
            <a:pPr indent="0" marL="0">
              <a:lnSpc>
                <a:spcPct val="115000"/>
              </a:lnSpc>
              <a:buNone/>
            </a:pPr>
            <a:r>
              <a:rPr lang="en-US" sz="1100" dirty="0">
                <a:solidFill>
                  <a:srgbClr val="FFFFFF"/>
                </a:solidFill>
                <a:latin typeface="Calibri" pitchFamily="34" charset="0"/>
                <a:ea typeface="Calibri" pitchFamily="34" charset="-122"/>
                <a:cs typeface="Calibri" pitchFamily="34" charset="-120"/>
              </a:rPr>
              <a:t>Defined cohort pilot; weekly caseload review begins</a:t>
            </a:r>
            <a:endParaRPr lang="en-US" sz="1100" dirty="0"/>
          </a:p>
        </p:txBody>
      </p:sp>
      <p:sp>
        <p:nvSpPr>
          <p:cNvPr id="12" name="Shape 9"/>
          <p:cNvSpPr/>
          <p:nvPr/>
        </p:nvSpPr>
        <p:spPr>
          <a:xfrm>
            <a:off x="7653528" y="2011680"/>
            <a:ext cx="274320" cy="274320"/>
          </a:xfrm>
          <a:prstGeom prst="rightArrow">
            <a:avLst/>
          </a:prstGeom>
          <a:solidFill>
            <a:srgbClr val="18A999"/>
          </a:solidFill>
          <a:ln/>
        </p:spPr>
      </p:sp>
      <p:sp>
        <p:nvSpPr>
          <p:cNvPr id="13" name="Shape 10"/>
          <p:cNvSpPr/>
          <p:nvPr/>
        </p:nvSpPr>
        <p:spPr>
          <a:xfrm>
            <a:off x="7808976" y="1463040"/>
            <a:ext cx="3456432" cy="1371600"/>
          </a:xfrm>
          <a:prstGeom prst="roundRect">
            <a:avLst>
              <a:gd name="adj" fmla="val 5333"/>
            </a:avLst>
          </a:prstGeom>
          <a:solidFill>
            <a:srgbClr val="0B4F56"/>
          </a:solidFill>
          <a:ln/>
        </p:spPr>
      </p:sp>
      <p:sp>
        <p:nvSpPr>
          <p:cNvPr id="14" name="Text 11"/>
          <p:cNvSpPr/>
          <p:nvPr/>
        </p:nvSpPr>
        <p:spPr>
          <a:xfrm>
            <a:off x="7991856" y="1600200"/>
            <a:ext cx="3090672" cy="365760"/>
          </a:xfrm>
          <a:prstGeom prst="rect">
            <a:avLst/>
          </a:prstGeom>
          <a:noFill/>
          <a:ln/>
        </p:spPr>
        <p:txBody>
          <a:bodyPr wrap="square" lIns="0" tIns="0" rIns="0" bIns="0" rtlCol="0" anchor="ctr"/>
          <a:lstStyle/>
          <a:p>
            <a:pPr indent="0" marL="0">
              <a:buNone/>
            </a:pPr>
            <a:r>
              <a:rPr lang="en-US" sz="1400" b="1" dirty="0">
                <a:solidFill>
                  <a:srgbClr val="E8A33D"/>
                </a:solidFill>
                <a:latin typeface="Cambria" pitchFamily="34" charset="0"/>
                <a:ea typeface="Cambria" pitchFamily="34" charset="-122"/>
                <a:cs typeface="Cambria" pitchFamily="34" charset="-120"/>
              </a:rPr>
              <a:t>Phase 3 — Scale</a:t>
            </a:r>
            <a:endParaRPr lang="en-US" sz="1400" dirty="0"/>
          </a:p>
        </p:txBody>
      </p:sp>
      <p:sp>
        <p:nvSpPr>
          <p:cNvPr id="15" name="Text 12"/>
          <p:cNvSpPr/>
          <p:nvPr/>
        </p:nvSpPr>
        <p:spPr>
          <a:xfrm>
            <a:off x="7991856" y="2011680"/>
            <a:ext cx="3090672" cy="777240"/>
          </a:xfrm>
          <a:prstGeom prst="rect">
            <a:avLst/>
          </a:prstGeom>
          <a:noFill/>
          <a:ln/>
        </p:spPr>
        <p:txBody>
          <a:bodyPr wrap="square" lIns="0" tIns="0" rIns="0" bIns="0" rtlCol="0" anchor="ctr"/>
          <a:lstStyle/>
          <a:p>
            <a:pPr indent="0" marL="0">
              <a:lnSpc>
                <a:spcPct val="115000"/>
              </a:lnSpc>
              <a:buNone/>
            </a:pPr>
            <a:r>
              <a:rPr lang="en-US" sz="1100" dirty="0">
                <a:solidFill>
                  <a:srgbClr val="FFFFFF"/>
                </a:solidFill>
                <a:latin typeface="Calibri" pitchFamily="34" charset="0"/>
                <a:ea typeface="Calibri" pitchFamily="34" charset="-122"/>
                <a:cs typeface="Calibri" pitchFamily="34" charset="-120"/>
              </a:rPr>
              <a:t>Full rollout, quarterly satisfaction review, payer billing enrollment</a:t>
            </a:r>
            <a:endParaRPr lang="en-US" sz="1100" dirty="0"/>
          </a:p>
        </p:txBody>
      </p:sp>
      <p:sp>
        <p:nvSpPr>
          <p:cNvPr id="16" name="Text 13"/>
          <p:cNvSpPr/>
          <p:nvPr/>
        </p:nvSpPr>
        <p:spPr>
          <a:xfrm>
            <a:off x="548640" y="3063240"/>
            <a:ext cx="4572000" cy="320040"/>
          </a:xfrm>
          <a:prstGeom prst="rect">
            <a:avLst/>
          </a:prstGeom>
          <a:noFill/>
          <a:ln/>
        </p:spPr>
        <p:txBody>
          <a:bodyPr wrap="square" lIns="0" tIns="0" rIns="0" bIns="0" rtlCol="0" anchor="ctr"/>
          <a:lstStyle/>
          <a:p>
            <a:pPr indent="0" marL="0">
              <a:buNone/>
            </a:pPr>
            <a:r>
              <a:rPr lang="en-US" sz="1300" b="1" dirty="0">
                <a:solidFill>
                  <a:srgbClr val="0F2A3D"/>
                </a:solidFill>
                <a:latin typeface="Calibri" pitchFamily="34" charset="0"/>
                <a:ea typeface="Calibri" pitchFamily="34" charset="-122"/>
                <a:cs typeface="Calibri" pitchFamily="34" charset="-120"/>
              </a:rPr>
              <a:t>Success Metrics</a:t>
            </a:r>
            <a:endParaRPr lang="en-US" sz="1300" dirty="0"/>
          </a:p>
        </p:txBody>
      </p:sp>
      <p:sp>
        <p:nvSpPr>
          <p:cNvPr id="17" name="Shape 14"/>
          <p:cNvSpPr/>
          <p:nvPr/>
        </p:nvSpPr>
        <p:spPr>
          <a:xfrm>
            <a:off x="548640" y="3474720"/>
            <a:ext cx="2633472" cy="1463040"/>
          </a:xfrm>
          <a:prstGeom prst="roundRect">
            <a:avLst>
              <a:gd name="adj" fmla="val 5000"/>
            </a:avLst>
          </a:prstGeom>
          <a:solidFill>
            <a:srgbClr val="EAF3F3"/>
          </a:solidFill>
          <a:ln/>
        </p:spPr>
      </p:sp>
      <p:sp>
        <p:nvSpPr>
          <p:cNvPr id="18" name="Text 15"/>
          <p:cNvSpPr/>
          <p:nvPr/>
        </p:nvSpPr>
        <p:spPr>
          <a:xfrm>
            <a:off x="548640" y="3611880"/>
            <a:ext cx="2633472" cy="594360"/>
          </a:xfrm>
          <a:prstGeom prst="rect">
            <a:avLst/>
          </a:prstGeom>
          <a:noFill/>
          <a:ln/>
        </p:spPr>
        <p:txBody>
          <a:bodyPr wrap="square" lIns="0" tIns="0" rIns="0" bIns="0" rtlCol="0" anchor="ctr"/>
          <a:lstStyle/>
          <a:p>
            <a:pPr algn="ctr" indent="0" marL="0">
              <a:buNone/>
            </a:pPr>
            <a:r>
              <a:rPr lang="en-US" sz="2600" b="1" dirty="0">
                <a:solidFill>
                  <a:srgbClr val="0B7285"/>
                </a:solidFill>
                <a:latin typeface="Cambria" pitchFamily="34" charset="0"/>
                <a:ea typeface="Cambria" pitchFamily="34" charset="-122"/>
                <a:cs typeface="Cambria" pitchFamily="34" charset="-120"/>
              </a:rPr>
              <a:t>~80%</a:t>
            </a:r>
            <a:endParaRPr lang="en-US" sz="2600" dirty="0"/>
          </a:p>
        </p:txBody>
      </p:sp>
      <p:sp>
        <p:nvSpPr>
          <p:cNvPr id="19" name="Text 16"/>
          <p:cNvSpPr/>
          <p:nvPr/>
        </p:nvSpPr>
        <p:spPr>
          <a:xfrm>
            <a:off x="640080" y="4251960"/>
            <a:ext cx="2450592" cy="594360"/>
          </a:xfrm>
          <a:prstGeom prst="rect">
            <a:avLst/>
          </a:prstGeom>
          <a:noFill/>
          <a:ln/>
        </p:spPr>
        <p:txBody>
          <a:bodyPr wrap="square" lIns="0" tIns="0" rIns="0" bIns="0" rtlCol="0" anchor="ctr"/>
          <a:lstStyle/>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Referral completion</a:t>
            </a:r>
            <a:endParaRPr lang="en-US" sz="1050" dirty="0"/>
          </a:p>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rate (from ~40%)</a:t>
            </a:r>
            <a:endParaRPr lang="en-US" sz="1050" dirty="0"/>
          </a:p>
        </p:txBody>
      </p:sp>
      <p:sp>
        <p:nvSpPr>
          <p:cNvPr id="20" name="Shape 17"/>
          <p:cNvSpPr/>
          <p:nvPr/>
        </p:nvSpPr>
        <p:spPr>
          <a:xfrm>
            <a:off x="3273552" y="3474720"/>
            <a:ext cx="2633472" cy="1463040"/>
          </a:xfrm>
          <a:prstGeom prst="roundRect">
            <a:avLst>
              <a:gd name="adj" fmla="val 5000"/>
            </a:avLst>
          </a:prstGeom>
          <a:solidFill>
            <a:srgbClr val="EAF3F3"/>
          </a:solidFill>
          <a:ln/>
        </p:spPr>
      </p:sp>
      <p:sp>
        <p:nvSpPr>
          <p:cNvPr id="21" name="Text 18"/>
          <p:cNvSpPr/>
          <p:nvPr/>
        </p:nvSpPr>
        <p:spPr>
          <a:xfrm>
            <a:off x="3273552" y="3611880"/>
            <a:ext cx="2633472" cy="594360"/>
          </a:xfrm>
          <a:prstGeom prst="rect">
            <a:avLst/>
          </a:prstGeom>
          <a:noFill/>
          <a:ln/>
        </p:spPr>
        <p:txBody>
          <a:bodyPr wrap="square" lIns="0" tIns="0" rIns="0" bIns="0" rtlCol="0" anchor="ctr"/>
          <a:lstStyle/>
          <a:p>
            <a:pPr algn="ctr" indent="0" marL="0">
              <a:buNone/>
            </a:pPr>
            <a:r>
              <a:rPr lang="en-US" sz="2600" b="1" dirty="0">
                <a:solidFill>
                  <a:srgbClr val="0B7285"/>
                </a:solidFill>
                <a:latin typeface="Cambria" pitchFamily="34" charset="0"/>
                <a:ea typeface="Cambria" pitchFamily="34" charset="-122"/>
                <a:cs typeface="Cambria" pitchFamily="34" charset="-120"/>
              </a:rPr>
              <a:t>&lt;48 hrs</a:t>
            </a:r>
            <a:endParaRPr lang="en-US" sz="2600" dirty="0"/>
          </a:p>
        </p:txBody>
      </p:sp>
      <p:sp>
        <p:nvSpPr>
          <p:cNvPr id="22" name="Text 19"/>
          <p:cNvSpPr/>
          <p:nvPr/>
        </p:nvSpPr>
        <p:spPr>
          <a:xfrm>
            <a:off x="3364992" y="4251960"/>
            <a:ext cx="2450592" cy="594360"/>
          </a:xfrm>
          <a:prstGeom prst="rect">
            <a:avLst/>
          </a:prstGeom>
          <a:noFill/>
          <a:ln/>
        </p:spPr>
        <p:txBody>
          <a:bodyPr wrap="square" lIns="0" tIns="0" rIns="0" bIns="0" rtlCol="0" anchor="ctr"/>
          <a:lstStyle/>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Time to first</a:t>
            </a:r>
            <a:endParaRPr lang="en-US" sz="1050" dirty="0"/>
          </a:p>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behavioral health contact</a:t>
            </a:r>
            <a:endParaRPr lang="en-US" sz="1050" dirty="0"/>
          </a:p>
        </p:txBody>
      </p:sp>
      <p:sp>
        <p:nvSpPr>
          <p:cNvPr id="23" name="Shape 20"/>
          <p:cNvSpPr/>
          <p:nvPr/>
        </p:nvSpPr>
        <p:spPr>
          <a:xfrm>
            <a:off x="5998464" y="3474720"/>
            <a:ext cx="2633472" cy="1463040"/>
          </a:xfrm>
          <a:prstGeom prst="roundRect">
            <a:avLst>
              <a:gd name="adj" fmla="val 5000"/>
            </a:avLst>
          </a:prstGeom>
          <a:solidFill>
            <a:srgbClr val="EAF3F3"/>
          </a:solidFill>
          <a:ln/>
        </p:spPr>
      </p:sp>
      <p:sp>
        <p:nvSpPr>
          <p:cNvPr id="24" name="Text 21"/>
          <p:cNvSpPr/>
          <p:nvPr/>
        </p:nvSpPr>
        <p:spPr>
          <a:xfrm>
            <a:off x="5998464" y="3611880"/>
            <a:ext cx="2633472" cy="594360"/>
          </a:xfrm>
          <a:prstGeom prst="rect">
            <a:avLst/>
          </a:prstGeom>
          <a:noFill/>
          <a:ln/>
        </p:spPr>
        <p:txBody>
          <a:bodyPr wrap="square" lIns="0" tIns="0" rIns="0" bIns="0" rtlCol="0" anchor="ctr"/>
          <a:lstStyle/>
          <a:p>
            <a:pPr algn="ctr" indent="0" marL="0">
              <a:buNone/>
            </a:pPr>
            <a:r>
              <a:rPr lang="en-US" sz="2600" b="1" dirty="0">
                <a:solidFill>
                  <a:srgbClr val="0B7285"/>
                </a:solidFill>
                <a:latin typeface="Cambria" pitchFamily="34" charset="0"/>
                <a:ea typeface="Cambria" pitchFamily="34" charset="-122"/>
                <a:cs typeface="Cambria" pitchFamily="34" charset="-120"/>
              </a:rPr>
              <a:t>≥50%</a:t>
            </a:r>
            <a:endParaRPr lang="en-US" sz="2600" dirty="0"/>
          </a:p>
        </p:txBody>
      </p:sp>
      <p:sp>
        <p:nvSpPr>
          <p:cNvPr id="25" name="Text 22"/>
          <p:cNvSpPr/>
          <p:nvPr/>
        </p:nvSpPr>
        <p:spPr>
          <a:xfrm>
            <a:off x="6089904" y="4251960"/>
            <a:ext cx="2450592" cy="594360"/>
          </a:xfrm>
          <a:prstGeom prst="rect">
            <a:avLst/>
          </a:prstGeom>
          <a:noFill/>
          <a:ln/>
        </p:spPr>
        <p:txBody>
          <a:bodyPr wrap="square" lIns="0" tIns="0" rIns="0" bIns="0" rtlCol="0" anchor="ctr"/>
          <a:lstStyle/>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Patients reaching PHQ-9</a:t>
            </a:r>
            <a:endParaRPr lang="en-US" sz="1050" dirty="0"/>
          </a:p>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improvement target</a:t>
            </a:r>
            <a:endParaRPr lang="en-US" sz="1050" dirty="0"/>
          </a:p>
        </p:txBody>
      </p:sp>
      <p:sp>
        <p:nvSpPr>
          <p:cNvPr id="26" name="Shape 23"/>
          <p:cNvSpPr/>
          <p:nvPr/>
        </p:nvSpPr>
        <p:spPr>
          <a:xfrm>
            <a:off x="8723376" y="3474720"/>
            <a:ext cx="2633472" cy="1463040"/>
          </a:xfrm>
          <a:prstGeom prst="roundRect">
            <a:avLst>
              <a:gd name="adj" fmla="val 5000"/>
            </a:avLst>
          </a:prstGeom>
          <a:solidFill>
            <a:srgbClr val="EAF3F3"/>
          </a:solidFill>
          <a:ln/>
        </p:spPr>
      </p:sp>
      <p:sp>
        <p:nvSpPr>
          <p:cNvPr id="27" name="Text 24"/>
          <p:cNvSpPr/>
          <p:nvPr/>
        </p:nvSpPr>
        <p:spPr>
          <a:xfrm>
            <a:off x="8723376" y="3611880"/>
            <a:ext cx="2633472" cy="594360"/>
          </a:xfrm>
          <a:prstGeom prst="rect">
            <a:avLst/>
          </a:prstGeom>
          <a:noFill/>
          <a:ln/>
        </p:spPr>
        <p:txBody>
          <a:bodyPr wrap="square" lIns="0" tIns="0" rIns="0" bIns="0" rtlCol="0" anchor="ctr"/>
          <a:lstStyle/>
          <a:p>
            <a:pPr algn="ctr" indent="0" marL="0">
              <a:buNone/>
            </a:pPr>
            <a:r>
              <a:rPr lang="en-US" sz="2600" b="1" dirty="0">
                <a:solidFill>
                  <a:srgbClr val="0B7285"/>
                </a:solidFill>
                <a:latin typeface="Cambria" pitchFamily="34" charset="0"/>
                <a:ea typeface="Cambria" pitchFamily="34" charset="-122"/>
                <a:cs typeface="Cambria" pitchFamily="34" charset="-120"/>
              </a:rPr>
              <a:t>Quarterly</a:t>
            </a:r>
            <a:endParaRPr lang="en-US" sz="2600" dirty="0"/>
          </a:p>
        </p:txBody>
      </p:sp>
      <p:sp>
        <p:nvSpPr>
          <p:cNvPr id="28" name="Text 25"/>
          <p:cNvSpPr/>
          <p:nvPr/>
        </p:nvSpPr>
        <p:spPr>
          <a:xfrm>
            <a:off x="8814816" y="4251960"/>
            <a:ext cx="2450592" cy="594360"/>
          </a:xfrm>
          <a:prstGeom prst="rect">
            <a:avLst/>
          </a:prstGeom>
          <a:noFill/>
          <a:ln/>
        </p:spPr>
        <p:txBody>
          <a:bodyPr wrap="square" lIns="0" tIns="0" rIns="0" bIns="0" rtlCol="0" anchor="ctr"/>
          <a:lstStyle/>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Patient satisfaction</a:t>
            </a:r>
            <a:endParaRPr lang="en-US" sz="1050" dirty="0"/>
          </a:p>
          <a:p>
            <a:pPr algn="ctr" indent="0" marL="0">
              <a:lnSpc>
                <a:spcPct val="110000"/>
              </a:lnSpc>
              <a:buNone/>
            </a:pPr>
            <a:r>
              <a:rPr lang="en-US" sz="1050" dirty="0">
                <a:solidFill>
                  <a:srgbClr val="4A6373"/>
                </a:solidFill>
                <a:latin typeface="Calibri" pitchFamily="34" charset="0"/>
                <a:ea typeface="Calibri" pitchFamily="34" charset="-122"/>
                <a:cs typeface="Calibri" pitchFamily="34" charset="-120"/>
              </a:rPr>
              <a:t>theme review</a:t>
            </a:r>
            <a:endParaRPr lang="en-US" sz="1050" dirty="0"/>
          </a:p>
        </p:txBody>
      </p:sp>
      <p:sp>
        <p:nvSpPr>
          <p:cNvPr id="29" name="Shape 26"/>
          <p:cNvSpPr/>
          <p:nvPr/>
        </p:nvSpPr>
        <p:spPr>
          <a:xfrm>
            <a:off x="548640" y="5166360"/>
            <a:ext cx="10881360" cy="960120"/>
          </a:xfrm>
          <a:prstGeom prst="roundRect">
            <a:avLst>
              <a:gd name="adj" fmla="val 7619"/>
            </a:avLst>
          </a:prstGeom>
          <a:solidFill>
            <a:srgbClr val="0B7285"/>
          </a:solidFill>
          <a:ln/>
        </p:spPr>
      </p:sp>
      <p:sp>
        <p:nvSpPr>
          <p:cNvPr id="30" name="Text 27"/>
          <p:cNvSpPr/>
          <p:nvPr/>
        </p:nvSpPr>
        <p:spPr>
          <a:xfrm>
            <a:off x="868680" y="5166360"/>
            <a:ext cx="10241280" cy="960120"/>
          </a:xfrm>
          <a:prstGeom prst="rect">
            <a:avLst/>
          </a:prstGeom>
          <a:noFill/>
          <a:ln/>
        </p:spPr>
        <p:txBody>
          <a:bodyPr wrap="square" lIns="0" tIns="0" rIns="0" bIns="0" rtlCol="0" anchor="ctr"/>
          <a:lstStyle/>
          <a:p>
            <a:pPr indent="0" marL="0">
              <a:lnSpc>
                <a:spcPct val="120000"/>
              </a:lnSpc>
              <a:buNone/>
            </a:pPr>
            <a:r>
              <a:rPr lang="en-US" sz="1250" i="1" dirty="0">
                <a:solidFill>
                  <a:srgbClr val="FFFFFF"/>
                </a:solidFill>
                <a:latin typeface="Calibri" pitchFamily="34" charset="0"/>
                <a:ea typeface="Calibri" pitchFamily="34" charset="-122"/>
                <a:cs typeface="Calibri" pitchFamily="34" charset="-120"/>
              </a:rPr>
              <a:t>This plan addresses both prioritized gaps, is grounded in a verified evidence base, and connects directly to the quality measurement and value-based incentives this assignment requires.</a:t>
            </a:r>
            <a:endParaRPr lang="en-US" sz="12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11091672" cy="658368"/>
          </a:xfrm>
          <a:prstGeom prst="rect">
            <a:avLst/>
          </a:prstGeom>
          <a:noFill/>
          <a:ln/>
        </p:spPr>
        <p:txBody>
          <a:bodyPr wrap="square" lIns="0" tIns="0" rIns="0" bIns="0" rtlCol="0" anchor="t"/>
          <a:lstStyle/>
          <a:p>
            <a:pPr algn="l" indent="0" marL="0">
              <a:buNone/>
            </a:pPr>
            <a:r>
              <a:rPr lang="en-US" sz="2700" b="1" dirty="0">
                <a:solidFill>
                  <a:srgbClr val="0F2A3D"/>
                </a:solidFill>
                <a:latin typeface="Cambria" pitchFamily="34" charset="0"/>
                <a:ea typeface="Cambria" pitchFamily="34" charset="-122"/>
                <a:cs typeface="Cambria" pitchFamily="34" charset="-120"/>
              </a:rPr>
              <a:t>References</a:t>
            </a:r>
            <a:endParaRPr lang="en-US" sz="2700" dirty="0"/>
          </a:p>
        </p:txBody>
      </p:sp>
      <p:sp>
        <p:nvSpPr>
          <p:cNvPr id="3" name="Text 1"/>
          <p:cNvSpPr/>
          <p:nvPr/>
        </p:nvSpPr>
        <p:spPr>
          <a:xfrm>
            <a:off x="548640" y="246888"/>
            <a:ext cx="9144000" cy="256032"/>
          </a:xfrm>
          <a:prstGeom prst="rect">
            <a:avLst/>
          </a:prstGeom>
          <a:noFill/>
          <a:ln/>
        </p:spPr>
        <p:txBody>
          <a:bodyPr wrap="square" lIns="0" tIns="0" rIns="0" bIns="0" rtlCol="0" anchor="ctr"/>
          <a:lstStyle/>
          <a:p>
            <a:pPr indent="0" marL="0">
              <a:buNone/>
            </a:pPr>
            <a:r>
              <a:rPr lang="en-US" sz="1200" b="1" spc="200" kern="0" dirty="0">
                <a:solidFill>
                  <a:srgbClr val="0B7285"/>
                </a:solidFill>
                <a:latin typeface="Calibri" pitchFamily="34" charset="0"/>
                <a:ea typeface="Calibri" pitchFamily="34" charset="-122"/>
                <a:cs typeface="Calibri" pitchFamily="34" charset="-120"/>
              </a:rPr>
              <a:t>SOURCES</a:t>
            </a:r>
            <a:endParaRPr lang="en-US" sz="1200" dirty="0"/>
          </a:p>
        </p:txBody>
      </p:sp>
      <p:sp>
        <p:nvSpPr>
          <p:cNvPr id="4" name="Text 2"/>
          <p:cNvSpPr/>
          <p:nvPr/>
        </p:nvSpPr>
        <p:spPr>
          <a:xfrm>
            <a:off x="548640" y="1417320"/>
            <a:ext cx="11064240" cy="4846320"/>
          </a:xfrm>
          <a:prstGeom prst="rect">
            <a:avLst/>
          </a:prstGeom>
          <a:noFill/>
          <a:ln/>
        </p:spPr>
        <p:txBody>
          <a:bodyPr wrap="square" lIns="0" tIns="0" rIns="0" bIns="0" rtlCol="0" anchor="t"/>
          <a:lstStyle/>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Agency for Healthcare Research and Quality. (2022). Health equity and behavioral health integration [Topic brief]. Academy for Integrating Behavioral Health and Primary Care.</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Bao, Y., Druss, B. G., Jung, H.-Y., Chan, Y.-F., &amp; Unützer, J. (2016). Unpacking collaborative care for depression: Examining two essential tasks for implementation. Psychiatric Services, 67(4), 418–424. https://doi.org/10.1176/appi.ps.201400577</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Carlo, A. D., Unützer, J., Ratzliff, A. D. H., &amp; Cerimele, J. M. (2018). Financing for collaborative care—A narrative review. Current Treatment Options in Psychiatry, 5(3), 334–344. https://doi.org/10.1007/s40501-018-0150-4</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Heath, B., Wise Romero, P., &amp; Reynolds, K. (2013). A standard framework for levels of integrated healthcare. SAMHSA-HRSA Center for Integrated Health Solutions.</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Phelan, S. M., Salinas, M., Pankey, T., Cummings, G., Allen, J.-S. P., Waniger, A., Miller, N. E., Lebow, J., Dovidio, J. F., van Ryn, M., &amp; Doubeni, C. A. (2023). Patient and health care professional perspectives on stigma in integrated behavioral health: Barriers and recommendations. Annals of Family Medicine, 21(Suppl 2), S56–S60. https://doi.org/10.1370/afm.2924</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Tervalon, M., &amp; Murray-García, J. (1998). Cultural humility versus cultural competence: A critical distinction in defining physician training outcomes in multicultural education. Journal of Health Care for the Poor and Underserved, 9(2), 117–125. https://doi.org/10.1353/hpu.2010.0233</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U.S. Department of Health and Human Services, Office for Civil Rights, &amp; Substance Abuse and Mental Health Services Administration. (2024). Confidentiality of substance use disorder (SUD) patient records; Final rule. Federal Register, 89(33), 12472–12631.</a:t>
            </a:r>
            <a:endParaRPr lang="en-US" sz="1150" dirty="0"/>
          </a:p>
          <a:p>
            <a:pPr indent="0" marL="0">
              <a:spcAft>
                <a:spcPts val="1000"/>
              </a:spcAft>
              <a:buNone/>
            </a:pPr>
            <a:r>
              <a:rPr lang="en-US" sz="1150" dirty="0">
                <a:solidFill>
                  <a:srgbClr val="0F2A3D"/>
                </a:solidFill>
                <a:latin typeface="Calibri" pitchFamily="34" charset="0"/>
                <a:ea typeface="Calibri" pitchFamily="34" charset="-122"/>
                <a:cs typeface="Calibri" pitchFamily="34" charset="-120"/>
              </a:rPr>
              <a:t>Unützer, J., Katon, W., Callahan, C. M., Williams, J. W., Jr., Hunkeler, E., Harpole, L., Hoffing, M., Della Penna, R. D., Noël, P. H., Lin, E. H. B., Areán, P. A., … IMPACT Investigators. (2002). Collaborative care management of late-life depression in the primary care setting: A randomized controlled trial. JAMA, 288(22), 2836–2845. https://doi.org/10.1001/jama.288.22.2836</a:t>
            </a:r>
            <a:endParaRPr lang="en-US" sz="1150" dirty="0"/>
          </a:p>
        </p:txBody>
      </p:sp>
      <p:sp>
        <p:nvSpPr>
          <p:cNvPr id="25" name="Slide Number Placeholder 0"/>
          <p:cNvSpPr>
            <a:spLocks noGrp="1"/>
          </p:cNvSpPr>
          <p:nvPr>
            <p:ph type="sldNum" sz="quarter" idx="4294967295"/>
          </p:nvPr>
        </p:nvSpPr>
        <p:spPr>
          <a:xfrm>
            <a:off x="1147572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4A6373"/>
                </a:solidFill>
                <a:latin typeface="Calibri"/>
                <a:ea typeface="Calibri"/>
                <a:cs typeface="Calibri"/>
              </a:defRPr>
            </a:lvl1pPr>
          </a:lstStyle>
          <a:p>
            <a:pPr algn="l"/>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Gradevia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BH700 Unit 5 Integrated Behavioral Health Gap Analysis Presentation (Fictional Example)</dc:title>
  <dc:subject>PptxGenJS Presentation</dc:subject>
  <dc:creator>Gradevia (Illustrative Example)</dc:creator>
  <cp:lastModifiedBy>Gradevia (Illustrative Example)</cp:lastModifiedBy>
  <cp:revision>1</cp:revision>
  <dcterms:created xsi:type="dcterms:W3CDTF">2026-10-07T08:36:51Z</dcterms:created>
  <dcterms:modified xsi:type="dcterms:W3CDTF">2026-10-07T08:36:51Z</dcterms:modified>
</cp:coreProperties>
</file>